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99"/>
  </p:notesMasterIdLst>
  <p:sldIdLst>
    <p:sldId id="256" r:id="rId2"/>
    <p:sldId id="298" r:id="rId3"/>
    <p:sldId id="258" r:id="rId4"/>
    <p:sldId id="259" r:id="rId5"/>
    <p:sldId id="260" r:id="rId6"/>
    <p:sldId id="261" r:id="rId7"/>
    <p:sldId id="288" r:id="rId8"/>
    <p:sldId id="316" r:id="rId9"/>
    <p:sldId id="262" r:id="rId10"/>
    <p:sldId id="264" r:id="rId11"/>
    <p:sldId id="315" r:id="rId12"/>
    <p:sldId id="266" r:id="rId13"/>
    <p:sldId id="267" r:id="rId14"/>
    <p:sldId id="314" r:id="rId15"/>
    <p:sldId id="268" r:id="rId16"/>
    <p:sldId id="269" r:id="rId17"/>
    <p:sldId id="270" r:id="rId18"/>
    <p:sldId id="271" r:id="rId19"/>
    <p:sldId id="370" r:id="rId20"/>
    <p:sldId id="272" r:id="rId21"/>
    <p:sldId id="273" r:id="rId22"/>
    <p:sldId id="274" r:id="rId23"/>
    <p:sldId id="275" r:id="rId24"/>
    <p:sldId id="361" r:id="rId25"/>
    <p:sldId id="276" r:id="rId26"/>
    <p:sldId id="278" r:id="rId27"/>
    <p:sldId id="310" r:id="rId28"/>
    <p:sldId id="289" r:id="rId29"/>
    <p:sldId id="290" r:id="rId30"/>
    <p:sldId id="291" r:id="rId31"/>
    <p:sldId id="292" r:id="rId32"/>
    <p:sldId id="305" r:id="rId33"/>
    <p:sldId id="306" r:id="rId34"/>
    <p:sldId id="307" r:id="rId35"/>
    <p:sldId id="297" r:id="rId36"/>
    <p:sldId id="293" r:id="rId37"/>
    <p:sldId id="294" r:id="rId38"/>
    <p:sldId id="371" r:id="rId39"/>
    <p:sldId id="372" r:id="rId40"/>
    <p:sldId id="295" r:id="rId41"/>
    <p:sldId id="279" r:id="rId42"/>
    <p:sldId id="280" r:id="rId43"/>
    <p:sldId id="281" r:id="rId44"/>
    <p:sldId id="338" r:id="rId45"/>
    <p:sldId id="375" r:id="rId46"/>
    <p:sldId id="376" r:id="rId47"/>
    <p:sldId id="282" r:id="rId48"/>
    <p:sldId id="283" r:id="rId49"/>
    <p:sldId id="284" r:id="rId50"/>
    <p:sldId id="336" r:id="rId51"/>
    <p:sldId id="337" r:id="rId52"/>
    <p:sldId id="285" r:id="rId53"/>
    <p:sldId id="335" r:id="rId54"/>
    <p:sldId id="286" r:id="rId55"/>
    <p:sldId id="345" r:id="rId56"/>
    <p:sldId id="341" r:id="rId57"/>
    <p:sldId id="287" r:id="rId58"/>
    <p:sldId id="311" r:id="rId59"/>
    <p:sldId id="359" r:id="rId60"/>
    <p:sldId id="308" r:id="rId61"/>
    <p:sldId id="346" r:id="rId62"/>
    <p:sldId id="347" r:id="rId63"/>
    <p:sldId id="348" r:id="rId64"/>
    <p:sldId id="365" r:id="rId65"/>
    <p:sldId id="366" r:id="rId66"/>
    <p:sldId id="367" r:id="rId67"/>
    <p:sldId id="368" r:id="rId68"/>
    <p:sldId id="369" r:id="rId69"/>
    <p:sldId id="317" r:id="rId70"/>
    <p:sldId id="318" r:id="rId71"/>
    <p:sldId id="319" r:id="rId72"/>
    <p:sldId id="320" r:id="rId73"/>
    <p:sldId id="321" r:id="rId74"/>
    <p:sldId id="362" r:id="rId75"/>
    <p:sldId id="373" r:id="rId76"/>
    <p:sldId id="374" r:id="rId77"/>
    <p:sldId id="324" r:id="rId78"/>
    <p:sldId id="325" r:id="rId79"/>
    <p:sldId id="326" r:id="rId80"/>
    <p:sldId id="327" r:id="rId81"/>
    <p:sldId id="328" r:id="rId82"/>
    <p:sldId id="329" r:id="rId83"/>
    <p:sldId id="330" r:id="rId84"/>
    <p:sldId id="331" r:id="rId85"/>
    <p:sldId id="332" r:id="rId86"/>
    <p:sldId id="333" r:id="rId87"/>
    <p:sldId id="334" r:id="rId88"/>
    <p:sldId id="350" r:id="rId89"/>
    <p:sldId id="351" r:id="rId90"/>
    <p:sldId id="363" r:id="rId91"/>
    <p:sldId id="364" r:id="rId92"/>
    <p:sldId id="352" r:id="rId93"/>
    <p:sldId id="353" r:id="rId94"/>
    <p:sldId id="354" r:id="rId95"/>
    <p:sldId id="355" r:id="rId96"/>
    <p:sldId id="356" r:id="rId97"/>
    <p:sldId id="357" r:id="rId9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8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21833-720B-43E8-BAAD-92BA09E6BCD9}" type="datetimeFigureOut">
              <a:rPr lang="pl-PL" smtClean="0"/>
              <a:pPr/>
              <a:t>2013-07-05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FD8B7-937E-44F3-BD29-D3E2065E5835}"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5CC1988F-2743-4543-ACE8-AB47CC7808BD}" type="datetime1">
              <a:rPr lang="pl-PL" smtClean="0"/>
              <a:t>2013-07-05</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r>
              <a:rPr lang="pl-PL" smtClean="0"/>
              <a:t>Małgorzata Pietrzko-Zając                                          Starszy Specjalista BHP </a:t>
            </a:r>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0017E7F-2905-4D84-A047-C20400AE536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7E8BACE-AC00-4B27-82DA-112C3C2E5C36}" type="datetime1">
              <a:rPr lang="pl-PL" smtClean="0"/>
              <a:t>2013-07-05</a:t>
            </a:fld>
            <a:endParaRPr lang="pl-PL"/>
          </a:p>
        </p:txBody>
      </p:sp>
      <p:sp>
        <p:nvSpPr>
          <p:cNvPr id="5" name="Symbol zastępczy stopki 4"/>
          <p:cNvSpPr>
            <a:spLocks noGrp="1"/>
          </p:cNvSpPr>
          <p:nvPr>
            <p:ph type="ftr" sz="quarter" idx="11"/>
          </p:nvPr>
        </p:nvSpPr>
        <p:spPr/>
        <p:txBody>
          <a:bodyPr/>
          <a:lstStyle>
            <a:extLst/>
          </a:lstStyle>
          <a:p>
            <a:r>
              <a:rPr lang="pl-PL" smtClean="0"/>
              <a:t>Małgorzata Pietrzko-Zając                                          Starszy Specjalista BHP </a:t>
            </a:r>
            <a:endParaRPr lang="pl-PL"/>
          </a:p>
        </p:txBody>
      </p:sp>
      <p:sp>
        <p:nvSpPr>
          <p:cNvPr id="6" name="Symbol zastępczy numeru slajdu 5"/>
          <p:cNvSpPr>
            <a:spLocks noGrp="1"/>
          </p:cNvSpPr>
          <p:nvPr>
            <p:ph type="sldNum" sz="quarter" idx="12"/>
          </p:nvPr>
        </p:nvSpPr>
        <p:spPr/>
        <p:txBody>
          <a:bodyPr/>
          <a:lstStyle>
            <a:extLst/>
          </a:lstStyle>
          <a:p>
            <a:fld id="{A0017E7F-2905-4D84-A047-C20400AE536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C4D56E3E-337A-4910-A991-13FF52CF0420}" type="datetime1">
              <a:rPr lang="pl-PL" smtClean="0"/>
              <a:t>2013-07-05</a:t>
            </a:fld>
            <a:endParaRPr lang="pl-PL"/>
          </a:p>
        </p:txBody>
      </p:sp>
      <p:sp>
        <p:nvSpPr>
          <p:cNvPr id="5" name="Symbol zastępczy stopki 4"/>
          <p:cNvSpPr>
            <a:spLocks noGrp="1"/>
          </p:cNvSpPr>
          <p:nvPr>
            <p:ph type="ftr" sz="quarter" idx="11"/>
          </p:nvPr>
        </p:nvSpPr>
        <p:spPr/>
        <p:txBody>
          <a:bodyPr/>
          <a:lstStyle>
            <a:extLst/>
          </a:lstStyle>
          <a:p>
            <a:r>
              <a:rPr lang="pl-PL" smtClean="0"/>
              <a:t>Małgorzata Pietrzko-Zając                                          Starszy Specjalista BHP </a:t>
            </a:r>
            <a:endParaRPr lang="pl-PL"/>
          </a:p>
        </p:txBody>
      </p:sp>
      <p:sp>
        <p:nvSpPr>
          <p:cNvPr id="6" name="Symbol zastępczy numeru slajdu 5"/>
          <p:cNvSpPr>
            <a:spLocks noGrp="1"/>
          </p:cNvSpPr>
          <p:nvPr>
            <p:ph type="sldNum" sz="quarter" idx="12"/>
          </p:nvPr>
        </p:nvSpPr>
        <p:spPr/>
        <p:txBody>
          <a:bodyPr/>
          <a:lstStyle>
            <a:extLst/>
          </a:lstStyle>
          <a:p>
            <a:fld id="{A0017E7F-2905-4D84-A047-C20400AE5363}"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ytuł, tekst i clipart">
    <p:spTree>
      <p:nvGrpSpPr>
        <p:cNvPr id="1" name=""/>
        <p:cNvGrpSpPr/>
        <p:nvPr/>
      </p:nvGrpSpPr>
      <p:grpSpPr>
        <a:xfrm>
          <a:off x="0" y="0"/>
          <a:ext cx="0" cy="0"/>
          <a:chOff x="0" y="0"/>
          <a:chExt cx="0" cy="0"/>
        </a:xfrm>
      </p:grpSpPr>
      <p:sp>
        <p:nvSpPr>
          <p:cNvPr id="2" name="Tytuł 1"/>
          <p:cNvSpPr>
            <a:spLocks noGrp="1"/>
          </p:cNvSpPr>
          <p:nvPr>
            <p:ph type="title"/>
          </p:nvPr>
        </p:nvSpPr>
        <p:spPr>
          <a:xfrm>
            <a:off x="219075" y="227013"/>
            <a:ext cx="7477125"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263525" y="1598613"/>
            <a:ext cx="3616325" cy="44973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clipart 3"/>
          <p:cNvSpPr>
            <a:spLocks noGrp="1"/>
          </p:cNvSpPr>
          <p:nvPr>
            <p:ph type="clipArt" sz="half" idx="2"/>
          </p:nvPr>
        </p:nvSpPr>
        <p:spPr>
          <a:xfrm>
            <a:off x="4032250" y="1598613"/>
            <a:ext cx="3617913" cy="4497387"/>
          </a:xfrm>
        </p:spPr>
        <p:txBody>
          <a:bodyPr/>
          <a:lstStyle/>
          <a:p>
            <a:pPr lvl="0"/>
            <a:endParaRPr lang="pl-PL" noProof="0" smtClean="0"/>
          </a:p>
        </p:txBody>
      </p:sp>
      <p:sp>
        <p:nvSpPr>
          <p:cNvPr id="5" name="Symbol zastępczy daty 4"/>
          <p:cNvSpPr>
            <a:spLocks noGrp="1"/>
          </p:cNvSpPr>
          <p:nvPr>
            <p:ph type="dt" sz="half" idx="10"/>
          </p:nvPr>
        </p:nvSpPr>
        <p:spPr>
          <a:xfrm>
            <a:off x="301625" y="6242050"/>
            <a:ext cx="1782763" cy="474663"/>
          </a:xfrm>
        </p:spPr>
        <p:txBody>
          <a:bodyPr/>
          <a:lstStyle>
            <a:lvl1pPr>
              <a:defRPr/>
            </a:lvl1pPr>
          </a:lstStyle>
          <a:p>
            <a:pPr>
              <a:defRPr/>
            </a:pPr>
            <a:fld id="{56406D4E-4EF6-43CB-969C-3A72935B55BB}" type="datetime1">
              <a:rPr lang="pl-PL" smtClean="0"/>
              <a:t>2013-07-05</a:t>
            </a:fld>
            <a:endParaRPr lang="pl-PL"/>
          </a:p>
        </p:txBody>
      </p:sp>
      <p:sp>
        <p:nvSpPr>
          <p:cNvPr id="6" name="Symbol zastępczy stopki 5"/>
          <p:cNvSpPr>
            <a:spLocks noGrp="1"/>
          </p:cNvSpPr>
          <p:nvPr>
            <p:ph type="ftr" sz="quarter" idx="11"/>
          </p:nvPr>
        </p:nvSpPr>
        <p:spPr>
          <a:xfrm>
            <a:off x="2257425" y="6248400"/>
            <a:ext cx="3455988" cy="474663"/>
          </a:xfrm>
        </p:spPr>
        <p:txBody>
          <a:bodyPr/>
          <a:lstStyle>
            <a:lvl1pPr>
              <a:defRPr/>
            </a:lvl1pPr>
          </a:lstStyle>
          <a:p>
            <a:pPr>
              <a:defRPr/>
            </a:pPr>
            <a:r>
              <a:rPr lang="pl-PL" smtClean="0"/>
              <a:t>Małgorzata Pietrzko-Zając                                          Starszy Specjalista BHP </a:t>
            </a:r>
            <a:endParaRPr lang="pl-PL"/>
          </a:p>
        </p:txBody>
      </p:sp>
      <p:sp>
        <p:nvSpPr>
          <p:cNvPr id="7" name="Symbol zastępczy numeru slajdu 6"/>
          <p:cNvSpPr>
            <a:spLocks noGrp="1"/>
          </p:cNvSpPr>
          <p:nvPr>
            <p:ph type="sldNum" sz="quarter" idx="12"/>
          </p:nvPr>
        </p:nvSpPr>
        <p:spPr>
          <a:xfrm>
            <a:off x="5867400" y="6248400"/>
            <a:ext cx="1755775" cy="474663"/>
          </a:xfrm>
        </p:spPr>
        <p:txBody>
          <a:bodyPr/>
          <a:lstStyle>
            <a:lvl1pPr>
              <a:defRPr/>
            </a:lvl1pPr>
          </a:lstStyle>
          <a:p>
            <a:pPr>
              <a:defRPr/>
            </a:pPr>
            <a:fld id="{BEE809A9-7DBC-4EF1-B7E0-5855FA5E724A}"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6E6B07A-2EF5-41D4-8D0D-C4301FFED1EE}" type="datetime1">
              <a:rPr lang="pl-PL" smtClean="0"/>
              <a:t>2013-07-05</a:t>
            </a:fld>
            <a:endParaRPr lang="pl-PL"/>
          </a:p>
        </p:txBody>
      </p:sp>
      <p:sp>
        <p:nvSpPr>
          <p:cNvPr id="5" name="Symbol zastępczy stopki 4"/>
          <p:cNvSpPr>
            <a:spLocks noGrp="1"/>
          </p:cNvSpPr>
          <p:nvPr>
            <p:ph type="ftr" sz="quarter" idx="11"/>
          </p:nvPr>
        </p:nvSpPr>
        <p:spPr/>
        <p:txBody>
          <a:bodyPr/>
          <a:lstStyle>
            <a:extLst/>
          </a:lstStyle>
          <a:p>
            <a:r>
              <a:rPr lang="pl-PL" smtClean="0"/>
              <a:t>Małgorzata Pietrzko-Zając                                          Starszy Specjalista BHP </a:t>
            </a:r>
            <a:endParaRPr lang="pl-PL"/>
          </a:p>
        </p:txBody>
      </p:sp>
      <p:sp>
        <p:nvSpPr>
          <p:cNvPr id="6" name="Symbol zastępczy numeru slajdu 5"/>
          <p:cNvSpPr>
            <a:spLocks noGrp="1"/>
          </p:cNvSpPr>
          <p:nvPr>
            <p:ph type="sldNum" sz="quarter" idx="12"/>
          </p:nvPr>
        </p:nvSpPr>
        <p:spPr/>
        <p:txBody>
          <a:bodyPr/>
          <a:lstStyle>
            <a:extLst/>
          </a:lstStyle>
          <a:p>
            <a:fld id="{A0017E7F-2905-4D84-A047-C20400AE5363}"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EB48FA3-CCBE-4300-9C06-C0A11AA30D66}" type="datetime1">
              <a:rPr lang="pl-PL" smtClean="0"/>
              <a:t>2013-07-05</a:t>
            </a:fld>
            <a:endParaRPr lang="pl-PL"/>
          </a:p>
        </p:txBody>
      </p:sp>
      <p:sp>
        <p:nvSpPr>
          <p:cNvPr id="5" name="Symbol zastępczy stopki 4"/>
          <p:cNvSpPr>
            <a:spLocks noGrp="1"/>
          </p:cNvSpPr>
          <p:nvPr>
            <p:ph type="ftr" sz="quarter" idx="11"/>
          </p:nvPr>
        </p:nvSpPr>
        <p:spPr/>
        <p:txBody>
          <a:bodyPr/>
          <a:lstStyle>
            <a:extLst/>
          </a:lstStyle>
          <a:p>
            <a:r>
              <a:rPr lang="pl-PL" smtClean="0"/>
              <a:t>Małgorzata Pietrzko-Zając                                          Starszy Specjalista BHP </a:t>
            </a:r>
            <a:endParaRPr lang="pl-PL"/>
          </a:p>
        </p:txBody>
      </p:sp>
      <p:sp>
        <p:nvSpPr>
          <p:cNvPr id="6" name="Symbol zastępczy numeru slajdu 5"/>
          <p:cNvSpPr>
            <a:spLocks noGrp="1"/>
          </p:cNvSpPr>
          <p:nvPr>
            <p:ph type="sldNum" sz="quarter" idx="12"/>
          </p:nvPr>
        </p:nvSpPr>
        <p:spPr/>
        <p:txBody>
          <a:bodyPr/>
          <a:lstStyle>
            <a:extLst/>
          </a:lstStyle>
          <a:p>
            <a:fld id="{A0017E7F-2905-4D84-A047-C20400AE5363}"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F27F988-56CE-4A45-A554-D0AAE6CAED30}" type="datetime1">
              <a:rPr lang="pl-PL" smtClean="0"/>
              <a:t>2013-07-05</a:t>
            </a:fld>
            <a:endParaRPr lang="pl-PL"/>
          </a:p>
        </p:txBody>
      </p:sp>
      <p:sp>
        <p:nvSpPr>
          <p:cNvPr id="6" name="Symbol zastępczy stopki 5"/>
          <p:cNvSpPr>
            <a:spLocks noGrp="1"/>
          </p:cNvSpPr>
          <p:nvPr>
            <p:ph type="ftr" sz="quarter" idx="11"/>
          </p:nvPr>
        </p:nvSpPr>
        <p:spPr/>
        <p:txBody>
          <a:bodyPr/>
          <a:lstStyle>
            <a:extLst/>
          </a:lstStyle>
          <a:p>
            <a:r>
              <a:rPr lang="pl-PL" smtClean="0"/>
              <a:t>Małgorzata Pietrzko-Zając                                          Starszy Specjalista BHP </a:t>
            </a:r>
            <a:endParaRPr lang="pl-PL"/>
          </a:p>
        </p:txBody>
      </p:sp>
      <p:sp>
        <p:nvSpPr>
          <p:cNvPr id="7" name="Symbol zastępczy numeru slajdu 6"/>
          <p:cNvSpPr>
            <a:spLocks noGrp="1"/>
          </p:cNvSpPr>
          <p:nvPr>
            <p:ph type="sldNum" sz="quarter" idx="12"/>
          </p:nvPr>
        </p:nvSpPr>
        <p:spPr/>
        <p:txBody>
          <a:bodyPr/>
          <a:lstStyle>
            <a:extLst/>
          </a:lstStyle>
          <a:p>
            <a:fld id="{A0017E7F-2905-4D84-A047-C20400AE5363}"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3DD81EB-6DF7-4FC5-B1E7-390A030B5749}" type="datetime1">
              <a:rPr lang="pl-PL" smtClean="0"/>
              <a:t>2013-07-05</a:t>
            </a:fld>
            <a:endParaRPr lang="pl-PL"/>
          </a:p>
        </p:txBody>
      </p:sp>
      <p:sp>
        <p:nvSpPr>
          <p:cNvPr id="8" name="Symbol zastępczy stopki 7"/>
          <p:cNvSpPr>
            <a:spLocks noGrp="1"/>
          </p:cNvSpPr>
          <p:nvPr>
            <p:ph type="ftr" sz="quarter" idx="11"/>
          </p:nvPr>
        </p:nvSpPr>
        <p:spPr/>
        <p:txBody>
          <a:bodyPr/>
          <a:lstStyle>
            <a:extLst/>
          </a:lstStyle>
          <a:p>
            <a:r>
              <a:rPr lang="pl-PL" smtClean="0"/>
              <a:t>Małgorzata Pietrzko-Zając                                          Starszy Specjalista BHP </a:t>
            </a:r>
            <a:endParaRPr lang="pl-PL"/>
          </a:p>
        </p:txBody>
      </p:sp>
      <p:sp>
        <p:nvSpPr>
          <p:cNvPr id="9" name="Symbol zastępczy numeru slajdu 8"/>
          <p:cNvSpPr>
            <a:spLocks noGrp="1"/>
          </p:cNvSpPr>
          <p:nvPr>
            <p:ph type="sldNum" sz="quarter" idx="12"/>
          </p:nvPr>
        </p:nvSpPr>
        <p:spPr/>
        <p:txBody>
          <a:bodyPr/>
          <a:lstStyle>
            <a:extLst/>
          </a:lstStyle>
          <a:p>
            <a:fld id="{A0017E7F-2905-4D84-A047-C20400AE5363}"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7B3F7B97-C7AE-4CA4-A181-A72E8E611CD7}" type="datetime1">
              <a:rPr lang="pl-PL" smtClean="0"/>
              <a:t>2013-07-05</a:t>
            </a:fld>
            <a:endParaRPr lang="pl-PL"/>
          </a:p>
        </p:txBody>
      </p:sp>
      <p:sp>
        <p:nvSpPr>
          <p:cNvPr id="4" name="Symbol zastępczy stopki 3"/>
          <p:cNvSpPr>
            <a:spLocks noGrp="1"/>
          </p:cNvSpPr>
          <p:nvPr>
            <p:ph type="ftr" sz="quarter" idx="11"/>
          </p:nvPr>
        </p:nvSpPr>
        <p:spPr/>
        <p:txBody>
          <a:bodyPr/>
          <a:lstStyle>
            <a:extLst/>
          </a:lstStyle>
          <a:p>
            <a:r>
              <a:rPr lang="pl-PL" smtClean="0"/>
              <a:t>Małgorzata Pietrzko-Zając                                          Starszy Specjalista BHP </a:t>
            </a:r>
            <a:endParaRPr lang="pl-PL"/>
          </a:p>
        </p:txBody>
      </p:sp>
      <p:sp>
        <p:nvSpPr>
          <p:cNvPr id="5" name="Symbol zastępczy numeru slajdu 4"/>
          <p:cNvSpPr>
            <a:spLocks noGrp="1"/>
          </p:cNvSpPr>
          <p:nvPr>
            <p:ph type="sldNum" sz="quarter" idx="12"/>
          </p:nvPr>
        </p:nvSpPr>
        <p:spPr/>
        <p:txBody>
          <a:bodyPr/>
          <a:lstStyle>
            <a:extLst/>
          </a:lstStyle>
          <a:p>
            <a:fld id="{A0017E7F-2905-4D84-A047-C20400AE5363}"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139FAD23-5C9A-4D2A-91F1-D79DDCC3B4E3}" type="datetime1">
              <a:rPr lang="pl-PL" smtClean="0"/>
              <a:t>2013-07-05</a:t>
            </a:fld>
            <a:endParaRPr lang="pl-PL"/>
          </a:p>
        </p:txBody>
      </p:sp>
      <p:sp>
        <p:nvSpPr>
          <p:cNvPr id="3" name="Symbol zastępczy stopki 2"/>
          <p:cNvSpPr>
            <a:spLocks noGrp="1"/>
          </p:cNvSpPr>
          <p:nvPr>
            <p:ph type="ftr" sz="quarter" idx="11"/>
          </p:nvPr>
        </p:nvSpPr>
        <p:spPr/>
        <p:txBody>
          <a:bodyPr/>
          <a:lstStyle>
            <a:extLst/>
          </a:lstStyle>
          <a:p>
            <a:r>
              <a:rPr lang="pl-PL" smtClean="0"/>
              <a:t>Małgorzata Pietrzko-Zając                                          Starszy Specjalista BHP </a:t>
            </a:r>
            <a:endParaRPr lang="pl-PL"/>
          </a:p>
        </p:txBody>
      </p:sp>
      <p:sp>
        <p:nvSpPr>
          <p:cNvPr id="4" name="Symbol zastępczy numeru slajdu 3"/>
          <p:cNvSpPr>
            <a:spLocks noGrp="1"/>
          </p:cNvSpPr>
          <p:nvPr>
            <p:ph type="sldNum" sz="quarter" idx="12"/>
          </p:nvPr>
        </p:nvSpPr>
        <p:spPr/>
        <p:txBody>
          <a:bodyPr/>
          <a:lstStyle>
            <a:extLst/>
          </a:lstStyle>
          <a:p>
            <a:fld id="{A0017E7F-2905-4D84-A047-C20400AE536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2FFB2D3E-CA82-45C7-AC7C-157DD3625B38}" type="datetime1">
              <a:rPr lang="pl-PL" smtClean="0"/>
              <a:t>2013-07-05</a:t>
            </a:fld>
            <a:endParaRPr lang="pl-PL"/>
          </a:p>
        </p:txBody>
      </p:sp>
      <p:sp>
        <p:nvSpPr>
          <p:cNvPr id="6" name="Symbol zastępczy stopki 5"/>
          <p:cNvSpPr>
            <a:spLocks noGrp="1"/>
          </p:cNvSpPr>
          <p:nvPr>
            <p:ph type="ftr" sz="quarter" idx="11"/>
          </p:nvPr>
        </p:nvSpPr>
        <p:spPr/>
        <p:txBody>
          <a:bodyPr/>
          <a:lstStyle>
            <a:extLst/>
          </a:lstStyle>
          <a:p>
            <a:r>
              <a:rPr lang="pl-PL" smtClean="0"/>
              <a:t>Małgorzata Pietrzko-Zając                                          Starszy Specjalista BHP </a:t>
            </a:r>
            <a:endParaRPr lang="pl-PL"/>
          </a:p>
        </p:txBody>
      </p:sp>
      <p:sp>
        <p:nvSpPr>
          <p:cNvPr id="7" name="Symbol zastępczy numeru slajdu 6"/>
          <p:cNvSpPr>
            <a:spLocks noGrp="1"/>
          </p:cNvSpPr>
          <p:nvPr>
            <p:ph type="sldNum" sz="quarter" idx="12"/>
          </p:nvPr>
        </p:nvSpPr>
        <p:spPr/>
        <p:txBody>
          <a:bodyPr/>
          <a:lstStyle>
            <a:extLst/>
          </a:lstStyle>
          <a:p>
            <a:fld id="{A0017E7F-2905-4D84-A047-C20400AE5363}"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3E2EF5F2-5CF2-4E61-8593-78D84971E581}" type="datetime1">
              <a:rPr lang="pl-PL" smtClean="0"/>
              <a:t>2013-07-05</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pl-PL" smtClean="0"/>
              <a:t>Małgorzata Pietrzko-Zając                                          Starszy Specjalista BHP </a:t>
            </a:r>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0017E7F-2905-4D84-A047-C20400AE5363}"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B7E726-672E-4534-8812-65ACBB598740}" type="datetime1">
              <a:rPr lang="pl-PL" smtClean="0"/>
              <a:t>2013-07-05</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pl-PL" smtClean="0"/>
              <a:t>Małgorzata Pietrzko-Zając                                          Starszy Specjalista BHP </a:t>
            </a:r>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017E7F-2905-4D84-A047-C20400AE536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hf sldNum="0"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12all2.elettery.pl/lt/t_go.php?i=15164&amp;e=Mzc4MzcwMQ==&amp;l=-http--www.skuteczneszkoleniabhp.pl/eletter/sh/lp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12all2.elettery.pl/lt/t_go.php?i=15164&amp;e=Mzc4MzcwMQ==&amp;l=-http--www.skuteczneszkoleniabhp.pl/eletter/sh/lp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12all2.elettery.pl/lt/t_go.php?i=15164&amp;e=Mzc4MzcwMQ==&amp;l=-http--www.skuteczneszkoleniabhp.pl/eletter/sh/lp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12all2.elettery.pl/lt/t_go.php?i=13068&amp;e=Mzc4MzcwMQ==&amp;l=-http--www.aktualnoscibhp.pl/eletter/bh/teks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12all2.elettery.pl/lt/t_go.php?i=13068&amp;e=Mzc4MzcwMQ==&amp;l=-http--www.aktualnoscibhp.pl/eletter/bh/teks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12all2.elettery.pl/lt/t_go.php?i=13068&amp;e=Mzc4MzcwMQ==&amp;l=-http--www.aktualnoscibhp.pl/eletter/bh/teks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file:///F:\Organizacja%20i%20metody%20pracy%20s&#197;&#130;u&#197;&#188;b%20BHP\slozbyBHP_kob_mlod\pliki\kob_rozporzRM_cd_web.ht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00042"/>
            <a:ext cx="7772400" cy="3500461"/>
          </a:xfrm>
        </p:spPr>
        <p:txBody>
          <a:bodyPr>
            <a:normAutofit/>
          </a:bodyPr>
          <a:lstStyle/>
          <a:p>
            <a:r>
              <a:rPr lang="pl-PL" dirty="0" smtClean="0">
                <a:solidFill>
                  <a:srgbClr val="FF0000"/>
                </a:solidFill>
                <a:effectLst/>
                <a:latin typeface="Tahoma" pitchFamily="34" charset="0"/>
                <a:ea typeface="Tahoma" pitchFamily="34" charset="0"/>
                <a:cs typeface="Tahoma" pitchFamily="34" charset="0"/>
              </a:rPr>
              <a:t>Szkolenie</a:t>
            </a:r>
            <a:r>
              <a:rPr lang="pl-PL" dirty="0" smtClean="0">
                <a:solidFill>
                  <a:srgbClr val="FF0000"/>
                </a:solidFill>
                <a:latin typeface="Tahoma" pitchFamily="34" charset="0"/>
                <a:ea typeface="Tahoma" pitchFamily="34" charset="0"/>
                <a:cs typeface="Tahoma" pitchFamily="34" charset="0"/>
              </a:rPr>
              <a:t> okresowe</a:t>
            </a:r>
            <a:br>
              <a:rPr lang="pl-PL" dirty="0" smtClean="0">
                <a:solidFill>
                  <a:srgbClr val="FF0000"/>
                </a:solidFill>
                <a:latin typeface="Tahoma" pitchFamily="34" charset="0"/>
                <a:ea typeface="Tahoma" pitchFamily="34" charset="0"/>
                <a:cs typeface="Tahoma" pitchFamily="34" charset="0"/>
              </a:rPr>
            </a:br>
            <a:r>
              <a:rPr lang="pl-PL" dirty="0" smtClean="0">
                <a:solidFill>
                  <a:srgbClr val="FF0000"/>
                </a:solidFill>
                <a:latin typeface="Tahoma" pitchFamily="34" charset="0"/>
                <a:ea typeface="Tahoma" pitchFamily="34" charset="0"/>
                <a:cs typeface="Tahoma" pitchFamily="34" charset="0"/>
              </a:rPr>
              <a:t>dla osób kierujących pracownikami</a:t>
            </a:r>
            <a:endParaRPr lang="pl-PL" dirty="0">
              <a:solidFill>
                <a:srgbClr val="FF0000"/>
              </a:solidFill>
              <a:latin typeface="Tahoma" pitchFamily="34" charset="0"/>
              <a:ea typeface="Tahoma" pitchFamily="34" charset="0"/>
              <a:cs typeface="Tahoma" pitchFamily="34" charset="0"/>
            </a:endParaRPr>
          </a:p>
        </p:txBody>
      </p:sp>
      <p:sp>
        <p:nvSpPr>
          <p:cNvPr id="3" name="Podtytuł 2"/>
          <p:cNvSpPr>
            <a:spLocks noGrp="1"/>
          </p:cNvSpPr>
          <p:nvPr>
            <p:ph type="subTitle" idx="1"/>
          </p:nvPr>
        </p:nvSpPr>
        <p:spPr>
          <a:xfrm>
            <a:off x="214282" y="3886200"/>
            <a:ext cx="8715436" cy="1752600"/>
          </a:xfrm>
        </p:spPr>
        <p:txBody>
          <a:bodyPr>
            <a:normAutofit/>
          </a:bodyPr>
          <a:lstStyle/>
          <a:p>
            <a:r>
              <a:rPr lang="pl-PL" dirty="0" smtClean="0">
                <a:solidFill>
                  <a:schemeClr val="tx1">
                    <a:lumMod val="75000"/>
                    <a:lumOff val="25000"/>
                  </a:schemeClr>
                </a:solidFill>
                <a:latin typeface="Arial Black" pitchFamily="34" charset="0"/>
                <a:cs typeface="Arial" pitchFamily="34" charset="0"/>
              </a:rPr>
              <a:t>Opracowanie:</a:t>
            </a:r>
          </a:p>
          <a:p>
            <a:r>
              <a:rPr lang="pl-PL" dirty="0" smtClean="0">
                <a:solidFill>
                  <a:schemeClr val="tx1">
                    <a:lumMod val="75000"/>
                    <a:lumOff val="25000"/>
                  </a:schemeClr>
                </a:solidFill>
                <a:latin typeface="Arial Black" pitchFamily="34" charset="0"/>
                <a:cs typeface="Arial" pitchFamily="34" charset="0"/>
              </a:rPr>
              <a:t>mgr Małgorzata Pietrzko-Zając</a:t>
            </a:r>
          </a:p>
          <a:p>
            <a:r>
              <a:rPr lang="pl-PL" dirty="0" smtClean="0">
                <a:solidFill>
                  <a:schemeClr val="tx1">
                    <a:lumMod val="75000"/>
                    <a:lumOff val="25000"/>
                  </a:schemeClr>
                </a:solidFill>
                <a:latin typeface="Arial Black" pitchFamily="34" charset="0"/>
                <a:cs typeface="Arial" pitchFamily="34" charset="0"/>
              </a:rPr>
              <a:t>Starszy Specjalista </a:t>
            </a:r>
            <a:r>
              <a:rPr lang="pl-PL" dirty="0" smtClean="0">
                <a:solidFill>
                  <a:schemeClr val="tx1">
                    <a:lumMod val="75000"/>
                    <a:lumOff val="25000"/>
                  </a:schemeClr>
                </a:solidFill>
                <a:latin typeface="Arial Black" pitchFamily="34" charset="0"/>
                <a:cs typeface="Arial" pitchFamily="34" charset="0"/>
              </a:rPr>
              <a:t>BHP </a:t>
            </a:r>
          </a:p>
          <a:p>
            <a:endParaRPr lang="pl-PL" dirty="0">
              <a:latin typeface="Tahoma" pitchFamily="34" charset="0"/>
              <a:ea typeface="Tahoma" pitchFamily="34" charset="0"/>
              <a:cs typeface="Tahoma" pitchFamily="34" charset="0"/>
            </a:endParaRPr>
          </a:p>
        </p:txBody>
      </p:sp>
      <p:sp>
        <p:nvSpPr>
          <p:cNvPr id="5" name="Symbol zastępczy daty 4"/>
          <p:cNvSpPr>
            <a:spLocks noGrp="1"/>
          </p:cNvSpPr>
          <p:nvPr>
            <p:ph type="dt" sz="half" idx="10"/>
          </p:nvPr>
        </p:nvSpPr>
        <p:spPr/>
        <p:txBody>
          <a:bodyPr/>
          <a:lstStyle/>
          <a:p>
            <a:fld id="{85D6DBD5-682D-4E41-A365-6A32C3DE6331}"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14554"/>
            <a:ext cx="8229600" cy="4357718"/>
          </a:xfrm>
          <a:ln w="57150">
            <a:solidFill>
              <a:schemeClr val="bg1"/>
            </a:solidFill>
          </a:ln>
        </p:spPr>
        <p:txBody>
          <a:bodyPr>
            <a:normAutofit/>
          </a:bodyPr>
          <a:lstStyle/>
          <a:p>
            <a:pPr lvl="0" algn="ctr"/>
            <a:r>
              <a:rPr lang="pl-PL" sz="2800" b="1" dirty="0" smtClean="0"/>
              <a:t>W związku z tym powinien zapewnić </a:t>
            </a:r>
            <a:r>
              <a:rPr lang="pl-PL" sz="2800" b="1" dirty="0"/>
              <a:t>przestrzeganie w zakładzie pracy przepisów oraz zasad </a:t>
            </a:r>
            <a:r>
              <a:rPr lang="pl-PL" sz="2800" b="1" dirty="0" smtClean="0"/>
              <a:t>bhp, </a:t>
            </a:r>
            <a:r>
              <a:rPr lang="pl-PL" sz="2800" b="1" dirty="0"/>
              <a:t>wydawać polecenia usunięcia uchybień w tym zakresie oraz kontrolować wykonanie tych poleceń</a:t>
            </a:r>
            <a:r>
              <a:rPr lang="pl-PL" sz="2800" b="1" dirty="0" smtClean="0"/>
              <a:t>,</a:t>
            </a:r>
          </a:p>
          <a:p>
            <a:pPr lvl="0" algn="ctr"/>
            <a:endParaRPr lang="pl-PL" sz="2800" b="1" dirty="0"/>
          </a:p>
          <a:p>
            <a:pPr lvl="0" algn="ctr"/>
            <a:r>
              <a:rPr lang="pl-PL" sz="2800" b="1" dirty="0"/>
              <a:t>zapewniać wykonanie nakazów, wystąpień, decyzji i zarządzeń wydawanych przez organy nadzoru nad warunkami pracy,</a:t>
            </a:r>
          </a:p>
        </p:txBody>
      </p:sp>
      <p:sp>
        <p:nvSpPr>
          <p:cNvPr id="5" name="Symbol zastępczy daty 4"/>
          <p:cNvSpPr>
            <a:spLocks noGrp="1"/>
          </p:cNvSpPr>
          <p:nvPr>
            <p:ph type="dt" sz="half" idx="10"/>
          </p:nvPr>
        </p:nvSpPr>
        <p:spPr/>
        <p:txBody>
          <a:bodyPr/>
          <a:lstStyle/>
          <a:p>
            <a:fld id="{C9359D82-5C2C-404A-9EA0-41580B7D417B}"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1939916"/>
          </a:xfrm>
        </p:spPr>
        <p:txBody>
          <a:bodyPr>
            <a:normAutofit fontScale="90000"/>
          </a:bodyPr>
          <a:lstStyle/>
          <a:p>
            <a:pPr algn="ctr"/>
            <a:r>
              <a:rPr lang="pl-PL" sz="3200" b="1" dirty="0">
                <a:solidFill>
                  <a:srgbClr val="FF0000"/>
                </a:solidFill>
              </a:rPr>
              <a:t>Pracodawca ponosi odpowiedzialność za stan bezpieczeństwa i higieny pracy w zakładzie pracy. </a:t>
            </a:r>
            <a:r>
              <a:rPr lang="pl-PL" sz="3200" dirty="0">
                <a:solidFill>
                  <a:srgbClr val="FF0000"/>
                </a:solidFill>
              </a:rPr>
              <a:t>(Art.207 § 1 Dz. U. 1998.21.94 z p. zm.)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143116"/>
            <a:ext cx="8229600" cy="3983047"/>
          </a:xfrm>
          <a:solidFill>
            <a:schemeClr val="bg1"/>
          </a:solidFill>
        </p:spPr>
        <p:txBody>
          <a:bodyPr>
            <a:normAutofit/>
          </a:bodyPr>
          <a:lstStyle/>
          <a:p>
            <a:endParaRPr lang="pl-PL" b="1" dirty="0" smtClean="0"/>
          </a:p>
          <a:p>
            <a:pPr algn="ctr"/>
            <a:r>
              <a:rPr lang="pl-PL" b="1" dirty="0" smtClean="0"/>
              <a:t>Niedopuszczalne jest wyposażanie stanowisk pracy w maszyny i inne urządzenia techniczne oraz narzędzia pracy, które nie spełniają wymagań zawartych w ustawie z 30 sierpnia 2002 r. o systemie oceny zgodności - Dz. U. z 2004 r. nr 204, poz. 2087 (art. 217 K.P).</a:t>
            </a:r>
            <a:endParaRPr lang="pl-PL" b="1" dirty="0"/>
          </a:p>
        </p:txBody>
      </p:sp>
      <p:sp>
        <p:nvSpPr>
          <p:cNvPr id="5" name="Symbol zastępczy daty 4"/>
          <p:cNvSpPr>
            <a:spLocks noGrp="1"/>
          </p:cNvSpPr>
          <p:nvPr>
            <p:ph type="dt" sz="half" idx="10"/>
          </p:nvPr>
        </p:nvSpPr>
        <p:spPr/>
        <p:txBody>
          <a:bodyPr/>
          <a:lstStyle/>
          <a:p>
            <a:fld id="{F80438D8-7A0F-48A4-9FE1-8737DD232B40}"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1654164"/>
          </a:xfrm>
          <a:solidFill>
            <a:schemeClr val="bg1"/>
          </a:solidFill>
        </p:spPr>
        <p:txBody>
          <a:bodyPr>
            <a:normAutofit fontScale="90000"/>
          </a:bodyPr>
          <a:lstStyle/>
          <a:p>
            <a:pPr algn="ctr"/>
            <a:r>
              <a:rPr lang="pl-PL" b="1" dirty="0" smtClean="0"/>
              <a:t>Wyposażenie zakładu w maszyny i inne urządzenia techniczne</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E26EC20C-60A7-4225-B6E8-6E9F99CBE0DD}"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642918"/>
            <a:ext cx="8229600" cy="5378370"/>
          </a:xfrm>
        </p:spPr>
        <p:txBody>
          <a:bodyPr>
            <a:normAutofit fontScale="90000"/>
          </a:bodyPr>
          <a:lstStyle/>
          <a:p>
            <a:pPr algn="ctr">
              <a:buFont typeface="Arial" pitchFamily="34" charset="0"/>
              <a:buChar char="•"/>
            </a:pPr>
            <a:r>
              <a:rPr lang="pl-PL" b="1" i="1" dirty="0">
                <a:solidFill>
                  <a:srgbClr val="FF0000"/>
                </a:solidFill>
              </a:rPr>
              <a:t>W razie stwierdzenia bezpośredniego zagrożenia dla życia lub zdrowia pracowników </a:t>
            </a:r>
            <a:r>
              <a:rPr lang="pl-PL" b="1" u="sng" dirty="0"/>
              <a:t>osoba kierująca pracownikami</a:t>
            </a:r>
            <a:r>
              <a:rPr lang="pl-PL" b="1" i="1" u="sng" dirty="0"/>
              <a:t> </a:t>
            </a:r>
            <a:r>
              <a:rPr lang="pl-PL" b="1" i="1" dirty="0">
                <a:solidFill>
                  <a:srgbClr val="FF0000"/>
                </a:solidFill>
              </a:rPr>
              <a:t>jest obowiązana do niezwłocznego wstrzymania prac i podjęcia działań w celu usunięcia tego zagrożenia</a:t>
            </a:r>
            <a:r>
              <a:rPr lang="pl-PL" i="1" dirty="0"/>
              <a:t>.</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924944"/>
            <a:ext cx="8229600" cy="3575890"/>
          </a:xfrm>
          <a:solidFill>
            <a:schemeClr val="bg1"/>
          </a:solidFill>
        </p:spPr>
        <p:txBody>
          <a:bodyPr>
            <a:normAutofit/>
          </a:bodyPr>
          <a:lstStyle/>
          <a:p>
            <a:pPr lvl="0" algn="ctr"/>
            <a:r>
              <a:rPr lang="pl-PL" b="1" dirty="0"/>
              <a:t>Stosowanych w zakładzie procesów technologicznych oraz wykonywania prac związanych z zagrożeniami wypadkowymi lub zagrożeniami zdrowia </a:t>
            </a:r>
            <a:r>
              <a:rPr lang="pl-PL" b="1" dirty="0" smtClean="0"/>
              <a:t>pracowników</a:t>
            </a:r>
          </a:p>
          <a:p>
            <a:pPr lvl="0" algn="ctr"/>
            <a:endParaRPr lang="pl-PL" b="1" dirty="0"/>
          </a:p>
          <a:p>
            <a:pPr lvl="0" algn="ctr"/>
            <a:r>
              <a:rPr lang="pl-PL" b="1" dirty="0">
                <a:solidFill>
                  <a:schemeClr val="accent6">
                    <a:lumMod val="75000"/>
                  </a:schemeClr>
                </a:solidFill>
              </a:rPr>
              <a:t>Obsługi maszyn i urządzeń </a:t>
            </a:r>
            <a:r>
              <a:rPr lang="pl-PL" b="1" dirty="0" smtClean="0">
                <a:solidFill>
                  <a:schemeClr val="accent6">
                    <a:lumMod val="75000"/>
                  </a:schemeClr>
                </a:solidFill>
              </a:rPr>
              <a:t>technicznych</a:t>
            </a:r>
            <a:endParaRPr lang="pl-PL" b="1" dirty="0">
              <a:solidFill>
                <a:schemeClr val="accent6">
                  <a:lumMod val="75000"/>
                </a:schemeClr>
              </a:solidFill>
            </a:endParaRPr>
          </a:p>
        </p:txBody>
      </p:sp>
      <p:sp>
        <p:nvSpPr>
          <p:cNvPr id="5" name="Symbol zastępczy daty 4"/>
          <p:cNvSpPr>
            <a:spLocks noGrp="1"/>
          </p:cNvSpPr>
          <p:nvPr>
            <p:ph type="dt" sz="half" idx="10"/>
          </p:nvPr>
        </p:nvSpPr>
        <p:spPr/>
        <p:txBody>
          <a:bodyPr/>
          <a:lstStyle/>
          <a:p>
            <a:fld id="{980C08A3-9A65-4AAD-9A13-3AFFB273ECD3}"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2578298"/>
          </a:xfrm>
          <a:solidFill>
            <a:schemeClr val="bg1"/>
          </a:solidFill>
        </p:spPr>
        <p:txBody>
          <a:bodyPr>
            <a:normAutofit/>
          </a:bodyPr>
          <a:lstStyle/>
          <a:p>
            <a:pPr lvl="0" algn="ctr"/>
            <a:r>
              <a:rPr lang="pl-PL" sz="3100" dirty="0">
                <a:solidFill>
                  <a:srgbClr val="FF0000"/>
                </a:solidFill>
              </a:rPr>
              <a:t>Pracodawca jest obowiązany udostępnić pracownikom do stałego korzystania </a:t>
            </a:r>
            <a:r>
              <a:rPr lang="pl-PL" sz="3100" b="1" dirty="0">
                <a:solidFill>
                  <a:srgbClr val="FF0000"/>
                </a:solidFill>
              </a:rPr>
              <a:t>aktualne instrukcje bezpieczeństwa i higieny pracy </a:t>
            </a:r>
            <a:r>
              <a:rPr lang="pl-PL" sz="3100" dirty="0" smtClean="0">
                <a:solidFill>
                  <a:srgbClr val="FF0000"/>
                </a:solidFill>
              </a:rPr>
              <a:t>dotyczące</a:t>
            </a:r>
            <a:r>
              <a:rPr lang="pl-PL" sz="3100" dirty="0" smtClean="0"/>
              <a:t>: </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04864"/>
            <a:ext cx="8229600" cy="3802427"/>
          </a:xfrm>
          <a:solidFill>
            <a:schemeClr val="bg1"/>
          </a:solidFill>
        </p:spPr>
        <p:txBody>
          <a:bodyPr/>
          <a:lstStyle/>
          <a:p>
            <a:pPr lvl="0" algn="ctr"/>
            <a:r>
              <a:rPr lang="pl-PL" b="1" dirty="0" smtClean="0">
                <a:solidFill>
                  <a:schemeClr val="bg1">
                    <a:lumMod val="65000"/>
                  </a:schemeClr>
                </a:solidFill>
              </a:rPr>
              <a:t>Postępowania z materiałami szkodliwymi dla zdrowia i niebezpiecznymi</a:t>
            </a:r>
          </a:p>
          <a:p>
            <a:pPr lvl="0" algn="ctr"/>
            <a:r>
              <a:rPr lang="pl-PL" b="1" dirty="0" smtClean="0">
                <a:solidFill>
                  <a:schemeClr val="accent6">
                    <a:lumMod val="75000"/>
                  </a:schemeClr>
                </a:solidFill>
              </a:rPr>
              <a:t>Udzielania pierwszej pomocy</a:t>
            </a:r>
          </a:p>
          <a:p>
            <a:pPr lvl="0" algn="ctr"/>
            <a:r>
              <a:rPr lang="pl-PL" b="1" dirty="0" smtClean="0">
                <a:solidFill>
                  <a:schemeClr val="bg1">
                    <a:lumMod val="65000"/>
                  </a:schemeClr>
                </a:solidFill>
              </a:rPr>
              <a:t>Zasad postępowania w razie powstania niebezpiecznych, nieprzewidzianych sytuacji powodujących poważne zagrożenia dla pracowników</a:t>
            </a:r>
          </a:p>
          <a:p>
            <a:endParaRPr lang="pl-PL" dirty="0"/>
          </a:p>
        </p:txBody>
      </p:sp>
      <p:sp>
        <p:nvSpPr>
          <p:cNvPr id="5" name="Symbol zastępczy daty 4"/>
          <p:cNvSpPr>
            <a:spLocks noGrp="1"/>
          </p:cNvSpPr>
          <p:nvPr>
            <p:ph type="dt" sz="half" idx="10"/>
          </p:nvPr>
        </p:nvSpPr>
        <p:spPr/>
        <p:txBody>
          <a:bodyPr/>
          <a:lstStyle/>
          <a:p>
            <a:fld id="{267F1FAA-9C18-4F56-AB65-8874D444C563}"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a:bodyPr>
          <a:lstStyle/>
          <a:p>
            <a:pPr algn="ctr"/>
            <a:r>
              <a:rPr lang="pl-PL" dirty="0" smtClean="0">
                <a:solidFill>
                  <a:srgbClr val="FF0000"/>
                </a:solidFill>
              </a:rPr>
              <a:t>Instrukcje powinny dotyczyć</a:t>
            </a:r>
            <a:r>
              <a:rPr lang="pl-PL" dirty="0" smtClean="0"/>
              <a:t>:</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234475"/>
          </a:xfrm>
          <a:solidFill>
            <a:schemeClr val="bg1"/>
          </a:solidFill>
        </p:spPr>
        <p:txBody>
          <a:bodyPr/>
          <a:lstStyle/>
          <a:p>
            <a:pPr lvl="0" algn="ctr"/>
            <a:r>
              <a:rPr lang="pl-PL" b="1" dirty="0"/>
              <a:t>Czynności do wykonywania przed rozpoczęciem danej pracy</a:t>
            </a:r>
          </a:p>
          <a:p>
            <a:pPr lvl="0" algn="ctr"/>
            <a:r>
              <a:rPr lang="pl-PL" b="1" dirty="0"/>
              <a:t>Zasady i sposoby bezpiecznego wykonywania danej pracy</a:t>
            </a:r>
          </a:p>
          <a:p>
            <a:pPr lvl="0" algn="ctr"/>
            <a:r>
              <a:rPr lang="pl-PL" b="1" dirty="0"/>
              <a:t>Czynności do wykonania po jej zakończeniu</a:t>
            </a:r>
          </a:p>
          <a:p>
            <a:pPr lvl="0" algn="ctr"/>
            <a:r>
              <a:rPr lang="pl-PL" b="1" dirty="0"/>
              <a:t>Zasady postępowania w sytuacjach awaryjnych stwarzających zagrożenie dla życia i zdrowia pracowników</a:t>
            </a:r>
          </a:p>
        </p:txBody>
      </p:sp>
      <p:sp>
        <p:nvSpPr>
          <p:cNvPr id="5" name="Symbol zastępczy daty 4"/>
          <p:cNvSpPr>
            <a:spLocks noGrp="1"/>
          </p:cNvSpPr>
          <p:nvPr>
            <p:ph type="dt" sz="half" idx="10"/>
          </p:nvPr>
        </p:nvSpPr>
        <p:spPr/>
        <p:txBody>
          <a:bodyPr/>
          <a:lstStyle/>
          <a:p>
            <a:fld id="{169AE279-FFEC-4CBB-BC94-A4713726BA4F}"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fontScale="90000"/>
          </a:bodyPr>
          <a:lstStyle/>
          <a:p>
            <a:pPr lvl="0" algn="ctr"/>
            <a:r>
              <a:rPr lang="pl-PL" b="1" u="sng" dirty="0">
                <a:solidFill>
                  <a:srgbClr val="FF0000"/>
                </a:solidFill>
              </a:rPr>
              <a:t>Instrukcje powinny określać:</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3B5E57E6-8A88-4196-A431-5EB14D0DB0A1}"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58325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a:normAutofit fontScale="90000"/>
          </a:bodyPr>
          <a:lstStyle/>
          <a:p>
            <a:pPr lvl="0" algn="ctr"/>
            <a:r>
              <a:rPr lang="pl-PL" dirty="0">
                <a:solidFill>
                  <a:schemeClr val="bg1"/>
                </a:solidFill>
              </a:rPr>
              <a:t>Zmiany w procesie technologicznym, zmiany konstrukcyjne urządzeń technicznych oraz zmiany w sposobie użytkowania pomieszczeń powinny być poprzedzone oceną pod względem bezpieczeństwa i higieny pracy, w trybie ustalonym przez pracodawcę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714620"/>
            <a:ext cx="8229600" cy="3411543"/>
          </a:xfrm>
          <a:solidFill>
            <a:schemeClr val="bg1"/>
          </a:solidFill>
        </p:spPr>
        <p:txBody>
          <a:bodyPr/>
          <a:lstStyle/>
          <a:p>
            <a:pPr lvl="0" algn="ctr"/>
            <a:r>
              <a:rPr lang="pl-PL" b="1" dirty="0"/>
              <a:t>Oświetlenie na stanowiskach pracy ( naturalne i sztuczne) potwierdzone wynikami przeprowadzonych badań i pomiarów</a:t>
            </a:r>
          </a:p>
          <a:p>
            <a:pPr lvl="0" algn="ctr"/>
            <a:r>
              <a:rPr lang="pl-PL" b="1" dirty="0">
                <a:solidFill>
                  <a:schemeClr val="bg1">
                    <a:lumMod val="65000"/>
                  </a:schemeClr>
                </a:solidFill>
              </a:rPr>
              <a:t>Odpowiednią temperaturę</a:t>
            </a:r>
          </a:p>
          <a:p>
            <a:pPr lvl="0" algn="ctr"/>
            <a:r>
              <a:rPr lang="pl-PL" b="1" dirty="0"/>
              <a:t>Odpowiednią wentylację</a:t>
            </a:r>
          </a:p>
        </p:txBody>
      </p:sp>
      <p:sp>
        <p:nvSpPr>
          <p:cNvPr id="5" name="Symbol zastępczy daty 4"/>
          <p:cNvSpPr>
            <a:spLocks noGrp="1"/>
          </p:cNvSpPr>
          <p:nvPr>
            <p:ph type="dt" sz="half" idx="10"/>
          </p:nvPr>
        </p:nvSpPr>
        <p:spPr/>
        <p:txBody>
          <a:bodyPr/>
          <a:lstStyle/>
          <a:p>
            <a:fld id="{80881E4E-0FC7-4E8B-AF19-F85388B6ADB3}"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1511288"/>
          </a:xfrm>
          <a:solidFill>
            <a:schemeClr val="bg1"/>
          </a:solidFill>
          <a:effectLst>
            <a:softEdge rad="12700"/>
          </a:effectLst>
        </p:spPr>
        <p:txBody>
          <a:bodyPr>
            <a:normAutofit fontScale="90000"/>
          </a:bodyPr>
          <a:lstStyle/>
          <a:p>
            <a:pPr lvl="0" algn="ctr"/>
            <a:r>
              <a:rPr lang="pl-PL" sz="3100" dirty="0"/>
              <a:t/>
            </a:r>
            <a:br>
              <a:rPr lang="pl-PL" sz="3100" dirty="0"/>
            </a:br>
            <a:r>
              <a:rPr lang="pl-PL" sz="3100" b="1" dirty="0"/>
              <a:t>W pomieszczeniach przeznaczonych na pobyt ludzi należy zapewnić odpowiednie</a:t>
            </a:r>
            <a:r>
              <a:rPr lang="pl-PL" b="1"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2DE38FC1-7415-43FF-9704-30334CFB8B50}"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615475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a:normAutofit/>
          </a:bodyPr>
          <a:lstStyle/>
          <a:p>
            <a:pPr lvl="0" algn="ctr"/>
            <a:r>
              <a:rPr lang="pl-PL" sz="3600" b="1" dirty="0" smtClean="0"/>
              <a:t/>
            </a:r>
            <a:br>
              <a:rPr lang="pl-PL" sz="3600" b="1" dirty="0" smtClean="0"/>
            </a:br>
            <a:r>
              <a:rPr lang="pl-PL" sz="3600" b="1" dirty="0" smtClean="0"/>
              <a:t/>
            </a:r>
            <a:br>
              <a:rPr lang="pl-PL" sz="3600" b="1" dirty="0" smtClean="0"/>
            </a:br>
            <a:r>
              <a:rPr lang="pl-PL" sz="3600" b="1" dirty="0" smtClean="0">
                <a:solidFill>
                  <a:schemeClr val="bg1"/>
                </a:solidFill>
              </a:rPr>
              <a:t>Stosowane </a:t>
            </a:r>
            <a:r>
              <a:rPr lang="pl-PL" sz="3600" b="1" dirty="0">
                <a:solidFill>
                  <a:schemeClr val="bg1"/>
                </a:solidFill>
              </a:rPr>
              <a:t>maszyny i urządzenia techniczne powinny uwzględniać zasady ergonomii oraz zapewniać bezpieczne i higieniczne warunki pracy </a:t>
            </a:r>
            <a:br>
              <a:rPr lang="pl-PL" sz="3600" b="1" dirty="0">
                <a:solidFill>
                  <a:schemeClr val="bg1"/>
                </a:solidFill>
              </a:rPr>
            </a:br>
            <a:r>
              <a:rPr lang="pl-PL" sz="3100" dirty="0"/>
              <a:t/>
            </a:r>
            <a:br>
              <a:rPr lang="pl-PL" sz="3100" dirty="0"/>
            </a:b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3F7B97-C7AE-4CA4-A181-A72E8E611CD7}"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4" name="Tytuł 3"/>
          <p:cNvSpPr>
            <a:spLocks noGrp="1"/>
          </p:cNvSpPr>
          <p:nvPr>
            <p:ph type="title"/>
          </p:nvPr>
        </p:nvSpPr>
        <p:spPr>
          <a:xfrm>
            <a:off x="457200" y="274638"/>
            <a:ext cx="8229600" cy="5818658"/>
          </a:xfrm>
        </p:spPr>
        <p:txBody>
          <a:bodyPr>
            <a:normAutofit/>
          </a:bodyPr>
          <a:lstStyle/>
          <a:p>
            <a:pPr algn="ctr"/>
            <a:r>
              <a:rPr lang="pl-PL" sz="3200" dirty="0" smtClean="0">
                <a:solidFill>
                  <a:schemeClr val="tx1">
                    <a:lumMod val="85000"/>
                  </a:schemeClr>
                </a:solidFill>
              </a:rPr>
              <a:t>Pracodawca jest zobowiązany zapewnić ochronę pracownika przed zagrożeniami związanymi z hałasem i drganiami mechanicznymi, dokonywać pomiarów, rejestrować je, przechowywać wyniki i udostępniać pracownikom. Narażenia na CZYNNIKI SZKODLIWE nie mogą przekroczyć NDN</a:t>
            </a:r>
            <a:endParaRPr lang="pl-PL" sz="3200" dirty="0">
              <a:solidFill>
                <a:schemeClr val="tx1">
                  <a:lumMod val="8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9750" y="2214563"/>
            <a:ext cx="8147050" cy="4214812"/>
          </a:xfrm>
          <a:ln w="76200">
            <a:noFill/>
          </a:ln>
        </p:spPr>
        <p:txBody>
          <a:bodyPr>
            <a:normAutofit lnSpcReduction="10000"/>
          </a:bodyPr>
          <a:lstStyle/>
          <a:p>
            <a:pPr algn="ctr" eaLnBrk="1" hangingPunct="1">
              <a:lnSpc>
                <a:spcPct val="90000"/>
              </a:lnSpc>
              <a:defRPr/>
            </a:pPr>
            <a:r>
              <a:rPr lang="pl-PL" sz="2800" b="1" dirty="0" smtClean="0">
                <a:solidFill>
                  <a:schemeClr val="bg1">
                    <a:lumMod val="50000"/>
                  </a:schemeClr>
                </a:solidFill>
              </a:rPr>
              <a:t>Aktualizacja i ugruntowanie wiedzy i umiejętności w dziedzinie BHP oraz zaznajomienie uczestników szkolenia z nowymi rozwiązaniami techniczno-organizacyjnymi w tym zakresie</a:t>
            </a:r>
          </a:p>
          <a:p>
            <a:pPr algn="ctr" eaLnBrk="1" hangingPunct="1">
              <a:lnSpc>
                <a:spcPct val="90000"/>
              </a:lnSpc>
              <a:defRPr/>
            </a:pPr>
            <a:r>
              <a:rPr lang="pl-PL" sz="2800" b="1" dirty="0" smtClean="0">
                <a:solidFill>
                  <a:srgbClr val="FF9900"/>
                </a:solidFill>
              </a:rPr>
              <a:t>Identyfikacja zagrożeń związanych z wykonywaną pracą oraz metod ochrony przed tymi zagrożeniami,</a:t>
            </a:r>
          </a:p>
          <a:p>
            <a:pPr algn="ctr" eaLnBrk="1" hangingPunct="1">
              <a:lnSpc>
                <a:spcPct val="90000"/>
              </a:lnSpc>
              <a:defRPr/>
            </a:pPr>
            <a:endParaRPr lang="pl-PL" sz="2800" b="1" dirty="0" smtClean="0">
              <a:solidFill>
                <a:srgbClr val="0066FF"/>
              </a:solidFill>
            </a:endParaRPr>
          </a:p>
          <a:p>
            <a:pPr algn="ctr" eaLnBrk="1" hangingPunct="1">
              <a:lnSpc>
                <a:spcPct val="90000"/>
              </a:lnSpc>
              <a:defRPr/>
            </a:pPr>
            <a:r>
              <a:rPr lang="pl-PL" sz="2800" b="1" dirty="0" smtClean="0">
                <a:solidFill>
                  <a:schemeClr val="bg1">
                    <a:lumMod val="50000"/>
                  </a:schemeClr>
                </a:solidFill>
              </a:rPr>
              <a:t>postępowanie w razie wypadku i w sytuacjach zagrożeń.</a:t>
            </a:r>
          </a:p>
          <a:p>
            <a:pPr eaLnBrk="1" hangingPunct="1">
              <a:lnSpc>
                <a:spcPct val="90000"/>
              </a:lnSpc>
              <a:defRPr/>
            </a:pPr>
            <a:endParaRPr lang="pl-PL" sz="2800" dirty="0" smtClean="0"/>
          </a:p>
        </p:txBody>
      </p:sp>
      <p:sp>
        <p:nvSpPr>
          <p:cNvPr id="5" name="Symbol zastępczy daty 4"/>
          <p:cNvSpPr>
            <a:spLocks noGrp="1"/>
          </p:cNvSpPr>
          <p:nvPr>
            <p:ph type="dt" sz="half" idx="10"/>
          </p:nvPr>
        </p:nvSpPr>
        <p:spPr/>
        <p:txBody>
          <a:bodyPr/>
          <a:lstStyle/>
          <a:p>
            <a:fld id="{2FCACD02-94C5-4891-BA25-15E61770B256}" type="datetime1">
              <a:rPr lang="pl-PL" smtClean="0"/>
              <a:t>2013-07-05</a:t>
            </a:fld>
            <a:endParaRPr lang="pl-PL" dirty="0"/>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dirty="0"/>
          </a:p>
        </p:txBody>
      </p:sp>
      <p:sp>
        <p:nvSpPr>
          <p:cNvPr id="7170" name="Rectangle 2"/>
          <p:cNvSpPr>
            <a:spLocks noGrp="1" noChangeArrowheads="1"/>
          </p:cNvSpPr>
          <p:nvPr>
            <p:ph type="title"/>
          </p:nvPr>
        </p:nvSpPr>
        <p:spPr>
          <a:xfrm>
            <a:off x="457200" y="274638"/>
            <a:ext cx="8229600" cy="1368425"/>
          </a:xfrm>
          <a:solidFill>
            <a:schemeClr val="bg1"/>
          </a:solidFill>
        </p:spPr>
        <p:txBody>
          <a:bodyPr>
            <a:normAutofit fontScale="90000"/>
          </a:bodyPr>
          <a:lstStyle/>
          <a:p>
            <a:pPr eaLnBrk="1" hangingPunct="1"/>
            <a:r>
              <a:rPr lang="pl-PL" sz="2800" b="1" dirty="0" smtClean="0">
                <a:solidFill>
                  <a:schemeClr val="bg1">
                    <a:lumMod val="50000"/>
                  </a:schemeClr>
                </a:solidFill>
              </a:rPr>
              <a:t>CEL SZKOLENIA</a:t>
            </a:r>
            <a:r>
              <a:rPr lang="pl-PL" sz="4000" dirty="0" smtClean="0">
                <a:solidFill>
                  <a:schemeClr val="bg1">
                    <a:lumMod val="50000"/>
                  </a:schemeClr>
                </a:solidFill>
              </a:rPr>
              <a:t> </a:t>
            </a:r>
            <a:br>
              <a:rPr lang="pl-PL" sz="4000" dirty="0" smtClean="0">
                <a:solidFill>
                  <a:schemeClr val="bg1">
                    <a:lumMod val="50000"/>
                  </a:schemeClr>
                </a:solidFill>
              </a:rPr>
            </a:br>
            <a:r>
              <a:rPr lang="pl-PL" sz="2000" b="1" dirty="0" err="1" smtClean="0">
                <a:solidFill>
                  <a:schemeClr val="bg1">
                    <a:lumMod val="50000"/>
                  </a:schemeClr>
                </a:solidFill>
              </a:rPr>
              <a:t>Rozp</a:t>
            </a:r>
            <a:r>
              <a:rPr lang="pl-PL" sz="2000" b="1" dirty="0" smtClean="0">
                <a:solidFill>
                  <a:schemeClr val="bg1">
                    <a:lumMod val="50000"/>
                  </a:schemeClr>
                </a:solidFill>
              </a:rPr>
              <a:t>. Ministra Pracy I Polityki Społecznej</a:t>
            </a:r>
            <a:r>
              <a:rPr lang="pl-PL" sz="2000" dirty="0" smtClean="0">
                <a:solidFill>
                  <a:schemeClr val="bg1">
                    <a:lumMod val="50000"/>
                  </a:schemeClr>
                </a:solidFill>
              </a:rPr>
              <a:t> z dnia 9.10. 2007 r. </a:t>
            </a:r>
            <a:r>
              <a:rPr lang="pl-PL" sz="2000" b="1" dirty="0" smtClean="0">
                <a:solidFill>
                  <a:schemeClr val="bg1">
                    <a:lumMod val="50000"/>
                  </a:schemeClr>
                </a:solidFill>
              </a:rPr>
              <a:t>w sprawie szkolenia w dziedzinie BHP</a:t>
            </a:r>
            <a:r>
              <a:rPr lang="pl-PL" sz="2000" dirty="0" smtClean="0">
                <a:solidFill>
                  <a:schemeClr val="bg1">
                    <a:lumMod val="50000"/>
                  </a:schemeClr>
                </a:solidFill>
              </a:rPr>
              <a:t> </a:t>
            </a:r>
            <a:r>
              <a:rPr lang="pl-PL" sz="2000" b="1" dirty="0" smtClean="0">
                <a:solidFill>
                  <a:schemeClr val="bg1">
                    <a:lumMod val="50000"/>
                  </a:schemeClr>
                </a:solidFill>
              </a:rPr>
              <a:t>(Dz. U. z 2007 r. Nr 196</a:t>
            </a:r>
            <a:r>
              <a:rPr lang="pl-PL" sz="4000" dirty="0" smtClean="0">
                <a:solidFill>
                  <a:schemeClr val="bg1">
                    <a:lumMod val="50000"/>
                  </a:schemeClr>
                </a:solidFill>
              </a:rPr>
              <a:t> </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4934FFD6-2F8D-40FC-B8FB-7D59FCD3A105}"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65469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a:normAutofit fontScale="90000"/>
          </a:bodyPr>
          <a:lstStyle/>
          <a:p>
            <a:pPr algn="ctr"/>
            <a:r>
              <a:rPr lang="pl-PL" dirty="0" smtClean="0">
                <a:solidFill>
                  <a:schemeClr val="bg1"/>
                </a:solidFill>
              </a:rPr>
              <a:t>Pracodawca jest zobowiązany do ustalenia czy na stanowisku pracy nie występują czynniki chemiczne stwarzające zagrożenie, ustalić niebezpieczne właściwości czynnika, wartości dopuszczalne i efekty działań zapobiegawczych</a:t>
            </a:r>
            <a:endParaRPr lang="pl-PL"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p:spPr>
        <p:txBody>
          <a:bodyPr>
            <a:normAutofit lnSpcReduction="10000"/>
          </a:bodyPr>
          <a:lstStyle/>
          <a:p>
            <a:pPr lvl="0" algn="ctr"/>
            <a:r>
              <a:rPr lang="pl-PL" b="1" dirty="0"/>
              <a:t>zapewnić przeszkolenie pracownika w zakresie bezpieczeństwa i higieny pracy przed dopuszczeniem go do pracy oraz prowadzenie okresowych szkoleń w tym zakresie,</a:t>
            </a:r>
            <a:endParaRPr lang="pl-PL" dirty="0"/>
          </a:p>
          <a:p>
            <a:pPr algn="ctr"/>
            <a:r>
              <a:rPr lang="pl-PL" b="1" dirty="0">
                <a:solidFill>
                  <a:schemeClr val="bg1">
                    <a:lumMod val="75000"/>
                  </a:schemeClr>
                </a:solidFill>
              </a:rPr>
              <a:t>zapewnić pracownikom odpowiednie urządzenia higieniczno-sanitarne oraz dostarczyć niezbędne środki higieny osobistej, a także zapewnić środki do udzielania pierwszej pomocy w razie wypadku</a:t>
            </a:r>
          </a:p>
        </p:txBody>
      </p:sp>
      <p:sp>
        <p:nvSpPr>
          <p:cNvPr id="5" name="Symbol zastępczy daty 4"/>
          <p:cNvSpPr>
            <a:spLocks noGrp="1"/>
          </p:cNvSpPr>
          <p:nvPr>
            <p:ph type="dt" sz="half" idx="10"/>
          </p:nvPr>
        </p:nvSpPr>
        <p:spPr/>
        <p:txBody>
          <a:bodyPr/>
          <a:lstStyle/>
          <a:p>
            <a:fld id="{2B1FCD32-F0EA-4E60-BBB2-F2A2D8729CA0}"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b="1" dirty="0" smtClean="0">
                <a:solidFill>
                  <a:srgbClr val="FF0000"/>
                </a:solidFill>
              </a:rPr>
              <a:t>Obowiązki</a:t>
            </a:r>
            <a:r>
              <a:rPr lang="pl-PL" b="1" dirty="0" smtClean="0"/>
              <a:t> </a:t>
            </a:r>
            <a:r>
              <a:rPr lang="pl-PL" b="1" dirty="0" smtClean="0">
                <a:solidFill>
                  <a:srgbClr val="FF0000"/>
                </a:solidFill>
              </a:rPr>
              <a:t>pracodawcy</a:t>
            </a:r>
            <a:endParaRPr lang="pl-PL"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706FBBC7-6BE8-4945-91D6-A251F1E1F861}"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583254"/>
          </a:xfrm>
          <a:solidFill>
            <a:schemeClr val="accent4">
              <a:lumMod val="40000"/>
              <a:lumOff val="60000"/>
            </a:schemeClr>
          </a:solidFill>
        </p:spPr>
        <p:txBody>
          <a:bodyPr>
            <a:normAutofit/>
          </a:bodyPr>
          <a:lstStyle/>
          <a:p>
            <a:pPr algn="ctr">
              <a:buFont typeface="Wingdings" pitchFamily="2" charset="2"/>
              <a:buChar char="Ø"/>
            </a:pPr>
            <a:r>
              <a:rPr lang="pl-PL" sz="3200" b="1" dirty="0">
                <a:solidFill>
                  <a:schemeClr val="bg1"/>
                </a:solidFill>
              </a:rPr>
              <a:t>w razie wypadku przy pracy podjąć niezbędne działania eliminujące lub ograniczające zagrożenie, </a:t>
            </a:r>
            <a:r>
              <a:rPr lang="pl-PL" sz="3200" b="1" dirty="0" smtClean="0">
                <a:solidFill>
                  <a:schemeClr val="bg1"/>
                </a:solidFill>
              </a:rPr>
              <a:t/>
            </a:r>
            <a:br>
              <a:rPr lang="pl-PL" sz="3200" b="1" dirty="0" smtClean="0">
                <a:solidFill>
                  <a:schemeClr val="bg1"/>
                </a:solidFill>
              </a:rPr>
            </a:br>
            <a:r>
              <a:rPr lang="pl-PL" sz="3200" b="1" dirty="0" smtClean="0">
                <a:solidFill>
                  <a:schemeClr val="bg1"/>
                </a:solidFill>
              </a:rPr>
              <a:t>   zapewnić </a:t>
            </a:r>
            <a:r>
              <a:rPr lang="pl-PL" sz="3200" b="1" dirty="0">
                <a:solidFill>
                  <a:schemeClr val="bg1"/>
                </a:solidFill>
              </a:rPr>
              <a:t>udzielenie pierwszej pomocy osobom </a:t>
            </a:r>
            <a:r>
              <a:rPr lang="pl-PL" sz="3200" b="1" dirty="0" smtClean="0">
                <a:solidFill>
                  <a:schemeClr val="bg1"/>
                </a:solidFill>
              </a:rPr>
              <a:t>poszkodowanym,</a:t>
            </a:r>
            <a:br>
              <a:rPr lang="pl-PL" sz="3200" b="1" dirty="0" smtClean="0">
                <a:solidFill>
                  <a:schemeClr val="bg1"/>
                </a:solidFill>
              </a:rPr>
            </a:br>
            <a:r>
              <a:rPr lang="pl-PL" sz="3200" b="1" dirty="0" smtClean="0">
                <a:solidFill>
                  <a:schemeClr val="bg1"/>
                </a:solidFill>
              </a:rPr>
              <a:t> </a:t>
            </a:r>
            <a:r>
              <a:rPr lang="pl-PL" sz="3200" b="1" dirty="0">
                <a:solidFill>
                  <a:schemeClr val="bg1"/>
                </a:solidFill>
              </a:rPr>
              <a:t>ustalenie w przewidzianym trybie okoliczności i przyczyn wypadku oraz zastosować odpowiednie środki zapobiegające podobnym wypadkom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D7A54123-7CEB-4A2B-AD85-339CEB7CD29E}"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6011882"/>
          </a:xfrm>
          <a:solidFill>
            <a:schemeClr val="accent4">
              <a:lumMod val="40000"/>
              <a:lumOff val="60000"/>
            </a:schemeClr>
          </a:solidFill>
        </p:spPr>
        <p:txBody>
          <a:bodyPr>
            <a:normAutofit/>
          </a:bodyPr>
          <a:lstStyle/>
          <a:p>
            <a:pPr lvl="0" algn="ctr"/>
            <a:r>
              <a:rPr lang="pl-PL" sz="3200" b="1" dirty="0">
                <a:solidFill>
                  <a:schemeClr val="tx1">
                    <a:lumMod val="50000"/>
                  </a:schemeClr>
                </a:solidFill>
              </a:rPr>
              <a:t>nieodpłatnie dostarczyć pracownikowi środki ochrony indywidualnej zabezpieczające przed działaniem niebezpiecznych i szkodliwych dla zdrowia czynników występujących w środowisku pracy, które spełniają wymagania dotyczące oceny zgodności, oraz informować go o sposobach posługiwania się tymi środkami,</a:t>
            </a:r>
            <a:br>
              <a:rPr lang="pl-PL" sz="3200" b="1" dirty="0">
                <a:solidFill>
                  <a:schemeClr val="tx1">
                    <a:lumMod val="50000"/>
                  </a:schemeClr>
                </a:solidFill>
              </a:rPr>
            </a:br>
            <a:r>
              <a:rPr lang="pl-PL" sz="3200" b="1" dirty="0" smtClean="0">
                <a:solidFill>
                  <a:schemeClr val="tx1">
                    <a:lumMod val="50000"/>
                  </a:schemeClr>
                </a:solidFill>
              </a:rPr>
              <a:t/>
            </a:r>
            <a:br>
              <a:rPr lang="pl-PL" sz="3200" b="1" dirty="0" smtClean="0">
                <a:solidFill>
                  <a:schemeClr val="tx1">
                    <a:lumMod val="50000"/>
                  </a:schemeClr>
                </a:solidFill>
              </a:rPr>
            </a:br>
            <a:r>
              <a:rPr lang="pl-PL" sz="3200" b="1" dirty="0" smtClean="0">
                <a:solidFill>
                  <a:schemeClr val="tx1">
                    <a:lumMod val="50000"/>
                  </a:schemeClr>
                </a:solidFill>
              </a:rPr>
              <a:t>nieodpłatnie </a:t>
            </a:r>
            <a:r>
              <a:rPr lang="pl-PL" sz="3200" b="1" dirty="0">
                <a:solidFill>
                  <a:schemeClr val="tx1">
                    <a:lumMod val="50000"/>
                  </a:schemeClr>
                </a:solidFill>
              </a:rPr>
              <a:t>dostarczyć pracownikowi odzież i obuwie robocze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r>
              <a:rPr lang="pl-PL" b="1" dirty="0" smtClean="0">
                <a:solidFill>
                  <a:srgbClr val="FF0000"/>
                </a:solidFill>
              </a:rPr>
              <a:t>WAŻNE!</a:t>
            </a:r>
          </a:p>
          <a:p>
            <a:pPr algn="ctr"/>
            <a:r>
              <a:rPr lang="pl-PL" b="1" dirty="0" smtClean="0"/>
              <a:t>Aby pracownik mógł być uznany za kierownika w rozumieniu przepisów o czasie pracy, musi mu podlegać określona grupa pracowników, którym może wydawać polecenia dotyczące pracy.</a:t>
            </a:r>
          </a:p>
          <a:p>
            <a:pPr algn="ctr"/>
            <a:r>
              <a:rPr lang="pl-PL" b="1" i="1" dirty="0" smtClean="0"/>
              <a:t>Brak podwładnych stanowi negatywną przesłankę do takiej kategoryzacji danego stanowiska</a:t>
            </a:r>
            <a:r>
              <a:rPr lang="pl-PL" i="1" dirty="0" smtClean="0"/>
              <a:t>.</a:t>
            </a:r>
            <a:endParaRPr lang="pl-PL" dirty="0" smtClean="0"/>
          </a:p>
          <a:p>
            <a:endParaRPr lang="pl-PL" dirty="0"/>
          </a:p>
        </p:txBody>
      </p:sp>
      <p:sp>
        <p:nvSpPr>
          <p:cNvPr id="4" name="Symbol zastępczy daty 3"/>
          <p:cNvSpPr>
            <a:spLocks noGrp="1"/>
          </p:cNvSpPr>
          <p:nvPr>
            <p:ph type="dt" sz="half" idx="10"/>
          </p:nvPr>
        </p:nvSpPr>
        <p:spPr/>
        <p:txBody>
          <a:bodyPr/>
          <a:lstStyle/>
          <a:p>
            <a:fld id="{E85977C2-0FB7-47F6-9D51-E1AB301511A1}"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pPr algn="ctr"/>
            <a:r>
              <a:rPr lang="pl-PL" b="1" dirty="0" smtClean="0">
                <a:solidFill>
                  <a:srgbClr val="FF0000"/>
                </a:solidFill>
              </a:rPr>
              <a:t>Obowiązki osoby kierującej pracownikami</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p:spPr>
        <p:txBody>
          <a:bodyPr/>
          <a:lstStyle/>
          <a:p>
            <a:pPr algn="ctr"/>
            <a:endParaRPr lang="pl-PL" b="1" dirty="0" smtClean="0"/>
          </a:p>
          <a:p>
            <a:pPr algn="ctr"/>
            <a:r>
              <a:rPr lang="pl-PL" b="1" dirty="0" smtClean="0"/>
              <a:t>organizować </a:t>
            </a:r>
            <a:r>
              <a:rPr lang="pl-PL" b="1" dirty="0"/>
              <a:t>stanowiska pracy zgodnie z przepisami i zasadami bezpieczeństwa i higieny pracy, </a:t>
            </a:r>
            <a:endParaRPr lang="pl-PL" b="1" dirty="0" smtClean="0"/>
          </a:p>
          <a:p>
            <a:pPr algn="ctr"/>
            <a:endParaRPr lang="pl-PL" b="1" dirty="0"/>
          </a:p>
          <a:p>
            <a:pPr algn="ctr"/>
            <a:r>
              <a:rPr lang="pl-PL" b="1" dirty="0"/>
              <a:t>	dbać o sprawność środków ochrony indywidualnej oraz ich stosowanie zgodnie z przeznaczeniem,</a:t>
            </a:r>
          </a:p>
          <a:p>
            <a:endParaRPr lang="pl-PL" dirty="0"/>
          </a:p>
        </p:txBody>
      </p:sp>
      <p:sp>
        <p:nvSpPr>
          <p:cNvPr id="5" name="Symbol zastępczy daty 4"/>
          <p:cNvSpPr>
            <a:spLocks noGrp="1"/>
          </p:cNvSpPr>
          <p:nvPr>
            <p:ph type="dt" sz="half" idx="10"/>
          </p:nvPr>
        </p:nvSpPr>
        <p:spPr/>
        <p:txBody>
          <a:bodyPr/>
          <a:lstStyle/>
          <a:p>
            <a:fld id="{FCD45F61-0509-4769-81EB-26BF0C69595B}"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fontScale="90000"/>
          </a:bodyPr>
          <a:lstStyle/>
          <a:p>
            <a:pPr algn="ctr"/>
            <a:r>
              <a:rPr lang="pl-PL" dirty="0"/>
              <a:t> </a:t>
            </a:r>
            <a:br>
              <a:rPr lang="pl-PL" dirty="0"/>
            </a:br>
            <a:r>
              <a:rPr lang="pl-PL" sz="3600" b="1" dirty="0" smtClean="0">
                <a:solidFill>
                  <a:srgbClr val="FF0000"/>
                </a:solidFill>
              </a:rPr>
              <a:t>Obowiązki </a:t>
            </a:r>
            <a:r>
              <a:rPr lang="pl-PL" sz="3600" b="1" dirty="0">
                <a:solidFill>
                  <a:srgbClr val="FF0000"/>
                </a:solidFill>
              </a:rPr>
              <a:t>osoby kierującej pracownikami</a:t>
            </a:r>
            <a:endParaRPr lang="pl-PL" sz="36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12B58BFC-E2E2-4CCB-BEC0-4AF0659EED05}"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2975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a:normAutofit/>
          </a:bodyPr>
          <a:lstStyle/>
          <a:p>
            <a:pPr algn="ctr">
              <a:buFont typeface="Wingdings" pitchFamily="2" charset="2"/>
              <a:buChar char="Ø"/>
            </a:pPr>
            <a:r>
              <a:rPr lang="pl-PL" sz="2800" b="1" dirty="0">
                <a:solidFill>
                  <a:schemeClr val="tx1">
                    <a:lumMod val="50000"/>
                  </a:schemeClr>
                </a:solidFill>
              </a:rPr>
              <a:t>egzekwować przestrzeganie przez pracowników przepisów i zasad bezpieczeństwa i higieny </a:t>
            </a:r>
            <a:r>
              <a:rPr lang="pl-PL" sz="2800" b="1" dirty="0" smtClean="0">
                <a:solidFill>
                  <a:schemeClr val="tx1">
                    <a:lumMod val="50000"/>
                  </a:schemeClr>
                </a:solidFill>
              </a:rPr>
              <a:t>pracy,</a:t>
            </a:r>
            <a:r>
              <a:rPr lang="pl-PL" sz="2800" dirty="0" smtClean="0">
                <a:solidFill>
                  <a:schemeClr val="tx1">
                    <a:lumMod val="50000"/>
                  </a:schemeClr>
                </a:solidFill>
              </a:rPr>
              <a:t/>
            </a:r>
            <a:br>
              <a:rPr lang="pl-PL" sz="2800" dirty="0" smtClean="0">
                <a:solidFill>
                  <a:schemeClr val="tx1">
                    <a:lumMod val="50000"/>
                  </a:schemeClr>
                </a:solidFill>
              </a:rPr>
            </a:br>
            <a:r>
              <a:rPr lang="pl-PL" sz="2800" dirty="0" smtClean="0">
                <a:solidFill>
                  <a:schemeClr val="tx1">
                    <a:lumMod val="50000"/>
                  </a:schemeClr>
                </a:solidFill>
              </a:rPr>
              <a:t/>
            </a:r>
            <a:br>
              <a:rPr lang="pl-PL" sz="2800" dirty="0" smtClean="0">
                <a:solidFill>
                  <a:schemeClr val="tx1">
                    <a:lumMod val="50000"/>
                  </a:schemeClr>
                </a:solidFill>
              </a:rPr>
            </a:br>
            <a:r>
              <a:rPr lang="pl-PL" sz="2800" b="1" dirty="0" smtClean="0">
                <a:solidFill>
                  <a:schemeClr val="tx1">
                    <a:lumMod val="50000"/>
                  </a:schemeClr>
                </a:solidFill>
              </a:rPr>
              <a:t>zapewniać </a:t>
            </a:r>
            <a:r>
              <a:rPr lang="pl-PL" sz="2800" b="1" dirty="0">
                <a:solidFill>
                  <a:schemeClr val="tx1">
                    <a:lumMod val="50000"/>
                  </a:schemeClr>
                </a:solidFill>
              </a:rPr>
              <a:t>wykonanie zaleceń lekarza sprawującego opiekę zdrowotną nad pracownikami.</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6FE8A7E2-7646-4715-B395-9AD9315102F1}"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214282" y="214290"/>
            <a:ext cx="8229600" cy="601188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fontScale="90000"/>
          </a:bodyPr>
          <a:lstStyle/>
          <a:p>
            <a:pPr algn="ctr">
              <a:buFont typeface="Wingdings" pitchFamily="2" charset="2"/>
              <a:buChar char="Ø"/>
            </a:pPr>
            <a:r>
              <a:rPr lang="pl-PL" sz="3100" b="1" dirty="0">
                <a:solidFill>
                  <a:schemeClr val="tx1">
                    <a:lumMod val="50000"/>
                  </a:schemeClr>
                </a:solidFill>
              </a:rPr>
              <a:t>organizować, przygotowywać i prowadzić prace, uwzględniając zabezpieczenie pracowników przed wypadkami przy pracy, chorobami zawodowymi i innymi chorobami związanymi z warunkami środowiska pracy,</a:t>
            </a:r>
            <a:br>
              <a:rPr lang="pl-PL" sz="3100" b="1" dirty="0">
                <a:solidFill>
                  <a:schemeClr val="tx1">
                    <a:lumMod val="50000"/>
                  </a:schemeClr>
                </a:solidFill>
              </a:rPr>
            </a:br>
            <a:r>
              <a:rPr lang="pl-PL" sz="3100" b="1" dirty="0">
                <a:solidFill>
                  <a:schemeClr val="tx1">
                    <a:lumMod val="50000"/>
                  </a:schemeClr>
                </a:solidFill>
              </a:rPr>
              <a:t>	dbać o bezpieczny i higieniczny stan pomieszczeń pracy i wyposażenia technicznego, a także o sprawność środków ochrony zbiorowej i ich stosowanie zgodnie z przeznaczeniem,</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dirty="0" smtClean="0"/>
          </a:p>
          <a:p>
            <a:r>
              <a:rPr lang="pl-PL" dirty="0" smtClean="0"/>
              <a:t>Wszystkie </a:t>
            </a:r>
            <a:r>
              <a:rPr lang="pl-PL" dirty="0" smtClean="0"/>
              <a:t>urządzenia przeznaczone do składowania materiałów (w tym: regały, stojaki, palety), a także stropy i podłogi, na których składowane są materiały, powinny mieć określone </a:t>
            </a:r>
            <a:r>
              <a:rPr lang="pl-PL" dirty="0" smtClean="0">
                <a:hlinkClick r:id="rId2"/>
              </a:rPr>
              <a:t>maksymalne dopuszczalne obciążenie</a:t>
            </a:r>
            <a:r>
              <a:rPr lang="pl-PL" dirty="0" smtClean="0"/>
              <a:t> gwarantujące, że składowanie będzie bezpieczne - nie nastąpi uszkodzenie czy przewrócenie się regału. </a:t>
            </a:r>
            <a:endParaRPr lang="pl-PL" dirty="0"/>
          </a:p>
        </p:txBody>
      </p:sp>
      <p:sp>
        <p:nvSpPr>
          <p:cNvPr id="5" name="Symbol zastępczy daty 4"/>
          <p:cNvSpPr>
            <a:spLocks noGrp="1"/>
          </p:cNvSpPr>
          <p:nvPr>
            <p:ph type="dt" sz="half" idx="10"/>
          </p:nvPr>
        </p:nvSpPr>
        <p:spPr/>
        <p:txBody>
          <a:bodyPr/>
          <a:lstStyle/>
          <a:p>
            <a:fld id="{FB00A0EE-4763-433D-9676-BFE6380154C8}"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500034" y="285728"/>
            <a:ext cx="8229600" cy="1143000"/>
          </a:xfrm>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972072"/>
          </a:xfrm>
        </p:spPr>
        <p:txBody>
          <a:bodyPr>
            <a:normAutofit fontScale="92500"/>
          </a:bodyPr>
          <a:lstStyle/>
          <a:p>
            <a:pPr lvl="0"/>
            <a:r>
              <a:rPr lang="pl-PL" dirty="0" smtClean="0"/>
              <a:t> </a:t>
            </a:r>
            <a:r>
              <a:rPr lang="pl-PL" b="1" dirty="0" smtClean="0">
                <a:solidFill>
                  <a:schemeClr val="accent3">
                    <a:lumMod val="50000"/>
                  </a:schemeClr>
                </a:solidFill>
              </a:rPr>
              <a:t>należy określić dla każdego rodzaju składowanego materiału miejsce, sposób i dopuszczalną wysokość składowania, </a:t>
            </a:r>
          </a:p>
          <a:p>
            <a:pPr lvl="0"/>
            <a:r>
              <a:rPr lang="pl-PL" b="1" dirty="0" smtClean="0"/>
              <a:t>zapewnić, aby </a:t>
            </a:r>
            <a:r>
              <a:rPr lang="pl-PL" b="1" dirty="0" smtClean="0">
                <a:hlinkClick r:id="rId2"/>
              </a:rPr>
              <a:t>masa składowanego ładunku</a:t>
            </a:r>
            <a:r>
              <a:rPr lang="pl-PL" b="1" dirty="0" smtClean="0"/>
              <a:t> nie przekraczała dopuszczalnego obciążenia regałów</a:t>
            </a:r>
          </a:p>
          <a:p>
            <a:pPr lvl="0"/>
            <a:r>
              <a:rPr lang="pl-PL" dirty="0" smtClean="0"/>
              <a:t> </a:t>
            </a:r>
            <a:r>
              <a:rPr lang="pl-PL" b="1" dirty="0" smtClean="0">
                <a:solidFill>
                  <a:schemeClr val="accent3">
                    <a:lumMod val="50000"/>
                  </a:schemeClr>
                </a:solidFill>
              </a:rPr>
              <a:t>zapewnić, aby masa składowanego ładunku, łącznie z masą urządzeń przeznaczonych do jego składowania i transportu, nie przekraczała dopuszczalnego obciążenia podłóg i stropów, </a:t>
            </a:r>
          </a:p>
          <a:p>
            <a:pPr lvl="0"/>
            <a:r>
              <a:rPr lang="pl-PL" dirty="0" smtClean="0"/>
              <a:t> </a:t>
            </a:r>
            <a:r>
              <a:rPr lang="pl-PL" b="1" dirty="0" smtClean="0"/>
              <a:t>wywiesić czytelne informacje o dopuszczalnym obciążeniu podłóg, stropów i urządzeń  przeznaczonych do składowania;</a:t>
            </a:r>
          </a:p>
          <a:p>
            <a:endParaRPr lang="pl-PL" dirty="0"/>
          </a:p>
        </p:txBody>
      </p:sp>
      <p:sp>
        <p:nvSpPr>
          <p:cNvPr id="5" name="Symbol zastępczy daty 4"/>
          <p:cNvSpPr>
            <a:spLocks noGrp="1"/>
          </p:cNvSpPr>
          <p:nvPr>
            <p:ph type="dt" sz="half" idx="10"/>
          </p:nvPr>
        </p:nvSpPr>
        <p:spPr/>
        <p:txBody>
          <a:bodyPr/>
          <a:lstStyle/>
          <a:p>
            <a:fld id="{3A5FD9CD-5239-4BC1-955C-F0DF5A7DFE55}"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28596" y="2214554"/>
            <a:ext cx="8286808" cy="3857652"/>
          </a:xfrm>
          <a:solidFill>
            <a:schemeClr val="bg1"/>
          </a:solidFill>
          <a:ln w="28575">
            <a:solidFill>
              <a:schemeClr val="bg1"/>
            </a:solidFill>
          </a:ln>
        </p:spPr>
        <p:txBody>
          <a:bodyPr>
            <a:normAutofit lnSpcReduction="10000"/>
          </a:bodyPr>
          <a:lstStyle/>
          <a:p>
            <a:pPr marL="457200" indent="-457200" algn="ctr"/>
            <a:r>
              <a:rPr lang="pl-PL" sz="2800" b="1" dirty="0" smtClean="0">
                <a:solidFill>
                  <a:schemeClr val="bg1">
                    <a:lumMod val="50000"/>
                  </a:schemeClr>
                </a:solidFill>
              </a:rPr>
              <a:t>ocena zagrożeń występujących w procesach pracy oraz ryzyka związanego z tymi zagrożeniami</a:t>
            </a:r>
            <a:endParaRPr lang="pl-PL" sz="5400" b="1" dirty="0" smtClean="0">
              <a:solidFill>
                <a:schemeClr val="bg1">
                  <a:lumMod val="50000"/>
                </a:schemeClr>
              </a:solidFill>
            </a:endParaRPr>
          </a:p>
          <a:p>
            <a:pPr marL="457200" indent="-457200" algn="ctr"/>
            <a:endParaRPr lang="pl-PL" sz="2800" b="1" dirty="0" smtClean="0"/>
          </a:p>
          <a:p>
            <a:pPr marL="457200" indent="-457200" algn="ctr"/>
            <a:r>
              <a:rPr lang="pl-PL" sz="2800" b="1" dirty="0" smtClean="0">
                <a:solidFill>
                  <a:schemeClr val="bg1">
                    <a:lumMod val="50000"/>
                  </a:schemeClr>
                </a:solidFill>
              </a:rPr>
              <a:t>kształtowanie bezpiecznych i higienicznych warunków pracy</a:t>
            </a:r>
          </a:p>
          <a:p>
            <a:pPr marL="457200" indent="-457200" algn="ctr"/>
            <a:endParaRPr lang="pl-PL" sz="2800" b="1" dirty="0" smtClean="0"/>
          </a:p>
          <a:p>
            <a:pPr marL="457200" indent="-457200" algn="ctr"/>
            <a:r>
              <a:rPr lang="pl-PL" sz="2800" b="1" dirty="0" smtClean="0">
                <a:solidFill>
                  <a:schemeClr val="bg1">
                    <a:lumMod val="50000"/>
                  </a:schemeClr>
                </a:solidFill>
              </a:rPr>
              <a:t>Ochrona pracowników przed zagrożeniami związanymi z wykonywaną pracą</a:t>
            </a:r>
          </a:p>
        </p:txBody>
      </p:sp>
      <p:sp>
        <p:nvSpPr>
          <p:cNvPr id="6" name="Symbol zastępczy daty 5"/>
          <p:cNvSpPr>
            <a:spLocks noGrp="1"/>
          </p:cNvSpPr>
          <p:nvPr>
            <p:ph type="dt" sz="half" idx="10"/>
          </p:nvPr>
        </p:nvSpPr>
        <p:spPr/>
        <p:txBody>
          <a:bodyPr/>
          <a:lstStyle/>
          <a:p>
            <a:fld id="{423B4D3C-6ADB-4BDD-B999-CE242E8CFC8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dirty="0"/>
          </a:p>
        </p:txBody>
      </p:sp>
      <p:sp>
        <p:nvSpPr>
          <p:cNvPr id="8194" name="Rectangle 2"/>
          <p:cNvSpPr>
            <a:spLocks noGrp="1" noChangeArrowheads="1"/>
          </p:cNvSpPr>
          <p:nvPr>
            <p:ph type="title"/>
          </p:nvPr>
        </p:nvSpPr>
        <p:spPr>
          <a:xfrm>
            <a:off x="457200" y="142852"/>
            <a:ext cx="8229600" cy="1928826"/>
          </a:xfrm>
          <a:solidFill>
            <a:schemeClr val="bg1"/>
          </a:solidFill>
        </p:spPr>
        <p:txBody>
          <a:bodyPr>
            <a:normAutofit fontScale="90000"/>
          </a:bodyPr>
          <a:lstStyle/>
          <a:p>
            <a:pPr eaLnBrk="1" hangingPunct="1"/>
            <a:r>
              <a:rPr lang="pl-PL" sz="3200" b="1" dirty="0" smtClean="0"/>
              <a:t/>
            </a:r>
            <a:br>
              <a:rPr lang="pl-PL" sz="3200" b="1" dirty="0" smtClean="0"/>
            </a:br>
            <a:r>
              <a:rPr lang="pl-PL" sz="3200" b="1" dirty="0" smtClean="0">
                <a:solidFill>
                  <a:srgbClr val="FF0000"/>
                </a:solidFill>
              </a:rPr>
              <a:t>Podmiotem ochrony w systemie ochrony    pracy jest </a:t>
            </a:r>
            <a:r>
              <a:rPr lang="pl-PL" sz="3200" b="1" dirty="0" smtClean="0"/>
              <a:t/>
            </a:r>
            <a:br>
              <a:rPr lang="pl-PL" sz="3200" b="1" dirty="0" smtClean="0"/>
            </a:br>
            <a:r>
              <a:rPr lang="pl-PL" sz="3600" b="1" dirty="0" smtClean="0">
                <a:solidFill>
                  <a:srgbClr val="FF0000"/>
                </a:solidFill>
              </a:rPr>
              <a:t>człowiek i jego zdrowie, w związku z tym pozostałe cele szkolenia to</a:t>
            </a:r>
            <a:r>
              <a:rPr lang="pl-PL" sz="4800" b="1" dirty="0" smtClean="0">
                <a:solidFill>
                  <a:srgbClr val="FF0000"/>
                </a:solidFill>
              </a:rPr>
              <a:t>:</a:t>
            </a:r>
            <a:r>
              <a:rPr lang="pl-PL" sz="5400" b="1" dirty="0" smtClean="0">
                <a:solidFill>
                  <a:srgbClr val="FF0000"/>
                </a:solidFill>
              </a:rPr>
              <a:t/>
            </a:r>
            <a:br>
              <a:rPr lang="pl-PL" sz="5400" b="1" dirty="0" smtClean="0">
                <a:solidFill>
                  <a:srgbClr val="FF0000"/>
                </a:solidFill>
              </a:rPr>
            </a:br>
            <a:endParaRPr lang="pl-PL" sz="3200" b="1" dirty="0" smtClean="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0"/>
            <a:endParaRPr lang="pl-PL" b="1" dirty="0" smtClean="0"/>
          </a:p>
          <a:p>
            <a:pPr lvl="0"/>
            <a:r>
              <a:rPr lang="pl-PL" b="1" dirty="0" smtClean="0"/>
              <a:t>regały </a:t>
            </a:r>
            <a:r>
              <a:rPr lang="pl-PL" b="1" dirty="0" smtClean="0"/>
              <a:t>powinny mieć odpowiednio wytrzymałą i stabilną konstrukcję oraz zabezpieczenia przed ich przewróceniem się;</a:t>
            </a:r>
          </a:p>
          <a:p>
            <a:pPr lvl="0"/>
            <a:endParaRPr lang="pl-PL" b="1" dirty="0" smtClean="0"/>
          </a:p>
          <a:p>
            <a:pPr lvl="0"/>
            <a:r>
              <a:rPr lang="pl-PL" b="1" dirty="0" smtClean="0"/>
              <a:t>szerokość odstępów między regałami powinna być odpowiednia do stosowanych środków transportowych oraz umożliwiać bezpieczne operowanie tymi środkami i ładunkami;</a:t>
            </a:r>
          </a:p>
          <a:p>
            <a:endParaRPr lang="pl-PL" dirty="0"/>
          </a:p>
        </p:txBody>
      </p:sp>
      <p:sp>
        <p:nvSpPr>
          <p:cNvPr id="5" name="Symbol zastępczy daty 4"/>
          <p:cNvSpPr>
            <a:spLocks noGrp="1"/>
          </p:cNvSpPr>
          <p:nvPr>
            <p:ph type="dt" sz="half" idx="10"/>
          </p:nvPr>
        </p:nvSpPr>
        <p:spPr/>
        <p:txBody>
          <a:bodyPr/>
          <a:lstStyle/>
          <a:p>
            <a:fld id="{62C589FE-59F8-4134-BFA6-080CB0292AA2}"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0"/>
            <a:endParaRPr lang="pl-PL" b="1" dirty="0" smtClean="0">
              <a:hlinkClick r:id="rId2"/>
            </a:endParaRPr>
          </a:p>
          <a:p>
            <a:pPr lvl="0"/>
            <a:r>
              <a:rPr lang="pl-PL" b="1" dirty="0" smtClean="0">
                <a:hlinkClick r:id="rId2"/>
              </a:rPr>
              <a:t>sposób </a:t>
            </a:r>
            <a:r>
              <a:rPr lang="pl-PL" b="1" dirty="0" smtClean="0">
                <a:hlinkClick r:id="rId2"/>
              </a:rPr>
              <a:t>układania materiałów na regałach</a:t>
            </a:r>
            <a:r>
              <a:rPr lang="pl-PL" b="1" dirty="0" smtClean="0"/>
              <a:t>  i ich zdejmowania nie może stwarzać zagrożeń dla bezpieczeństwa pracowników;</a:t>
            </a:r>
          </a:p>
          <a:p>
            <a:pPr lvl="0">
              <a:buNone/>
            </a:pPr>
            <a:endParaRPr lang="pl-PL" b="1" dirty="0" smtClean="0"/>
          </a:p>
          <a:p>
            <a:r>
              <a:rPr lang="pl-PL" b="1" dirty="0" smtClean="0"/>
              <a:t>przedmioty łatwo tłukące się, niebezpieczne substancje i preparaty chemiczne oraz materiały o największej masie powinny być składowane na najniższych półkach regałów</a:t>
            </a:r>
            <a:endParaRPr lang="pl-PL" b="1" dirty="0"/>
          </a:p>
        </p:txBody>
      </p:sp>
      <p:sp>
        <p:nvSpPr>
          <p:cNvPr id="5" name="Symbol zastępczy daty 4"/>
          <p:cNvSpPr>
            <a:spLocks noGrp="1"/>
          </p:cNvSpPr>
          <p:nvPr>
            <p:ph type="dt" sz="half" idx="10"/>
          </p:nvPr>
        </p:nvSpPr>
        <p:spPr/>
        <p:txBody>
          <a:bodyPr/>
          <a:lstStyle/>
          <a:p>
            <a:fld id="{F668328E-4EE2-431C-A8C0-B246BD6E7A2D}"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b="1" dirty="0" smtClean="0"/>
          </a:p>
          <a:p>
            <a:endParaRPr lang="pl-PL" b="1" dirty="0" smtClean="0"/>
          </a:p>
          <a:p>
            <a:pPr algn="ctr"/>
            <a:r>
              <a:rPr lang="pl-PL" b="1" dirty="0" smtClean="0"/>
              <a:t>Ludzie </a:t>
            </a:r>
            <a:r>
              <a:rPr lang="pl-PL" b="1" dirty="0" smtClean="0"/>
              <a:t>znajdujący się w otoczeniu wózka widłowego są narażeni na niebezpieczeństwo: operator może mieć ograniczoną widoczność - cofanie, hałas w otoczeniu może powodować słabą słyszalność sygnału dźwiękowego</a:t>
            </a:r>
            <a:endParaRPr lang="pl-PL" b="1" dirty="0"/>
          </a:p>
        </p:txBody>
      </p:sp>
      <p:sp>
        <p:nvSpPr>
          <p:cNvPr id="5" name="Symbol zastępczy daty 4"/>
          <p:cNvSpPr>
            <a:spLocks noGrp="1"/>
          </p:cNvSpPr>
          <p:nvPr>
            <p:ph type="dt" sz="half" idx="10"/>
          </p:nvPr>
        </p:nvSpPr>
        <p:spPr/>
        <p:txBody>
          <a:bodyPr/>
          <a:lstStyle/>
          <a:p>
            <a:fld id="{D762D3A5-9D8D-416C-9C9C-B6D7DA5B4036}"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endParaRPr lang="pl-PL" b="1" dirty="0" smtClean="0"/>
          </a:p>
          <a:p>
            <a:pPr algn="ctr"/>
            <a:endParaRPr lang="pl-PL" b="1" dirty="0" smtClean="0"/>
          </a:p>
          <a:p>
            <a:pPr algn="ctr"/>
            <a:endParaRPr lang="pl-PL" b="1" dirty="0" smtClean="0"/>
          </a:p>
          <a:p>
            <a:pPr algn="ctr"/>
            <a:r>
              <a:rPr lang="pl-PL" b="1" dirty="0" smtClean="0"/>
              <a:t>Zagrożenia</a:t>
            </a:r>
            <a:r>
              <a:rPr lang="pl-PL" b="1" dirty="0" smtClean="0"/>
              <a:t>: ładunek który może spaść, cofanie, zaczepienie o inne przedmioty z boku lub u góry, zatłoczony teren</a:t>
            </a:r>
          </a:p>
          <a:p>
            <a:pPr algn="ctr"/>
            <a:endParaRPr lang="pl-PL" b="1" dirty="0" smtClean="0"/>
          </a:p>
          <a:p>
            <a:pPr algn="ctr"/>
            <a:r>
              <a:rPr lang="pl-PL" b="1" dirty="0" smtClean="0"/>
              <a:t>pusty wózek łatwiej się wywraca niż obciążony.</a:t>
            </a:r>
            <a:endParaRPr lang="pl-PL" b="1" dirty="0"/>
          </a:p>
        </p:txBody>
      </p:sp>
      <p:sp>
        <p:nvSpPr>
          <p:cNvPr id="5" name="Symbol zastępczy daty 4"/>
          <p:cNvSpPr>
            <a:spLocks noGrp="1"/>
          </p:cNvSpPr>
          <p:nvPr>
            <p:ph type="dt" sz="half" idx="10"/>
          </p:nvPr>
        </p:nvSpPr>
        <p:spPr/>
        <p:txBody>
          <a:bodyPr/>
          <a:lstStyle/>
          <a:p>
            <a:fld id="{DDCB5A2C-D712-4A13-B480-E348CB4A2EE6}"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43510"/>
          </a:xfrm>
        </p:spPr>
        <p:txBody>
          <a:bodyPr>
            <a:normAutofit/>
          </a:bodyPr>
          <a:lstStyle/>
          <a:p>
            <a:pPr algn="ctr"/>
            <a:endParaRPr lang="pl-PL" b="1" dirty="0" smtClean="0"/>
          </a:p>
          <a:p>
            <a:pPr algn="ctr"/>
            <a:r>
              <a:rPr lang="pl-PL" b="1" dirty="0" smtClean="0"/>
              <a:t>Po </a:t>
            </a:r>
            <a:r>
              <a:rPr lang="pl-PL" b="1" dirty="0" smtClean="0"/>
              <a:t>każdej zmianie lub przed rozpoczęciem nowej zmiany musi być dokonane sprawdzenie. </a:t>
            </a:r>
            <a:r>
              <a:rPr lang="pl-PL" b="1" dirty="0" smtClean="0">
                <a:solidFill>
                  <a:srgbClr val="FF0000"/>
                </a:solidFill>
              </a:rPr>
              <a:t>Wózek musi być wyłączony z użycia</a:t>
            </a:r>
            <a:r>
              <a:rPr lang="pl-PL" b="1" dirty="0" smtClean="0"/>
              <a:t>, jeżeli ma niesprawne hamulce, niesprawny układ kierowniczy, niesprawne inne elementy sterujące, uszkodzone koła lub ogumienie, wadliwe przeciwwagi, uszkodzone widły, ma wycieki, pojawiają się iskry. Także, gdy  dostrzega się inne wady lub brak jest tabliczki znamionowej</a:t>
            </a:r>
            <a:endParaRPr lang="pl-PL" b="1" dirty="0"/>
          </a:p>
        </p:txBody>
      </p:sp>
      <p:sp>
        <p:nvSpPr>
          <p:cNvPr id="5" name="Symbol zastępczy daty 4"/>
          <p:cNvSpPr>
            <a:spLocks noGrp="1"/>
          </p:cNvSpPr>
          <p:nvPr>
            <p:ph type="dt" sz="half" idx="10"/>
          </p:nvPr>
        </p:nvSpPr>
        <p:spPr/>
        <p:txBody>
          <a:bodyPr/>
          <a:lstStyle/>
          <a:p>
            <a:fld id="{3839C64A-D0C0-4A68-90CD-0739C7ABE4A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t>Składowanie materiałów</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43510"/>
          </a:xfrm>
        </p:spPr>
        <p:txBody>
          <a:bodyPr>
            <a:normAutofit/>
          </a:bodyPr>
          <a:lstStyle/>
          <a:p>
            <a:endParaRPr lang="pl-PL" b="1" dirty="0" smtClean="0">
              <a:solidFill>
                <a:srgbClr val="CD8F33"/>
              </a:solidFill>
            </a:endParaRPr>
          </a:p>
          <a:p>
            <a:pPr algn="ctr"/>
            <a:r>
              <a:rPr lang="pl-PL" b="1" dirty="0" smtClean="0">
                <a:solidFill>
                  <a:srgbClr val="CD8F33"/>
                </a:solidFill>
              </a:rPr>
              <a:t>§</a:t>
            </a:r>
            <a:r>
              <a:rPr lang="pl-PL" b="1" dirty="0" smtClean="0">
                <a:solidFill>
                  <a:srgbClr val="CD8F33"/>
                </a:solidFill>
              </a:rPr>
              <a:t> 1. Pracownicy powinni być równo traktowani w zakresie nawiązania i rozwiązania stosunku pracy, warunków zatrudnienia, awansowania,</a:t>
            </a:r>
          </a:p>
          <a:p>
            <a:pPr algn="ctr">
              <a:buNone/>
            </a:pPr>
            <a:r>
              <a:rPr lang="pl-PL" b="1" dirty="0" smtClean="0">
                <a:solidFill>
                  <a:srgbClr val="CD8F33"/>
                </a:solidFill>
              </a:rPr>
              <a:t>    w szczególności bez względu na płeć, wiek, niepełnosprawność, rasę, religię, narodowość, a także bez względu na zatrudnienie na czas określony lub nieokreślony albo w pełnym lub w niepełnym wymiarze czasu pracy. </a:t>
            </a:r>
          </a:p>
          <a:p>
            <a:endParaRPr lang="pl-PL" dirty="0"/>
          </a:p>
        </p:txBody>
      </p:sp>
      <p:sp>
        <p:nvSpPr>
          <p:cNvPr id="5" name="Symbol zastępczy daty 4"/>
          <p:cNvSpPr>
            <a:spLocks noGrp="1"/>
          </p:cNvSpPr>
          <p:nvPr>
            <p:ph type="dt" sz="half" idx="10"/>
          </p:nvPr>
        </p:nvSpPr>
        <p:spPr/>
        <p:txBody>
          <a:bodyPr/>
          <a:lstStyle/>
          <a:p>
            <a:fld id="{93C9EA73-478F-487C-A95B-756FA56DA7A0}"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fontScale="90000"/>
          </a:bodyPr>
          <a:lstStyle/>
          <a:p>
            <a:pPr algn="ctr"/>
            <a:r>
              <a:rPr lang="pl-PL" dirty="0" smtClean="0"/>
              <a:t>Równe traktowanie pracowników, </a:t>
            </a:r>
            <a:br>
              <a:rPr lang="pl-PL" dirty="0" smtClean="0"/>
            </a:br>
            <a:r>
              <a:rPr lang="pl-PL" dirty="0" smtClean="0"/>
              <a:t>art. 18 K.P.</a:t>
            </a: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b="1" dirty="0" smtClean="0">
              <a:solidFill>
                <a:schemeClr val="accent2">
                  <a:lumMod val="75000"/>
                </a:schemeClr>
              </a:solidFill>
              <a:hlinkClick r:id="rId2"/>
            </a:endParaRPr>
          </a:p>
          <a:p>
            <a:endParaRPr lang="pl-PL" b="1" dirty="0" smtClean="0">
              <a:solidFill>
                <a:schemeClr val="accent2">
                  <a:lumMod val="75000"/>
                </a:schemeClr>
              </a:solidFill>
              <a:hlinkClick r:id="rId2"/>
            </a:endParaRPr>
          </a:p>
          <a:p>
            <a:pPr algn="ctr"/>
            <a:r>
              <a:rPr lang="pl-PL" b="1" dirty="0" smtClean="0">
                <a:solidFill>
                  <a:schemeClr val="accent2">
                    <a:lumMod val="75000"/>
                  </a:schemeClr>
                </a:solidFill>
                <a:hlinkClick r:id="rId2"/>
              </a:rPr>
              <a:t>Badanie</a:t>
            </a:r>
            <a:r>
              <a:rPr lang="pl-PL" b="1" dirty="0" smtClean="0">
                <a:solidFill>
                  <a:schemeClr val="accent2">
                    <a:lumMod val="75000"/>
                  </a:schemeClr>
                </a:solidFill>
              </a:rPr>
              <a:t> </a:t>
            </a:r>
            <a:r>
              <a:rPr lang="pl-PL" b="1" dirty="0" smtClean="0">
                <a:solidFill>
                  <a:schemeClr val="accent2">
                    <a:lumMod val="75000"/>
                  </a:schemeClr>
                </a:solidFill>
              </a:rPr>
              <a:t>konieczne do ustalenia zawartości alkoholu w organizmie może być wykonane metodą badania wydychanego powietrza, krwi lub moczu. </a:t>
            </a:r>
          </a:p>
          <a:p>
            <a:endParaRPr lang="pl-PL" b="1" dirty="0" smtClean="0">
              <a:solidFill>
                <a:schemeClr val="accent2">
                  <a:lumMod val="75000"/>
                </a:schemeClr>
              </a:solidFill>
            </a:endParaRPr>
          </a:p>
          <a:p>
            <a:pPr algn="ctr"/>
            <a:r>
              <a:rPr lang="pl-PL" b="1" dirty="0" smtClean="0">
                <a:solidFill>
                  <a:schemeClr val="accent2">
                    <a:lumMod val="75000"/>
                  </a:schemeClr>
                </a:solidFill>
              </a:rPr>
              <a:t>Badanie wydychanego powietrza na zawartość alkoholu może przeprowadzać osoba upoważniona przez pracodawcę. </a:t>
            </a:r>
          </a:p>
          <a:p>
            <a:endParaRPr lang="pl-PL" dirty="0"/>
          </a:p>
        </p:txBody>
      </p:sp>
      <p:sp>
        <p:nvSpPr>
          <p:cNvPr id="5" name="Symbol zastępczy daty 4"/>
          <p:cNvSpPr>
            <a:spLocks noGrp="1"/>
          </p:cNvSpPr>
          <p:nvPr>
            <p:ph type="dt" sz="half" idx="10"/>
          </p:nvPr>
        </p:nvSpPr>
        <p:spPr/>
        <p:txBody>
          <a:bodyPr/>
          <a:lstStyle/>
          <a:p>
            <a:fld id="{CF621188-5329-4AF3-97E4-CA16148AD442}"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0"/>
            <a:ext cx="8229600" cy="2060848"/>
          </a:xfrm>
          <a:solidFill>
            <a:schemeClr val="bg1"/>
          </a:solidFill>
        </p:spPr>
        <p:txBody>
          <a:bodyPr>
            <a:normAutofit fontScale="90000"/>
          </a:bodyPr>
          <a:lstStyle/>
          <a:p>
            <a:pPr algn="ctr"/>
            <a:r>
              <a:rPr lang="pl-PL" sz="4000" b="1" dirty="0" smtClean="0"/>
              <a:t/>
            </a:r>
            <a:br>
              <a:rPr lang="pl-PL" sz="4000" b="1" dirty="0" smtClean="0"/>
            </a:br>
            <a:r>
              <a:rPr lang="pl-PL" sz="4000" b="1" dirty="0" smtClean="0"/>
              <a:t>Badanie w celu ustalenia zawartości alkoholu w </a:t>
            </a:r>
            <a:r>
              <a:rPr lang="pl-PL" sz="4000" b="1" dirty="0" smtClean="0"/>
              <a:t>organizmie </a:t>
            </a:r>
            <a:r>
              <a:rPr lang="pl-PL" sz="4000" b="1" dirty="0" smtClean="0"/>
              <a:t>pracownika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114948"/>
          </a:xfrm>
        </p:spPr>
        <p:txBody>
          <a:bodyPr>
            <a:normAutofit/>
          </a:bodyPr>
          <a:lstStyle/>
          <a:p>
            <a:endParaRPr lang="pl-PL" b="1" dirty="0" smtClean="0">
              <a:solidFill>
                <a:schemeClr val="accent2">
                  <a:lumMod val="75000"/>
                </a:schemeClr>
              </a:solidFill>
              <a:hlinkClick r:id="rId2"/>
            </a:endParaRPr>
          </a:p>
          <a:p>
            <a:endParaRPr lang="pl-PL" b="1" dirty="0" smtClean="0">
              <a:solidFill>
                <a:schemeClr val="accent2">
                  <a:lumMod val="75000"/>
                </a:schemeClr>
              </a:solidFill>
              <a:hlinkClick r:id="rId2"/>
            </a:endParaRPr>
          </a:p>
          <a:p>
            <a:pPr algn="ctr"/>
            <a:r>
              <a:rPr lang="pl-PL" b="1" dirty="0" smtClean="0">
                <a:solidFill>
                  <a:schemeClr val="accent2">
                    <a:lumMod val="75000"/>
                  </a:schemeClr>
                </a:solidFill>
                <a:hlinkClick r:id="rId2"/>
              </a:rPr>
              <a:t>Badanie </a:t>
            </a:r>
            <a:r>
              <a:rPr lang="pl-PL" b="1" dirty="0" smtClean="0">
                <a:solidFill>
                  <a:schemeClr val="accent2">
                    <a:lumMod val="75000"/>
                  </a:schemeClr>
                </a:solidFill>
                <a:hlinkClick r:id="rId2"/>
              </a:rPr>
              <a:t>pracownika</a:t>
            </a:r>
            <a:r>
              <a:rPr lang="pl-PL" b="1" dirty="0" smtClean="0">
                <a:solidFill>
                  <a:schemeClr val="accent2">
                    <a:lumMod val="75000"/>
                  </a:schemeClr>
                </a:solidFill>
              </a:rPr>
              <a:t> niedopuszczonego do pracy z powodu uzasadnionego podejrzenia, że stawił się do pracy po spożyciu alkoholu lub spożywał go w czasie pracy, przeprowadza się na jego żądanie. </a:t>
            </a:r>
            <a:endParaRPr lang="pl-PL" b="1" dirty="0" smtClean="0">
              <a:solidFill>
                <a:schemeClr val="accent2">
                  <a:lumMod val="75000"/>
                </a:schemeClr>
              </a:solidFill>
            </a:endParaRPr>
          </a:p>
          <a:p>
            <a:pPr algn="ctr"/>
            <a:r>
              <a:rPr lang="pl-PL" b="1" dirty="0" smtClean="0">
                <a:solidFill>
                  <a:schemeClr val="accent2">
                    <a:lumMod val="75000"/>
                  </a:schemeClr>
                </a:solidFill>
              </a:rPr>
              <a:t>Pracownik </a:t>
            </a:r>
            <a:r>
              <a:rPr lang="pl-PL" b="1" dirty="0" smtClean="0">
                <a:solidFill>
                  <a:schemeClr val="accent2">
                    <a:lumMod val="75000"/>
                  </a:schemeClr>
                </a:solidFill>
              </a:rPr>
              <a:t>może domagać się przeprowadzenia badania w obecności osoby trzeciej. </a:t>
            </a:r>
          </a:p>
          <a:p>
            <a:pPr>
              <a:buNone/>
            </a:pPr>
            <a:endParaRPr lang="pl-PL" dirty="0"/>
          </a:p>
        </p:txBody>
      </p:sp>
      <p:sp>
        <p:nvSpPr>
          <p:cNvPr id="5" name="Symbol zastępczy daty 4"/>
          <p:cNvSpPr>
            <a:spLocks noGrp="1"/>
          </p:cNvSpPr>
          <p:nvPr>
            <p:ph type="dt" sz="half" idx="10"/>
          </p:nvPr>
        </p:nvSpPr>
        <p:spPr/>
        <p:txBody>
          <a:bodyPr/>
          <a:lstStyle/>
          <a:p>
            <a:fld id="{315CA1E7-F32B-4DEE-9884-B4CA31029A13}" type="datetime1">
              <a:rPr lang="pl-PL" smtClean="0"/>
              <a:t>2013-07-05</a:t>
            </a:fld>
            <a:endParaRPr lang="pl-PL" dirty="0"/>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2074242"/>
          </a:xfrm>
          <a:solidFill>
            <a:schemeClr val="bg1"/>
          </a:solidFill>
        </p:spPr>
        <p:txBody>
          <a:bodyPr>
            <a:normAutofit/>
          </a:bodyPr>
          <a:lstStyle/>
          <a:p>
            <a:pPr algn="ctr"/>
            <a:r>
              <a:rPr lang="pl-PL" sz="3200" b="1" dirty="0" smtClean="0">
                <a:solidFill>
                  <a:schemeClr val="bg1">
                    <a:lumMod val="65000"/>
                  </a:schemeClr>
                </a:solidFill>
              </a:rPr>
              <a:t>Badanie w celu ustalenia zawartości alkoholu w organizmie pracownika</a:t>
            </a:r>
            <a:endParaRPr lang="pl-PL" sz="32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pPr algn="ctr"/>
            <a:r>
              <a:rPr lang="pl-PL" b="1" dirty="0" smtClean="0">
                <a:solidFill>
                  <a:schemeClr val="accent2">
                    <a:lumMod val="75000"/>
                  </a:schemeClr>
                </a:solidFill>
              </a:rPr>
              <a:t>Pracownik może odmówić poddania się badaniu, jednak taka odmowa w warunkach uzasadnionego podejrzenia pracodawcy co do stanu trzeźwości pracownika, w szczególności popartego oświadczeniami świadków, może być poczytana za okoliczność obciążającą.</a:t>
            </a:r>
            <a:endParaRPr lang="pl-PL" dirty="0"/>
          </a:p>
        </p:txBody>
      </p:sp>
      <p:sp>
        <p:nvSpPr>
          <p:cNvPr id="3" name="Symbol zastępczy daty 2"/>
          <p:cNvSpPr>
            <a:spLocks noGrp="1"/>
          </p:cNvSpPr>
          <p:nvPr>
            <p:ph type="dt" sz="half" idx="10"/>
          </p:nvPr>
        </p:nvSpPr>
        <p:spPr/>
        <p:txBody>
          <a:bodyPr/>
          <a:lstStyle/>
          <a:p>
            <a:fld id="{56E6B07A-2EF5-41D4-8D0D-C4301FFED1E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5" name="Tytuł 4"/>
          <p:cNvSpPr>
            <a:spLocks noGrp="1"/>
          </p:cNvSpPr>
          <p:nvPr>
            <p:ph type="title"/>
          </p:nvPr>
        </p:nvSpPr>
        <p:spPr>
          <a:xfrm>
            <a:off x="457200" y="274638"/>
            <a:ext cx="8229600" cy="1714202"/>
          </a:xfrm>
        </p:spPr>
        <p:txBody>
          <a:bodyPr>
            <a:normAutofit/>
          </a:bodyPr>
          <a:lstStyle/>
          <a:p>
            <a:pPr algn="ctr"/>
            <a:r>
              <a:rPr lang="pl-PL" sz="3200" dirty="0" smtClean="0">
                <a:solidFill>
                  <a:schemeClr val="bg1">
                    <a:lumMod val="65000"/>
                  </a:schemeClr>
                </a:solidFill>
              </a:rPr>
              <a:t>Badanie w celu ustalenia zawartości alkoholu w organizmie pracownika</a:t>
            </a:r>
            <a:endParaRPr lang="pl-PL"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lstStyle/>
          <a:p>
            <a:r>
              <a:rPr lang="pl-PL" b="1" dirty="0" smtClean="0">
                <a:solidFill>
                  <a:schemeClr val="accent2">
                    <a:lumMod val="75000"/>
                  </a:schemeClr>
                </a:solidFill>
              </a:rPr>
              <a:t>Z przebiegu badania sporządza się protokół. Należy w nim opisać objawy lub okoliczności uzasadniające przeprowadzenie badania. </a:t>
            </a:r>
            <a:endParaRPr lang="pl-PL" b="1" dirty="0" smtClean="0">
              <a:solidFill>
                <a:schemeClr val="accent2">
                  <a:lumMod val="75000"/>
                </a:schemeClr>
              </a:solidFill>
            </a:endParaRPr>
          </a:p>
          <a:p>
            <a:endParaRPr lang="pl-PL" b="1" dirty="0" smtClean="0">
              <a:solidFill>
                <a:schemeClr val="accent2">
                  <a:lumMod val="75000"/>
                </a:schemeClr>
              </a:solidFill>
            </a:endParaRPr>
          </a:p>
          <a:p>
            <a:r>
              <a:rPr lang="pl-PL" b="1" dirty="0" smtClean="0">
                <a:solidFill>
                  <a:schemeClr val="accent2">
                    <a:lumMod val="75000"/>
                  </a:schemeClr>
                </a:solidFill>
              </a:rPr>
              <a:t>Nie </a:t>
            </a:r>
            <a:r>
              <a:rPr lang="pl-PL" b="1" dirty="0" smtClean="0">
                <a:solidFill>
                  <a:schemeClr val="accent2">
                    <a:lumMod val="75000"/>
                  </a:schemeClr>
                </a:solidFill>
              </a:rPr>
              <a:t>ma przeszkód, aby osoba zainteresowana odniosła się do treści protokołu (np. przez zamieszczenie odpowiednich adnotacji w protokole lub w odrębnym piśmie). </a:t>
            </a:r>
          </a:p>
          <a:p>
            <a:pPr algn="ctr"/>
            <a:endParaRPr lang="pl-PL" dirty="0"/>
          </a:p>
        </p:txBody>
      </p:sp>
      <p:sp>
        <p:nvSpPr>
          <p:cNvPr id="3" name="Symbol zastępczy daty 2"/>
          <p:cNvSpPr>
            <a:spLocks noGrp="1"/>
          </p:cNvSpPr>
          <p:nvPr>
            <p:ph type="dt" sz="half" idx="10"/>
          </p:nvPr>
        </p:nvSpPr>
        <p:spPr/>
        <p:txBody>
          <a:bodyPr/>
          <a:lstStyle/>
          <a:p>
            <a:fld id="{56E6B07A-2EF5-41D4-8D0D-C4301FFED1E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5" name="Tytuł 4"/>
          <p:cNvSpPr>
            <a:spLocks noGrp="1"/>
          </p:cNvSpPr>
          <p:nvPr>
            <p:ph type="title"/>
          </p:nvPr>
        </p:nvSpPr>
        <p:spPr>
          <a:xfrm>
            <a:off x="683568" y="404664"/>
            <a:ext cx="8229600" cy="1143000"/>
          </a:xfrm>
        </p:spPr>
        <p:txBody>
          <a:bodyPr>
            <a:normAutofit/>
          </a:bodyPr>
          <a:lstStyle/>
          <a:p>
            <a:pPr algn="ctr"/>
            <a:r>
              <a:rPr lang="pl-PL" sz="3200" dirty="0" smtClean="0">
                <a:solidFill>
                  <a:schemeClr val="bg1">
                    <a:lumMod val="65000"/>
                  </a:schemeClr>
                </a:solidFill>
              </a:rPr>
              <a:t>Badanie w celu ustalenia zawartości alkoholu w organizmie pracownika</a:t>
            </a:r>
            <a:endParaRPr lang="pl-PL"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571612"/>
            <a:ext cx="8929718" cy="5286388"/>
          </a:xfrm>
          <a:solidFill>
            <a:schemeClr val="bg1">
              <a:lumMod val="95000"/>
            </a:schemeClr>
          </a:solidFill>
        </p:spPr>
        <p:txBody>
          <a:bodyPr>
            <a:normAutofit lnSpcReduction="10000"/>
          </a:bodyPr>
          <a:lstStyle/>
          <a:p>
            <a:pPr>
              <a:buFont typeface="Wingdings" pitchFamily="2" charset="2"/>
              <a:buChar char="q"/>
            </a:pPr>
            <a:r>
              <a:rPr lang="pl-PL" dirty="0" smtClean="0"/>
              <a:t>ustawa </a:t>
            </a:r>
            <a:r>
              <a:rPr lang="pl-PL" dirty="0"/>
              <a:t>z 26 czerwca 1974 r. - </a:t>
            </a:r>
            <a:r>
              <a:rPr lang="pl-PL" b="1" dirty="0">
                <a:solidFill>
                  <a:schemeClr val="tx2">
                    <a:lumMod val="60000"/>
                    <a:lumOff val="40000"/>
                  </a:schemeClr>
                </a:solidFill>
              </a:rPr>
              <a:t>Kodeks pracy, w szczególności dział X </a:t>
            </a:r>
            <a:r>
              <a:rPr lang="pl-PL" b="1" dirty="0" smtClean="0">
                <a:solidFill>
                  <a:schemeClr val="tx2">
                    <a:lumMod val="60000"/>
                    <a:lumOff val="40000"/>
                  </a:schemeClr>
                </a:solidFill>
              </a:rPr>
              <a:t>Bezpieczeństwo i </a:t>
            </a:r>
            <a:r>
              <a:rPr lang="pl-PL" b="1" dirty="0">
                <a:solidFill>
                  <a:schemeClr val="tx2">
                    <a:lumMod val="60000"/>
                    <a:lumOff val="40000"/>
                  </a:schemeClr>
                </a:solidFill>
              </a:rPr>
              <a:t>higiena </a:t>
            </a:r>
            <a:r>
              <a:rPr lang="pl-PL" b="1" dirty="0" smtClean="0">
                <a:solidFill>
                  <a:schemeClr val="tx2">
                    <a:lumMod val="60000"/>
                    <a:lumOff val="40000"/>
                  </a:schemeClr>
                </a:solidFill>
              </a:rPr>
              <a:t>pracy</a:t>
            </a:r>
            <a:r>
              <a:rPr lang="pl-PL" dirty="0" smtClean="0"/>
              <a:t>,</a:t>
            </a:r>
          </a:p>
          <a:p>
            <a:pPr>
              <a:buFont typeface="Wingdings" pitchFamily="2" charset="2"/>
              <a:buChar char="q"/>
            </a:pPr>
            <a:r>
              <a:rPr lang="pl-PL" dirty="0" smtClean="0"/>
              <a:t>ustawa </a:t>
            </a:r>
            <a:r>
              <a:rPr lang="pl-PL" dirty="0"/>
              <a:t>z 30 października 2002 r.</a:t>
            </a:r>
            <a:r>
              <a:rPr lang="pl-PL" dirty="0">
                <a:solidFill>
                  <a:schemeClr val="tx2">
                    <a:lumMod val="60000"/>
                    <a:lumOff val="40000"/>
                  </a:schemeClr>
                </a:solidFill>
              </a:rPr>
              <a:t> </a:t>
            </a:r>
            <a:r>
              <a:rPr lang="pl-PL" b="1" dirty="0">
                <a:solidFill>
                  <a:schemeClr val="tx2">
                    <a:lumMod val="60000"/>
                    <a:lumOff val="40000"/>
                  </a:schemeClr>
                </a:solidFill>
              </a:rPr>
              <a:t>o ubezpieczeniu społecznym z tytułu </a:t>
            </a:r>
            <a:r>
              <a:rPr lang="pl-PL" b="1" dirty="0" smtClean="0">
                <a:solidFill>
                  <a:schemeClr val="tx2">
                    <a:lumMod val="60000"/>
                    <a:lumOff val="40000"/>
                  </a:schemeClr>
                </a:solidFill>
              </a:rPr>
              <a:t>wypadków przy </a:t>
            </a:r>
            <a:r>
              <a:rPr lang="pl-PL" b="1" dirty="0">
                <a:solidFill>
                  <a:schemeClr val="tx2">
                    <a:lumMod val="60000"/>
                    <a:lumOff val="40000"/>
                  </a:schemeClr>
                </a:solidFill>
              </a:rPr>
              <a:t>pracy i chorób zawodowych</a:t>
            </a:r>
            <a:r>
              <a:rPr lang="pl-PL" b="1" dirty="0" smtClean="0">
                <a:solidFill>
                  <a:schemeClr val="tx2">
                    <a:lumMod val="60000"/>
                    <a:lumOff val="40000"/>
                  </a:schemeClr>
                </a:solidFill>
              </a:rPr>
              <a:t>,</a:t>
            </a:r>
          </a:p>
          <a:p>
            <a:pPr>
              <a:buFont typeface="Wingdings" pitchFamily="2" charset="2"/>
              <a:buChar char="q"/>
            </a:pPr>
            <a:r>
              <a:rPr lang="pl-PL" dirty="0" smtClean="0"/>
              <a:t> </a:t>
            </a:r>
            <a:r>
              <a:rPr lang="pl-PL" dirty="0"/>
              <a:t>rozporządzenie Ministra Pracy i Polityki Socjalnej z 26 września 1997 r. w </a:t>
            </a:r>
            <a:r>
              <a:rPr lang="pl-PL" dirty="0" smtClean="0"/>
              <a:t>sprawie </a:t>
            </a:r>
            <a:r>
              <a:rPr lang="pl-PL" b="1" dirty="0" smtClean="0">
                <a:solidFill>
                  <a:schemeClr val="tx2">
                    <a:lumMod val="60000"/>
                    <a:lumOff val="40000"/>
                  </a:schemeClr>
                </a:solidFill>
              </a:rPr>
              <a:t>ogólnych </a:t>
            </a:r>
            <a:r>
              <a:rPr lang="pl-PL" b="1" dirty="0">
                <a:solidFill>
                  <a:schemeClr val="tx2">
                    <a:lumMod val="60000"/>
                    <a:lumOff val="40000"/>
                  </a:schemeClr>
                </a:solidFill>
              </a:rPr>
              <a:t>przepisów </a:t>
            </a:r>
            <a:r>
              <a:rPr lang="pl-PL" b="1" dirty="0" smtClean="0">
                <a:solidFill>
                  <a:schemeClr val="tx2">
                    <a:lumMod val="60000"/>
                    <a:lumOff val="40000"/>
                  </a:schemeClr>
                </a:solidFill>
              </a:rPr>
              <a:t>bhp,</a:t>
            </a:r>
          </a:p>
          <a:p>
            <a:pPr>
              <a:buFont typeface="Wingdings" pitchFamily="2" charset="2"/>
              <a:buChar char="q"/>
            </a:pPr>
            <a:r>
              <a:rPr lang="pl-PL" dirty="0" smtClean="0"/>
              <a:t>rozporządzenie </a:t>
            </a:r>
            <a:r>
              <a:rPr lang="pl-PL" dirty="0"/>
              <a:t>Ministra Pracy i Polityki Socjalnej z 28 maja 1996 r. w sprawie </a:t>
            </a:r>
            <a:r>
              <a:rPr lang="pl-PL" b="1" dirty="0">
                <a:solidFill>
                  <a:schemeClr val="tx2">
                    <a:lumMod val="60000"/>
                    <a:lumOff val="40000"/>
                  </a:schemeClr>
                </a:solidFill>
              </a:rPr>
              <a:t>rodzaju </a:t>
            </a:r>
            <a:r>
              <a:rPr lang="pl-PL" b="1" dirty="0" smtClean="0">
                <a:solidFill>
                  <a:schemeClr val="tx2">
                    <a:lumMod val="60000"/>
                    <a:lumOff val="40000"/>
                  </a:schemeClr>
                </a:solidFill>
              </a:rPr>
              <a:t>prac wymagających </a:t>
            </a:r>
            <a:r>
              <a:rPr lang="pl-PL" b="1" dirty="0">
                <a:solidFill>
                  <a:schemeClr val="tx2">
                    <a:lumMod val="60000"/>
                    <a:lumOff val="40000"/>
                  </a:schemeClr>
                </a:solidFill>
              </a:rPr>
              <a:t>szczególnej sprawności psychofizycznej</a:t>
            </a:r>
            <a:r>
              <a:rPr lang="pl-PL" b="1" dirty="0" smtClean="0">
                <a:solidFill>
                  <a:schemeClr val="tx2">
                    <a:lumMod val="60000"/>
                    <a:lumOff val="40000"/>
                  </a:schemeClr>
                </a:solidFill>
              </a:rPr>
              <a:t>,</a:t>
            </a:r>
            <a:endParaRPr lang="pl-PL" b="1" dirty="0">
              <a:solidFill>
                <a:schemeClr val="tx2">
                  <a:lumMod val="60000"/>
                  <a:lumOff val="40000"/>
                </a:schemeClr>
              </a:solidFill>
            </a:endParaRPr>
          </a:p>
        </p:txBody>
      </p:sp>
      <p:sp>
        <p:nvSpPr>
          <p:cNvPr id="6" name="Symbol zastępczy daty 5"/>
          <p:cNvSpPr>
            <a:spLocks noGrp="1"/>
          </p:cNvSpPr>
          <p:nvPr>
            <p:ph type="dt" sz="half" idx="10"/>
          </p:nvPr>
        </p:nvSpPr>
        <p:spPr/>
        <p:txBody>
          <a:bodyPr/>
          <a:lstStyle/>
          <a:p>
            <a:fld id="{A90A234C-198F-4D4E-9CBA-70D38243F128}"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dirty="0"/>
          </a:p>
        </p:txBody>
      </p:sp>
      <p:sp>
        <p:nvSpPr>
          <p:cNvPr id="2" name="Tytuł 1"/>
          <p:cNvSpPr>
            <a:spLocks noGrp="1"/>
          </p:cNvSpPr>
          <p:nvPr>
            <p:ph type="title"/>
          </p:nvPr>
        </p:nvSpPr>
        <p:spPr>
          <a:solidFill>
            <a:schemeClr val="bg1"/>
          </a:solidFill>
        </p:spPr>
        <p:txBody>
          <a:bodyPr>
            <a:normAutofit fontScale="90000"/>
          </a:bodyPr>
          <a:lstStyle/>
          <a:p>
            <a:pPr algn="ctr"/>
            <a:r>
              <a:rPr lang="pl-PL" b="1" dirty="0"/>
              <a:t>REGULACJE </a:t>
            </a:r>
            <a:r>
              <a:rPr lang="pl-PL" b="1" dirty="0" smtClean="0"/>
              <a:t>PRAWNE</a:t>
            </a:r>
            <a:br>
              <a:rPr lang="pl-PL" b="1" dirty="0" smtClean="0"/>
            </a:br>
            <a:r>
              <a:rPr lang="pl-PL" b="1" dirty="0" smtClean="0"/>
              <a:t> </a:t>
            </a:r>
            <a:r>
              <a:rPr lang="pl-PL" b="1" dirty="0"/>
              <a:t>Z ZAKRESU BHP</a:t>
            </a:r>
            <a:endParaRPr lang="pl-PL"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43510"/>
          </a:xfrm>
        </p:spPr>
        <p:txBody>
          <a:bodyPr>
            <a:normAutofit/>
          </a:bodyPr>
          <a:lstStyle/>
          <a:p>
            <a:endParaRPr lang="pl-PL" b="1" dirty="0" smtClean="0">
              <a:solidFill>
                <a:schemeClr val="accent2">
                  <a:lumMod val="75000"/>
                </a:schemeClr>
              </a:solidFill>
            </a:endParaRPr>
          </a:p>
          <a:p>
            <a:endParaRPr lang="pl-PL" b="1" dirty="0" smtClean="0">
              <a:solidFill>
                <a:schemeClr val="accent2">
                  <a:lumMod val="75000"/>
                </a:schemeClr>
              </a:solidFill>
            </a:endParaRPr>
          </a:p>
          <a:p>
            <a:endParaRPr lang="pl-PL" b="1" dirty="0" smtClean="0">
              <a:solidFill>
                <a:schemeClr val="accent2">
                  <a:lumMod val="75000"/>
                </a:schemeClr>
              </a:solidFill>
            </a:endParaRPr>
          </a:p>
          <a:p>
            <a:endParaRPr lang="pl-PL" b="1" dirty="0" smtClean="0">
              <a:solidFill>
                <a:schemeClr val="accent2">
                  <a:lumMod val="75000"/>
                </a:schemeClr>
              </a:solidFill>
            </a:endParaRPr>
          </a:p>
          <a:p>
            <a:r>
              <a:rPr lang="pl-PL" b="1" dirty="0" smtClean="0">
                <a:solidFill>
                  <a:schemeClr val="accent2">
                    <a:lumMod val="75000"/>
                  </a:schemeClr>
                </a:solidFill>
              </a:rPr>
              <a:t>Pracownik</a:t>
            </a:r>
            <a:r>
              <a:rPr lang="pl-PL" b="1" dirty="0" smtClean="0">
                <a:solidFill>
                  <a:schemeClr val="accent2">
                    <a:lumMod val="75000"/>
                  </a:schemeClr>
                </a:solidFill>
              </a:rPr>
              <a:t>, który nie zgadza się z wynikami badania, może domagać się </a:t>
            </a:r>
            <a:r>
              <a:rPr lang="pl-PL" b="1" dirty="0" smtClean="0">
                <a:solidFill>
                  <a:schemeClr val="accent2">
                    <a:lumMod val="75000"/>
                  </a:schemeClr>
                </a:solidFill>
                <a:hlinkClick r:id="rId2"/>
              </a:rPr>
              <a:t>ponownego przeprowadzenia badania</a:t>
            </a:r>
            <a:r>
              <a:rPr lang="pl-PL" b="1" dirty="0" smtClean="0">
                <a:solidFill>
                  <a:schemeClr val="accent2">
                    <a:lumMod val="75000"/>
                  </a:schemeClr>
                </a:solidFill>
              </a:rPr>
              <a:t> inną metodą (np. metodą badania krwi). </a:t>
            </a:r>
          </a:p>
          <a:p>
            <a:endParaRPr lang="pl-PL" dirty="0"/>
          </a:p>
        </p:txBody>
      </p:sp>
      <p:sp>
        <p:nvSpPr>
          <p:cNvPr id="5" name="Symbol zastępczy daty 4"/>
          <p:cNvSpPr>
            <a:spLocks noGrp="1"/>
          </p:cNvSpPr>
          <p:nvPr>
            <p:ph type="dt" sz="half" idx="10"/>
          </p:nvPr>
        </p:nvSpPr>
        <p:spPr/>
        <p:txBody>
          <a:bodyPr/>
          <a:lstStyle/>
          <a:p>
            <a:fld id="{FD3388B6-6117-4E30-ABA4-0F17B0ACAB3F}"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a:bodyPr>
          <a:lstStyle/>
          <a:p>
            <a:pPr algn="ctr"/>
            <a:r>
              <a:rPr lang="pl-PL" sz="3200" b="1" dirty="0" smtClean="0"/>
              <a:t>Badanie w celu ustalenia zawartości alkoholu w organizmie pracownika</a:t>
            </a:r>
            <a:endParaRPr lang="pl-PL"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a:ln w="76200">
            <a:solidFill>
              <a:schemeClr val="bg1"/>
            </a:solidFill>
          </a:ln>
        </p:spPr>
        <p:txBody>
          <a:bodyPr/>
          <a:lstStyle/>
          <a:p>
            <a:pPr algn="ctr"/>
            <a:endParaRPr lang="pl-PL" dirty="0" smtClean="0">
              <a:solidFill>
                <a:srgbClr val="FF0000"/>
              </a:solidFill>
            </a:endParaRPr>
          </a:p>
          <a:p>
            <a:pPr algn="ctr"/>
            <a:r>
              <a:rPr lang="pl-PL" dirty="0" smtClean="0">
                <a:solidFill>
                  <a:schemeClr val="bg1">
                    <a:lumMod val="50000"/>
                  </a:schemeClr>
                </a:solidFill>
              </a:rPr>
              <a:t>Pracownik </a:t>
            </a:r>
            <a:r>
              <a:rPr lang="pl-PL" b="1" dirty="0">
                <a:solidFill>
                  <a:schemeClr val="bg1">
                    <a:lumMod val="50000"/>
                  </a:schemeClr>
                </a:solidFill>
              </a:rPr>
              <a:t>ma prawo powstrzymać się od wykonywania pracy, zawiadamiając o tym niezwłocznie przełożonego, </a:t>
            </a:r>
            <a:r>
              <a:rPr lang="pl-PL" dirty="0">
                <a:solidFill>
                  <a:schemeClr val="bg1">
                    <a:lumMod val="50000"/>
                  </a:schemeClr>
                </a:solidFill>
              </a:rPr>
              <a:t>w razie gdy warunki pracy nie odpowiadają przepisom bezpieczeństwa i higieny pracy i stwarzają bezpośrednie zagrożenie dla zdrowia lub życia pracownika albo gdy wykonywana przez niego praca grozi takim niebezpieczeństwem innym osobom.</a:t>
            </a:r>
          </a:p>
        </p:txBody>
      </p:sp>
      <p:sp>
        <p:nvSpPr>
          <p:cNvPr id="5" name="Symbol zastępczy daty 4"/>
          <p:cNvSpPr>
            <a:spLocks noGrp="1"/>
          </p:cNvSpPr>
          <p:nvPr>
            <p:ph type="dt" sz="half" idx="10"/>
          </p:nvPr>
        </p:nvSpPr>
        <p:spPr/>
        <p:txBody>
          <a:bodyPr/>
          <a:lstStyle/>
          <a:p>
            <a:fld id="{6D3CF602-8811-4C0E-93FE-79890829D57F}"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a:ln w="76200">
            <a:solidFill>
              <a:schemeClr val="bg1"/>
            </a:solidFill>
          </a:ln>
        </p:spPr>
        <p:txBody>
          <a:bodyPr>
            <a:normAutofit fontScale="90000"/>
          </a:bodyPr>
          <a:lstStyle/>
          <a:p>
            <a:pPr lvl="0" algn="ctr"/>
            <a:r>
              <a:rPr lang="pl-PL" b="1" dirty="0" smtClean="0"/>
              <a:t/>
            </a:r>
            <a:br>
              <a:rPr lang="pl-PL" b="1" dirty="0" smtClean="0"/>
            </a:br>
            <a:r>
              <a:rPr lang="pl-PL" b="1" dirty="0" smtClean="0">
                <a:solidFill>
                  <a:srgbClr val="FF0000"/>
                </a:solidFill>
              </a:rPr>
              <a:t>Uprawnienia </a:t>
            </a:r>
            <a:r>
              <a:rPr lang="pl-PL" b="1" dirty="0">
                <a:solidFill>
                  <a:srgbClr val="FF0000"/>
                </a:solidFill>
              </a:rPr>
              <a:t>pracownika</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F16C060C-35E3-4B6D-9887-6BBB8A027E80}"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440378"/>
          </a:xfrm>
          <a:solidFill>
            <a:schemeClr val="bg2">
              <a:lumMod val="90000"/>
            </a:schemeClr>
          </a:solidFill>
          <a:ln w="76200">
            <a:solidFill>
              <a:schemeClr val="bg1"/>
            </a:solidFill>
          </a:ln>
        </p:spPr>
        <p:txBody>
          <a:bodyPr>
            <a:normAutofit fontScale="90000"/>
          </a:bodyPr>
          <a:lstStyle/>
          <a:p>
            <a:pPr algn="ctr"/>
            <a:r>
              <a:rPr lang="pl-PL" dirty="0" smtClean="0">
                <a:solidFill>
                  <a:srgbClr val="FF0000"/>
                </a:solidFill>
              </a:rPr>
              <a:t/>
            </a:r>
            <a:br>
              <a:rPr lang="pl-PL" dirty="0" smtClean="0">
                <a:solidFill>
                  <a:srgbClr val="FF0000"/>
                </a:solidFill>
              </a:rPr>
            </a:br>
            <a:r>
              <a:rPr lang="pl-PL" dirty="0" smtClean="0">
                <a:solidFill>
                  <a:schemeClr val="tx1">
                    <a:lumMod val="85000"/>
                  </a:schemeClr>
                </a:solidFill>
              </a:rPr>
              <a:t>Pracownik </a:t>
            </a:r>
            <a:r>
              <a:rPr lang="pl-PL" b="1" dirty="0">
                <a:solidFill>
                  <a:schemeClr val="tx1">
                    <a:lumMod val="85000"/>
                  </a:schemeClr>
                </a:solidFill>
              </a:rPr>
              <a:t>ma prawo oddalić się z miejsca zagrożenia, zawiadamiając o tym niezwłocznie przełożonego, </a:t>
            </a:r>
            <a:r>
              <a:rPr lang="pl-PL" dirty="0">
                <a:solidFill>
                  <a:schemeClr val="tx1">
                    <a:lumMod val="85000"/>
                  </a:schemeClr>
                </a:solidFill>
              </a:rPr>
              <a:t>jeżeli powstrzymanie się od wykonywania pracy nie usuwa bezpośredniego zagrożenia dla zdrowia lub życia pracownika.</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475B8BF6-C567-4B38-A6C7-C3EDA4AFAE48}"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726130"/>
          </a:xfrm>
          <a:solidFill>
            <a:schemeClr val="bg2">
              <a:lumMod val="90000"/>
            </a:schemeClr>
          </a:solidFill>
        </p:spPr>
        <p:txBody>
          <a:bodyPr>
            <a:normAutofit fontScale="90000"/>
          </a:bodyPr>
          <a:lstStyle/>
          <a:p>
            <a:pPr algn="ctr"/>
            <a:r>
              <a:rPr lang="pl-PL" dirty="0" smtClean="0"/>
              <a:t/>
            </a:r>
            <a:br>
              <a:rPr lang="pl-PL" dirty="0" smtClean="0"/>
            </a:br>
            <a:r>
              <a:rPr lang="pl-PL" dirty="0" smtClean="0">
                <a:solidFill>
                  <a:schemeClr val="tx1">
                    <a:lumMod val="85000"/>
                  </a:schemeClr>
                </a:solidFill>
              </a:rPr>
              <a:t>Pracownik </a:t>
            </a:r>
            <a:r>
              <a:rPr lang="pl-PL" b="1" dirty="0">
                <a:solidFill>
                  <a:schemeClr val="tx1">
                    <a:lumMod val="85000"/>
                  </a:schemeClr>
                </a:solidFill>
              </a:rPr>
              <a:t>ma prawo, po uprzednim zawiadomieniu przełożonego, powstrzymać się od wykonywania pracy wymagającej szczególnej sprawności psychofizycznej w przypadku, gdy jego </a:t>
            </a:r>
            <a:r>
              <a:rPr lang="pl-PL" b="1" dirty="0" smtClean="0">
                <a:solidFill>
                  <a:schemeClr val="tx1">
                    <a:lumMod val="85000"/>
                  </a:schemeClr>
                </a:solidFill>
              </a:rPr>
              <a:t>stan </a:t>
            </a:r>
            <a:r>
              <a:rPr lang="pl-PL" b="1" dirty="0">
                <a:solidFill>
                  <a:schemeClr val="tx1">
                    <a:lumMod val="85000"/>
                  </a:schemeClr>
                </a:solidFill>
              </a:rPr>
              <a:t>psychofizyczny nie zapewnia bezpiecznego wykonania pracy i stwarza zagrożenie dla innych osób.</a:t>
            </a:r>
            <a:r>
              <a:rPr lang="pl-PL" dirty="0"/>
              <a:t> </a:t>
            </a:r>
            <a:br>
              <a:rPr lang="pl-PL" dirty="0"/>
            </a:br>
            <a:endParaRPr lang="pl-PL"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2348880"/>
            <a:ext cx="8229600" cy="3937640"/>
          </a:xfrm>
          <a:solidFill>
            <a:schemeClr val="bg1"/>
          </a:solidFill>
          <a:ln w="28575">
            <a:solidFill>
              <a:schemeClr val="bg1"/>
            </a:solidFill>
          </a:ln>
        </p:spPr>
        <p:txBody>
          <a:bodyPr>
            <a:normAutofit lnSpcReduction="10000"/>
          </a:bodyPr>
          <a:lstStyle/>
          <a:p>
            <a:pPr algn="ctr" eaLnBrk="1" hangingPunct="1">
              <a:lnSpc>
                <a:spcPct val="90000"/>
              </a:lnSpc>
              <a:buFont typeface="Wingdings" pitchFamily="2" charset="2"/>
              <a:buChar char="§"/>
            </a:pPr>
            <a:endParaRPr lang="pl-PL" b="1" dirty="0" smtClean="0">
              <a:solidFill>
                <a:schemeClr val="accent1">
                  <a:lumMod val="75000"/>
                </a:schemeClr>
              </a:solidFill>
            </a:endParaRPr>
          </a:p>
          <a:p>
            <a:pPr algn="ctr" eaLnBrk="1" hangingPunct="1">
              <a:lnSpc>
                <a:spcPct val="90000"/>
              </a:lnSpc>
              <a:buFont typeface="Wingdings" pitchFamily="2" charset="2"/>
              <a:buChar char="§"/>
            </a:pPr>
            <a:r>
              <a:rPr lang="pl-PL" b="1" dirty="0" smtClean="0">
                <a:solidFill>
                  <a:schemeClr val="bg1">
                    <a:lumMod val="65000"/>
                  </a:schemeClr>
                </a:solidFill>
              </a:rPr>
              <a:t>Pracownik </a:t>
            </a:r>
            <a:r>
              <a:rPr lang="pl-PL" b="1" dirty="0" smtClean="0">
                <a:solidFill>
                  <a:schemeClr val="bg1">
                    <a:lumMod val="65000"/>
                  </a:schemeClr>
                </a:solidFill>
              </a:rPr>
              <a:t>ma obowiązek znać przepisy i zasady BHP</a:t>
            </a:r>
          </a:p>
          <a:p>
            <a:pPr algn="ctr" eaLnBrk="1" hangingPunct="1">
              <a:lnSpc>
                <a:spcPct val="90000"/>
              </a:lnSpc>
              <a:buFont typeface="Wingdings" pitchFamily="2" charset="2"/>
              <a:buChar char="§"/>
            </a:pPr>
            <a:r>
              <a:rPr lang="pl-PL" b="1" dirty="0" smtClean="0">
                <a:solidFill>
                  <a:schemeClr val="bg1">
                    <a:lumMod val="50000"/>
                  </a:schemeClr>
                </a:solidFill>
              </a:rPr>
              <a:t>Brać udział w szkoleniach</a:t>
            </a:r>
          </a:p>
          <a:p>
            <a:pPr algn="ctr" eaLnBrk="1" hangingPunct="1">
              <a:lnSpc>
                <a:spcPct val="90000"/>
              </a:lnSpc>
              <a:buFont typeface="Wingdings" pitchFamily="2" charset="2"/>
              <a:buChar char="§"/>
            </a:pPr>
            <a:r>
              <a:rPr lang="pl-PL" b="1" dirty="0" smtClean="0">
                <a:solidFill>
                  <a:schemeClr val="bg1">
                    <a:lumMod val="75000"/>
                  </a:schemeClr>
                </a:solidFill>
              </a:rPr>
              <a:t>Poddawać się badaniom lekarskim</a:t>
            </a:r>
          </a:p>
          <a:p>
            <a:pPr algn="ctr" eaLnBrk="1" hangingPunct="1">
              <a:lnSpc>
                <a:spcPct val="90000"/>
              </a:lnSpc>
              <a:buFont typeface="Wingdings" pitchFamily="2" charset="2"/>
              <a:buChar char="§"/>
            </a:pPr>
            <a:r>
              <a:rPr lang="pl-PL" b="1" dirty="0" smtClean="0">
                <a:solidFill>
                  <a:schemeClr val="bg1">
                    <a:lumMod val="50000"/>
                  </a:schemeClr>
                </a:solidFill>
              </a:rPr>
              <a:t>Informować przełożonego o zauważonym wypadku w zakładzie pracy lub jakimkolwiek </a:t>
            </a:r>
            <a:r>
              <a:rPr lang="pl-PL" b="1" dirty="0" smtClean="0">
                <a:solidFill>
                  <a:schemeClr val="bg1">
                    <a:lumMod val="65000"/>
                  </a:schemeClr>
                </a:solidFill>
              </a:rPr>
              <a:t>zagrożeniu życia</a:t>
            </a:r>
          </a:p>
          <a:p>
            <a:pPr algn="ctr" eaLnBrk="1" hangingPunct="1">
              <a:lnSpc>
                <a:spcPct val="90000"/>
              </a:lnSpc>
              <a:buFont typeface="Wingdings" pitchFamily="2" charset="2"/>
              <a:buChar char="§"/>
            </a:pPr>
            <a:r>
              <a:rPr lang="pl-PL" b="1" dirty="0" smtClean="0">
                <a:solidFill>
                  <a:schemeClr val="bg1">
                    <a:lumMod val="65000"/>
                  </a:schemeClr>
                </a:solidFill>
              </a:rPr>
              <a:t>Dbać o właściwy stan maszyn i urządzeń, na których pracuje</a:t>
            </a:r>
          </a:p>
        </p:txBody>
      </p:sp>
      <p:sp>
        <p:nvSpPr>
          <p:cNvPr id="6" name="Symbol zastępczy daty 5"/>
          <p:cNvSpPr>
            <a:spLocks noGrp="1"/>
          </p:cNvSpPr>
          <p:nvPr>
            <p:ph type="dt" sz="half" idx="10"/>
          </p:nvPr>
        </p:nvSpPr>
        <p:spPr/>
        <p:txBody>
          <a:bodyPr/>
          <a:lstStyle/>
          <a:p>
            <a:fld id="{3D9F7EFF-28A3-41FD-B13E-97A44538590F}"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dirty="0"/>
          </a:p>
        </p:txBody>
      </p:sp>
      <p:sp>
        <p:nvSpPr>
          <p:cNvPr id="17410" name="Rectangle 2"/>
          <p:cNvSpPr>
            <a:spLocks noGrp="1" noChangeArrowheads="1"/>
          </p:cNvSpPr>
          <p:nvPr>
            <p:ph type="title"/>
          </p:nvPr>
        </p:nvSpPr>
        <p:spPr>
          <a:xfrm>
            <a:off x="457200" y="274638"/>
            <a:ext cx="8229600" cy="2002234"/>
          </a:xfrm>
          <a:solidFill>
            <a:schemeClr val="bg1"/>
          </a:solidFill>
          <a:ln w="76200">
            <a:solidFill>
              <a:schemeClr val="bg1"/>
            </a:solidFill>
          </a:ln>
        </p:spPr>
        <p:txBody>
          <a:bodyPr>
            <a:normAutofit/>
          </a:bodyPr>
          <a:lstStyle/>
          <a:p>
            <a:pPr algn="ctr"/>
            <a:r>
              <a:rPr lang="pl-PL" sz="2800" b="1" dirty="0" smtClean="0">
                <a:solidFill>
                  <a:srgbClr val="FF0000"/>
                </a:solidFill>
              </a:rPr>
              <a:t>Podstawowym </a:t>
            </a:r>
            <a:r>
              <a:rPr lang="pl-PL" sz="2800" b="1" dirty="0" smtClean="0">
                <a:solidFill>
                  <a:srgbClr val="FF0000"/>
                </a:solidFill>
              </a:rPr>
              <a:t>obowiązkiem pracownika jest przestrzeganie przepisów i zasad bezpieczeństwa i higieny </a:t>
            </a:r>
            <a:r>
              <a:rPr lang="pl-PL" sz="2800" dirty="0" smtClean="0">
                <a:solidFill>
                  <a:srgbClr val="FF0000"/>
                </a:solidFill>
              </a:rPr>
              <a:t>pracy</a:t>
            </a:r>
            <a:br>
              <a:rPr lang="pl-PL" sz="2800" dirty="0" smtClean="0">
                <a:solidFill>
                  <a:srgbClr val="FF0000"/>
                </a:solidFill>
              </a:rPr>
            </a:br>
            <a:r>
              <a:rPr lang="pl-PL" sz="2800" dirty="0" smtClean="0">
                <a:solidFill>
                  <a:srgbClr val="FF0000"/>
                </a:solidFill>
              </a:rPr>
              <a:t> </a:t>
            </a:r>
            <a:r>
              <a:rPr lang="pl-PL" sz="2800" dirty="0" smtClean="0">
                <a:solidFill>
                  <a:srgbClr val="FF0000"/>
                </a:solidFill>
              </a:rPr>
              <a:t>Art.211 KP </a:t>
            </a:r>
            <a:endParaRPr lang="pl-PL" sz="2800" b="1" dirty="0" smtClean="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600200"/>
            <a:ext cx="8229600" cy="4686320"/>
          </a:xfrm>
          <a:solidFill>
            <a:schemeClr val="bg1"/>
          </a:solidFill>
        </p:spPr>
        <p:txBody>
          <a:bodyPr/>
          <a:lstStyle/>
          <a:p>
            <a:pPr marL="609600" indent="-609600" algn="ctr" eaLnBrk="1" hangingPunct="1">
              <a:buFontTx/>
              <a:buAutoNum type="arabicPeriod"/>
            </a:pPr>
            <a:endParaRPr lang="pl-PL" b="1" dirty="0" smtClean="0">
              <a:solidFill>
                <a:schemeClr val="folHlink"/>
              </a:solidFill>
            </a:endParaRPr>
          </a:p>
          <a:p>
            <a:pPr marL="609600" indent="-609600" algn="ctr" eaLnBrk="1" hangingPunct="1">
              <a:buFontTx/>
              <a:buAutoNum type="arabicPeriod"/>
            </a:pPr>
            <a:endParaRPr lang="pl-PL" b="1" dirty="0" smtClean="0">
              <a:solidFill>
                <a:schemeClr val="folHlink"/>
              </a:solidFill>
            </a:endParaRPr>
          </a:p>
          <a:p>
            <a:pPr marL="609600" indent="-609600" algn="ctr"/>
            <a:r>
              <a:rPr lang="pl-PL" b="1" dirty="0" smtClean="0">
                <a:solidFill>
                  <a:schemeClr val="tx1">
                    <a:lumMod val="50000"/>
                    <a:lumOff val="50000"/>
                  </a:schemeClr>
                </a:solidFill>
              </a:rPr>
              <a:t>CZYTAĆ </a:t>
            </a:r>
            <a:r>
              <a:rPr lang="pl-PL" b="1" dirty="0" smtClean="0">
                <a:solidFill>
                  <a:schemeClr val="tx1">
                    <a:lumMod val="50000"/>
                    <a:lumOff val="50000"/>
                  </a:schemeClr>
                </a:solidFill>
              </a:rPr>
              <a:t>INSTRUKCJE I SIĘ DO NICH STOSOWAĆ</a:t>
            </a:r>
          </a:p>
          <a:p>
            <a:pPr marL="609600" indent="-609600" algn="ctr"/>
            <a:r>
              <a:rPr lang="pl-PL" b="1" dirty="0" smtClean="0"/>
              <a:t>STOSOWAĆ ŚRODKI OCHRONY ZBIOROWEJ</a:t>
            </a:r>
          </a:p>
          <a:p>
            <a:pPr marL="609600" indent="-609600" algn="ctr"/>
            <a:r>
              <a:rPr lang="pl-PL" b="1" dirty="0" smtClean="0">
                <a:solidFill>
                  <a:schemeClr val="bg1">
                    <a:lumMod val="50000"/>
                  </a:schemeClr>
                </a:solidFill>
              </a:rPr>
              <a:t>STOSOWAĆ ŚRODKI OCHRONY INDYWIDUALNEJ</a:t>
            </a:r>
          </a:p>
          <a:p>
            <a:pPr marL="609600" indent="-609600" algn="ctr"/>
            <a:r>
              <a:rPr lang="pl-PL" b="1" dirty="0" smtClean="0">
                <a:solidFill>
                  <a:schemeClr val="bg1">
                    <a:lumMod val="65000"/>
                  </a:schemeClr>
                </a:solidFill>
              </a:rPr>
              <a:t>NIE ZDEJMOWAĆ OSŁON ZABEZPIECZAJĄCYCH MASZYNY I URZĄDZENIA</a:t>
            </a:r>
          </a:p>
        </p:txBody>
      </p:sp>
      <p:sp>
        <p:nvSpPr>
          <p:cNvPr id="6" name="Symbol zastępczy daty 5"/>
          <p:cNvSpPr>
            <a:spLocks noGrp="1"/>
          </p:cNvSpPr>
          <p:nvPr>
            <p:ph type="dt" sz="half" idx="10"/>
          </p:nvPr>
        </p:nvSpPr>
        <p:spPr/>
        <p:txBody>
          <a:bodyPr/>
          <a:lstStyle/>
          <a:p>
            <a:fld id="{79EEB8D0-D746-440C-B25D-59CA46A8C4F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18434" name="Rectangle 2"/>
          <p:cNvSpPr>
            <a:spLocks noGrp="1" noChangeArrowheads="1"/>
          </p:cNvSpPr>
          <p:nvPr>
            <p:ph type="title"/>
          </p:nvPr>
        </p:nvSpPr>
        <p:spPr>
          <a:solidFill>
            <a:schemeClr val="bg1"/>
          </a:solidFill>
        </p:spPr>
        <p:txBody>
          <a:bodyPr/>
          <a:lstStyle/>
          <a:p>
            <a:pPr algn="ctr" eaLnBrk="1" hangingPunct="1">
              <a:defRPr/>
            </a:pPr>
            <a:r>
              <a:rPr lang="pl-PL" dirty="0" smtClean="0">
                <a:solidFill>
                  <a:srgbClr val="FF0000"/>
                </a:solidFill>
              </a:rPr>
              <a:t>Obowiązki pracownika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2571744"/>
            <a:ext cx="8229600" cy="3571900"/>
          </a:xfrm>
          <a:solidFill>
            <a:schemeClr val="bg1"/>
          </a:solidFill>
          <a:ln>
            <a:solidFill>
              <a:schemeClr val="bg1"/>
            </a:solidFill>
          </a:ln>
        </p:spPr>
        <p:txBody>
          <a:bodyPr/>
          <a:lstStyle/>
          <a:p>
            <a:pPr algn="ctr" eaLnBrk="1" hangingPunct="1"/>
            <a:r>
              <a:rPr lang="pl-PL" b="1" dirty="0" smtClean="0">
                <a:solidFill>
                  <a:schemeClr val="bg1">
                    <a:lumMod val="65000"/>
                  </a:schemeClr>
                </a:solidFill>
              </a:rPr>
              <a:t>Kara upomnienia</a:t>
            </a:r>
          </a:p>
          <a:p>
            <a:pPr algn="ctr" eaLnBrk="1" hangingPunct="1"/>
            <a:r>
              <a:rPr lang="pl-PL" b="1" dirty="0" smtClean="0">
                <a:solidFill>
                  <a:schemeClr val="bg1">
                    <a:lumMod val="65000"/>
                  </a:schemeClr>
                </a:solidFill>
              </a:rPr>
              <a:t>Kara nagany</a:t>
            </a:r>
          </a:p>
          <a:p>
            <a:pPr algn="ctr" eaLnBrk="1" hangingPunct="1"/>
            <a:r>
              <a:rPr lang="pl-PL" b="1" dirty="0" smtClean="0">
                <a:solidFill>
                  <a:schemeClr val="bg1">
                    <a:lumMod val="65000"/>
                  </a:schemeClr>
                </a:solidFill>
              </a:rPr>
              <a:t>Kara pieniężna</a:t>
            </a:r>
          </a:p>
          <a:p>
            <a:pPr eaLnBrk="1" hangingPunct="1"/>
            <a:endParaRPr lang="pl-PL" dirty="0" smtClean="0">
              <a:solidFill>
                <a:schemeClr val="bg1">
                  <a:lumMod val="65000"/>
                </a:schemeClr>
              </a:solidFill>
            </a:endParaRPr>
          </a:p>
          <a:p>
            <a:pPr algn="ctr" eaLnBrk="1" hangingPunct="1">
              <a:buFontTx/>
              <a:buNone/>
            </a:pPr>
            <a:r>
              <a:rPr lang="pl-PL" b="1" dirty="0" smtClean="0">
                <a:solidFill>
                  <a:schemeClr val="bg1">
                    <a:lumMod val="65000"/>
                  </a:schemeClr>
                </a:solidFill>
              </a:rPr>
              <a:t>KARĄ NAJSUROWSZĄ JEST UTRATA ZDROWIA LUB ŻYCIA</a:t>
            </a:r>
          </a:p>
        </p:txBody>
      </p:sp>
      <p:sp>
        <p:nvSpPr>
          <p:cNvPr id="6" name="Symbol zastępczy daty 5"/>
          <p:cNvSpPr>
            <a:spLocks noGrp="1"/>
          </p:cNvSpPr>
          <p:nvPr>
            <p:ph type="dt" sz="half" idx="10"/>
          </p:nvPr>
        </p:nvSpPr>
        <p:spPr/>
        <p:txBody>
          <a:bodyPr/>
          <a:lstStyle/>
          <a:p>
            <a:fld id="{D91B8940-0C28-4315-BB19-B3BC9DDC5478}" type="datetime1">
              <a:rPr lang="pl-PL" smtClean="0"/>
              <a:t>2013-07-05</a:t>
            </a:fld>
            <a:endParaRPr lang="pl-PL" dirty="0"/>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1506" name="Rectangle 2"/>
          <p:cNvSpPr>
            <a:spLocks noGrp="1" noChangeArrowheads="1"/>
          </p:cNvSpPr>
          <p:nvPr>
            <p:ph type="title"/>
          </p:nvPr>
        </p:nvSpPr>
        <p:spPr>
          <a:xfrm>
            <a:off x="457200" y="274638"/>
            <a:ext cx="8229600" cy="1868478"/>
          </a:xfrm>
          <a:solidFill>
            <a:schemeClr val="bg1"/>
          </a:solidFill>
          <a:ln>
            <a:solidFill>
              <a:schemeClr val="bg1"/>
            </a:solidFill>
          </a:ln>
        </p:spPr>
        <p:txBody>
          <a:bodyPr>
            <a:normAutofit/>
          </a:bodyPr>
          <a:lstStyle/>
          <a:p>
            <a:pPr algn="ctr" eaLnBrk="1" hangingPunct="1"/>
            <a:r>
              <a:rPr lang="pl-PL" sz="3600" b="1" dirty="0" smtClean="0">
                <a:solidFill>
                  <a:srgbClr val="FF0000"/>
                </a:solidFill>
              </a:rPr>
              <a:t>Odpowiedzialność za nieprzestrzeganie zasad BHP</a:t>
            </a:r>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1328"/>
            <a:ext cx="8229600" cy="5188032"/>
          </a:xfrm>
          <a:solidFill>
            <a:schemeClr val="bg1"/>
          </a:solidFill>
        </p:spPr>
        <p:txBody>
          <a:bodyPr>
            <a:normAutofit/>
          </a:bodyPr>
          <a:lstStyle/>
          <a:p>
            <a:pPr lvl="0" algn="ctr"/>
            <a:endParaRPr lang="pl-PL" b="1" dirty="0" smtClean="0"/>
          </a:p>
          <a:p>
            <a:pPr lvl="0" algn="ctr"/>
            <a:r>
              <a:rPr lang="pl-PL" b="1" dirty="0" smtClean="0"/>
              <a:t>Szkolenie </a:t>
            </a:r>
            <a:r>
              <a:rPr lang="pl-PL" b="1" dirty="0"/>
              <a:t>wstępne </a:t>
            </a:r>
            <a:r>
              <a:rPr lang="pl-PL" dirty="0"/>
              <a:t>przed dopuszczeniem do pracy obejmuje:</a:t>
            </a:r>
          </a:p>
          <a:p>
            <a:pPr algn="ctr"/>
            <a:r>
              <a:rPr lang="pl-PL" dirty="0"/>
              <a:t> </a:t>
            </a:r>
            <a:r>
              <a:rPr lang="pl-PL" b="1" dirty="0"/>
              <a:t>instruktaż ogólny</a:t>
            </a:r>
            <a:r>
              <a:rPr lang="pl-PL" dirty="0"/>
              <a:t> przeprowadzany przez specjalistę </a:t>
            </a:r>
            <a:r>
              <a:rPr lang="pl-PL" dirty="0" smtClean="0"/>
              <a:t>BHP, </a:t>
            </a:r>
            <a:r>
              <a:rPr lang="pl-PL" dirty="0"/>
              <a:t>podczas którego pracownik zostaje zapoznany z podstawowymi przepisami BHP oraz zasadami udzielania pierwszej pomocy oraz</a:t>
            </a:r>
          </a:p>
          <a:p>
            <a:pPr algn="ctr"/>
            <a:r>
              <a:rPr lang="pl-PL" b="1" dirty="0"/>
              <a:t>instruktaż stanowiskowy</a:t>
            </a:r>
            <a:r>
              <a:rPr lang="pl-PL" dirty="0"/>
              <a:t> przeprowadzany przez bezpośredniego przełożonego,</a:t>
            </a:r>
          </a:p>
        </p:txBody>
      </p:sp>
      <p:sp>
        <p:nvSpPr>
          <p:cNvPr id="5" name="Symbol zastępczy daty 4"/>
          <p:cNvSpPr>
            <a:spLocks noGrp="1"/>
          </p:cNvSpPr>
          <p:nvPr>
            <p:ph type="dt" sz="half" idx="10"/>
          </p:nvPr>
        </p:nvSpPr>
        <p:spPr/>
        <p:txBody>
          <a:bodyPr/>
          <a:lstStyle/>
          <a:p>
            <a:fld id="{62FEB822-AC5B-4FE7-9B4D-F33A0B372A36}"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1498178"/>
          </a:xfrm>
        </p:spPr>
        <p:txBody>
          <a:bodyPr>
            <a:normAutofit/>
          </a:bodyPr>
          <a:lstStyle/>
          <a:p>
            <a:r>
              <a:rPr lang="pl-PL" sz="3200" b="1" dirty="0">
                <a:solidFill>
                  <a:srgbClr val="FF0000"/>
                </a:solidFill>
              </a:rPr>
              <a:t>Ważne! Nie wolno dopuścić do pracy pracownika bez aktualnych szkoleń BHP</a:t>
            </a:r>
            <a:endParaRPr lang="pl-PL" sz="3200"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p:spPr>
        <p:txBody>
          <a:bodyPr/>
          <a:lstStyle/>
          <a:p>
            <a:pPr algn="ctr"/>
            <a:endParaRPr lang="pl-PL" b="1" dirty="0" smtClean="0"/>
          </a:p>
          <a:p>
            <a:pPr algn="ctr"/>
            <a:endParaRPr lang="pl-PL" b="1" dirty="0" smtClean="0"/>
          </a:p>
          <a:p>
            <a:pPr algn="ctr"/>
            <a:r>
              <a:rPr lang="pl-PL" b="1" dirty="0" smtClean="0"/>
              <a:t>Dla </a:t>
            </a:r>
            <a:r>
              <a:rPr lang="pl-PL" b="1" dirty="0"/>
              <a:t>aktualizacji wiedzy w dziedzinie BHP przeprowadzane są szkolenia okresowe.</a:t>
            </a:r>
          </a:p>
          <a:p>
            <a:pPr algn="ctr"/>
            <a:r>
              <a:rPr lang="pl-PL" b="1" dirty="0"/>
              <a:t>Pierwsze szkolenie okresowe przeprowadza się w terminach:</a:t>
            </a:r>
          </a:p>
          <a:p>
            <a:pPr algn="ctr">
              <a:buNone/>
            </a:pPr>
            <a:r>
              <a:rPr lang="pl-PL" b="1" dirty="0" smtClean="0"/>
              <a:t>    Kierownik- </a:t>
            </a:r>
            <a:r>
              <a:rPr lang="pl-PL" b="1" dirty="0"/>
              <a:t>6 miesięcy od </a:t>
            </a:r>
            <a:r>
              <a:rPr lang="pl-PL" b="1" dirty="0" smtClean="0"/>
              <a:t>szkolenia wstępnego</a:t>
            </a:r>
            <a:endParaRPr lang="pl-PL" b="1" dirty="0"/>
          </a:p>
          <a:p>
            <a:pPr algn="ctr"/>
            <a:r>
              <a:rPr lang="pl-PL" b="1" dirty="0" smtClean="0"/>
              <a:t> stanowiska robotnicze- </a:t>
            </a:r>
            <a:r>
              <a:rPr lang="pl-PL" b="1" dirty="0"/>
              <a:t>1 rok od </a:t>
            </a:r>
            <a:r>
              <a:rPr lang="pl-PL" b="1" dirty="0" smtClean="0"/>
              <a:t>szkolenia wstępnego</a:t>
            </a:r>
            <a:endParaRPr lang="pl-PL" b="1" dirty="0"/>
          </a:p>
          <a:p>
            <a:endParaRPr lang="pl-PL" dirty="0"/>
          </a:p>
        </p:txBody>
      </p:sp>
      <p:sp>
        <p:nvSpPr>
          <p:cNvPr id="5" name="Symbol zastępczy daty 4"/>
          <p:cNvSpPr>
            <a:spLocks noGrp="1"/>
          </p:cNvSpPr>
          <p:nvPr>
            <p:ph type="dt" sz="half" idx="10"/>
          </p:nvPr>
        </p:nvSpPr>
        <p:spPr/>
        <p:txBody>
          <a:bodyPr/>
          <a:lstStyle/>
          <a:p>
            <a:fld id="{B815E82D-6EF6-4E99-8DAA-D4E7EB0BA031}"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pPr lvl="0" algn="ctr"/>
            <a:r>
              <a:rPr lang="pl-PL" b="1" dirty="0" smtClean="0"/>
              <a:t/>
            </a:r>
            <a:br>
              <a:rPr lang="pl-PL" b="1" dirty="0" smtClean="0"/>
            </a:br>
            <a:r>
              <a:rPr lang="pl-PL" b="1" dirty="0" smtClean="0">
                <a:solidFill>
                  <a:srgbClr val="C00000"/>
                </a:solidFill>
              </a:rPr>
              <a:t>Szkolenie </a:t>
            </a:r>
            <a:r>
              <a:rPr lang="pl-PL" b="1" dirty="0">
                <a:solidFill>
                  <a:srgbClr val="C00000"/>
                </a:solidFill>
              </a:rPr>
              <a:t>okresowe</a:t>
            </a:r>
            <a:r>
              <a:rPr lang="pl-PL" b="1" dirty="0"/>
              <a:t>.</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C65389F8-3C58-47A6-AABF-1905BFCD6945}"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440378"/>
          </a:xfrm>
          <a:solidFill>
            <a:schemeClr val="bg1"/>
          </a:solidFill>
          <a:ln>
            <a:solidFill>
              <a:schemeClr val="bg1"/>
            </a:solidFill>
          </a:ln>
        </p:spPr>
        <p:txBody>
          <a:bodyPr/>
          <a:lstStyle/>
          <a:p>
            <a:pPr algn="ctr">
              <a:buFont typeface="Wingdings" pitchFamily="2" charset="2"/>
              <a:buChar char="Ø"/>
            </a:pPr>
            <a:r>
              <a:rPr lang="pl-PL" u="sng" dirty="0">
                <a:solidFill>
                  <a:schemeClr val="bg1">
                    <a:lumMod val="50000"/>
                    <a:lumOff val="50000"/>
                  </a:schemeClr>
                </a:solidFill>
              </a:rPr>
              <a:t>Szkolenie okresowe powinno być zakończone </a:t>
            </a:r>
            <a:r>
              <a:rPr lang="pl-PL" u="sng" dirty="0" smtClean="0">
                <a:solidFill>
                  <a:schemeClr val="bg1">
                    <a:lumMod val="50000"/>
                    <a:lumOff val="50000"/>
                  </a:schemeClr>
                </a:solidFill>
              </a:rPr>
              <a:t>egzaminem</a:t>
            </a:r>
            <a:r>
              <a:rPr lang="pl-PL" u="sng" dirty="0" smtClean="0">
                <a:solidFill>
                  <a:schemeClr val="bg1">
                    <a:lumMod val="50000"/>
                    <a:lumOff val="50000"/>
                  </a:schemeClr>
                </a:solidFill>
              </a:rPr>
              <a:t/>
            </a:r>
            <a:br>
              <a:rPr lang="pl-PL" u="sng" dirty="0" smtClean="0">
                <a:solidFill>
                  <a:schemeClr val="bg1">
                    <a:lumMod val="50000"/>
                    <a:lumOff val="50000"/>
                  </a:schemeClr>
                </a:solidFill>
              </a:rPr>
            </a:br>
            <a:r>
              <a:rPr lang="pl-PL" u="sng" dirty="0" smtClean="0">
                <a:solidFill>
                  <a:schemeClr val="bg1">
                    <a:lumMod val="50000"/>
                    <a:lumOff val="50000"/>
                  </a:schemeClr>
                </a:solidFill>
              </a:rPr>
              <a:t/>
            </a:r>
            <a:br>
              <a:rPr lang="pl-PL" u="sng" dirty="0" smtClean="0">
                <a:solidFill>
                  <a:schemeClr val="bg1">
                    <a:lumMod val="50000"/>
                    <a:lumOff val="50000"/>
                  </a:schemeClr>
                </a:solidFill>
              </a:rPr>
            </a:br>
            <a:r>
              <a:rPr lang="pl-PL" u="sng" dirty="0" smtClean="0">
                <a:solidFill>
                  <a:schemeClr val="bg1">
                    <a:lumMod val="50000"/>
                    <a:lumOff val="50000"/>
                  </a:schemeClr>
                </a:solidFill>
              </a:rPr>
              <a:t/>
            </a:r>
            <a:br>
              <a:rPr lang="pl-PL" u="sng" dirty="0" smtClean="0">
                <a:solidFill>
                  <a:schemeClr val="bg1">
                    <a:lumMod val="50000"/>
                    <a:lumOff val="50000"/>
                  </a:schemeClr>
                </a:solidFill>
              </a:rPr>
            </a:br>
            <a:r>
              <a:rPr lang="pl-PL" u="sng" dirty="0" smtClean="0">
                <a:solidFill>
                  <a:schemeClr val="bg1">
                    <a:lumMod val="50000"/>
                    <a:lumOff val="50000"/>
                  </a:schemeClr>
                </a:solidFill>
              </a:rPr>
              <a:t>Wszystkie </a:t>
            </a:r>
            <a:r>
              <a:rPr lang="pl-PL" u="sng" dirty="0">
                <a:solidFill>
                  <a:schemeClr val="bg1">
                    <a:lumMod val="50000"/>
                    <a:lumOff val="50000"/>
                  </a:schemeClr>
                </a:solidFill>
              </a:rPr>
              <a:t>szkolenia w zakresie BHP odbywają się w czasie pracy i na koszt Pracodawcy</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571612"/>
            <a:ext cx="8229600" cy="5286388"/>
          </a:xfrm>
          <a:solidFill>
            <a:schemeClr val="bg1">
              <a:lumMod val="95000"/>
            </a:schemeClr>
          </a:solidFill>
        </p:spPr>
        <p:txBody>
          <a:bodyPr>
            <a:normAutofit lnSpcReduction="10000"/>
          </a:bodyPr>
          <a:lstStyle/>
          <a:p>
            <a:pPr>
              <a:buFont typeface="Wingdings" pitchFamily="2" charset="2"/>
              <a:buChar char="q"/>
            </a:pPr>
            <a:r>
              <a:rPr lang="pl-PL" dirty="0" smtClean="0"/>
              <a:t>rozporządzenie Ministra Gospodarki z 30 października 2002 r. w sprawie minimalnych wymagań dotyczących </a:t>
            </a:r>
            <a:r>
              <a:rPr lang="pl-PL" b="1" dirty="0" smtClean="0">
                <a:solidFill>
                  <a:schemeClr val="tx2">
                    <a:lumMod val="60000"/>
                    <a:lumOff val="40000"/>
                  </a:schemeClr>
                </a:solidFill>
              </a:rPr>
              <a:t>bhp w zakresie użytkowania maszyn przez pracowników podczas pracy,</a:t>
            </a:r>
          </a:p>
          <a:p>
            <a:pPr>
              <a:buFont typeface="Wingdings" pitchFamily="2" charset="2"/>
              <a:buChar char="q"/>
            </a:pPr>
            <a:r>
              <a:rPr lang="pl-PL" dirty="0" smtClean="0"/>
              <a:t>rozporządzenie Ministra Pracy i Polityki Społecznej z 14 marca 2000 r. w sprawie </a:t>
            </a:r>
            <a:r>
              <a:rPr lang="pl-PL" b="1" dirty="0" smtClean="0">
                <a:solidFill>
                  <a:srgbClr val="0070C0"/>
                </a:solidFill>
              </a:rPr>
              <a:t>bhp przy ręcznych pracach transportowych,</a:t>
            </a:r>
          </a:p>
          <a:p>
            <a:pPr>
              <a:buFont typeface="Wingdings" pitchFamily="2" charset="2"/>
              <a:buChar char="q"/>
            </a:pPr>
            <a:r>
              <a:rPr lang="pl-PL" dirty="0" smtClean="0"/>
              <a:t>rozporządzenie Ministra Pracy i Polityki Społecznej z 29 listopada 2002 r. w sprawie </a:t>
            </a:r>
            <a:r>
              <a:rPr lang="pl-PL" b="1" dirty="0" smtClean="0">
                <a:solidFill>
                  <a:schemeClr val="tx2">
                    <a:lumMod val="60000"/>
                    <a:lumOff val="40000"/>
                  </a:schemeClr>
                </a:solidFill>
              </a:rPr>
              <a:t>najwyższych dopuszczalnych stężeń i natężeń czynników szkodliwych dla zdrowia w środowisku pracy.</a:t>
            </a:r>
          </a:p>
          <a:p>
            <a:endParaRPr lang="pl-PL" dirty="0"/>
          </a:p>
        </p:txBody>
      </p:sp>
      <p:sp>
        <p:nvSpPr>
          <p:cNvPr id="6" name="Symbol zastępczy daty 5"/>
          <p:cNvSpPr>
            <a:spLocks noGrp="1"/>
          </p:cNvSpPr>
          <p:nvPr>
            <p:ph type="dt" sz="half" idx="10"/>
          </p:nvPr>
        </p:nvSpPr>
        <p:spPr/>
        <p:txBody>
          <a:bodyPr/>
          <a:lstStyle/>
          <a:p>
            <a:fld id="{70C70300-DFAE-499C-99D7-1A92DD99E575}"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dirty="0"/>
          </a:p>
        </p:txBody>
      </p:sp>
      <p:sp>
        <p:nvSpPr>
          <p:cNvPr id="2" name="Tytuł 1"/>
          <p:cNvSpPr>
            <a:spLocks noGrp="1"/>
          </p:cNvSpPr>
          <p:nvPr>
            <p:ph type="title"/>
          </p:nvPr>
        </p:nvSpPr>
        <p:spPr>
          <a:xfrm>
            <a:off x="457200" y="0"/>
            <a:ext cx="8229600" cy="1417638"/>
          </a:xfrm>
          <a:solidFill>
            <a:schemeClr val="bg1"/>
          </a:solidFill>
        </p:spPr>
        <p:txBody>
          <a:bodyPr>
            <a:normAutofit/>
          </a:bodyPr>
          <a:lstStyle/>
          <a:p>
            <a:pPr algn="ctr"/>
            <a:r>
              <a:rPr lang="pl-PL" b="1" dirty="0" smtClean="0"/>
              <a:t>REGULACJE PRAWNE </a:t>
            </a:r>
            <a:r>
              <a:rPr lang="pl-PL" b="1" dirty="0" smtClean="0"/>
              <a:t/>
            </a:r>
            <a:br>
              <a:rPr lang="pl-PL" b="1" dirty="0" smtClean="0"/>
            </a:br>
            <a:r>
              <a:rPr lang="pl-PL" b="1" dirty="0" smtClean="0"/>
              <a:t>Z </a:t>
            </a:r>
            <a:r>
              <a:rPr lang="pl-PL" b="1" dirty="0" smtClean="0"/>
              <a:t>ZAKRESU BHP</a:t>
            </a:r>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609600" indent="-609600" algn="ctr">
              <a:lnSpc>
                <a:spcPct val="80000"/>
              </a:lnSpc>
              <a:defRPr/>
            </a:pPr>
            <a:endParaRPr lang="pl-PL" b="1" dirty="0" smtClean="0"/>
          </a:p>
          <a:p>
            <a:pPr marL="609600" indent="-609600" algn="ctr">
              <a:lnSpc>
                <a:spcPct val="80000"/>
              </a:lnSpc>
              <a:defRPr/>
            </a:pPr>
            <a:endParaRPr lang="pl-PL" b="1" dirty="0" smtClean="0"/>
          </a:p>
          <a:p>
            <a:pPr marL="609600" indent="-609600" algn="ctr">
              <a:lnSpc>
                <a:spcPct val="80000"/>
              </a:lnSpc>
              <a:defRPr/>
            </a:pPr>
            <a:r>
              <a:rPr lang="pl-PL" b="1" dirty="0" smtClean="0"/>
              <a:t>Każdy </a:t>
            </a:r>
            <a:r>
              <a:rPr lang="pl-PL" b="1" dirty="0" smtClean="0"/>
              <a:t>pracownik przed dopuszczeniem do pracy musi być zdiagnozowany przez lekarza, czy może pracować na określonym stanowisku-</a:t>
            </a:r>
            <a:r>
              <a:rPr lang="pl-PL" b="1" i="1" dirty="0" smtClean="0">
                <a:solidFill>
                  <a:srgbClr val="0066FF"/>
                </a:solidFill>
              </a:rPr>
              <a:t>na podstawie skierowania </a:t>
            </a:r>
          </a:p>
          <a:p>
            <a:pPr marL="609600" indent="-609600" algn="ctr">
              <a:lnSpc>
                <a:spcPct val="80000"/>
              </a:lnSpc>
              <a:defRPr/>
            </a:pPr>
            <a:r>
              <a:rPr lang="pl-PL" b="1" i="1" dirty="0" smtClean="0">
                <a:solidFill>
                  <a:srgbClr val="0066FF"/>
                </a:solidFill>
              </a:rPr>
              <a:t>W terminie wskazanym na zaświadczeniu powinien odbyć badanie okresowe</a:t>
            </a:r>
          </a:p>
          <a:p>
            <a:pPr marL="609600" indent="-609600" algn="ctr">
              <a:lnSpc>
                <a:spcPct val="80000"/>
              </a:lnSpc>
              <a:defRPr/>
            </a:pPr>
            <a:endParaRPr lang="pl-PL" b="1" i="1" dirty="0" smtClean="0">
              <a:solidFill>
                <a:srgbClr val="0066FF"/>
              </a:solidFill>
            </a:endParaRPr>
          </a:p>
          <a:p>
            <a:pPr marL="609600" indent="-609600" algn="ctr">
              <a:lnSpc>
                <a:spcPct val="80000"/>
              </a:lnSpc>
              <a:defRPr/>
            </a:pPr>
            <a:r>
              <a:rPr lang="pl-PL" b="1" i="1" dirty="0" smtClean="0"/>
              <a:t>W przypadku choroby trwającej dłużej niż 30 dni powinien przejść badanie kontrolne dopuszczające do pracy</a:t>
            </a:r>
            <a:endParaRPr lang="pl-PL" b="1" dirty="0" smtClean="0"/>
          </a:p>
        </p:txBody>
      </p:sp>
      <p:sp>
        <p:nvSpPr>
          <p:cNvPr id="5" name="Symbol zastępczy daty 4"/>
          <p:cNvSpPr>
            <a:spLocks noGrp="1"/>
          </p:cNvSpPr>
          <p:nvPr>
            <p:ph type="dt" sz="half" idx="10"/>
          </p:nvPr>
        </p:nvSpPr>
        <p:spPr/>
        <p:txBody>
          <a:bodyPr/>
          <a:lstStyle/>
          <a:p>
            <a:fld id="{DB6B7365-FE2C-4864-9BBD-B30C5AE4E8B0}"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lstStyle/>
          <a:p>
            <a:pPr algn="ctr"/>
            <a:r>
              <a:rPr lang="pl-PL" b="1" dirty="0" smtClean="0">
                <a:solidFill>
                  <a:srgbClr val="FF0000"/>
                </a:solidFill>
              </a:rPr>
              <a:t>Badanie lekarskie</a:t>
            </a:r>
            <a:endParaRPr lang="pl-PL" b="1"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F2A4B082-6B39-4565-879B-39E87ECC6922}"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654692"/>
          </a:xfrm>
        </p:spPr>
        <p:txBody>
          <a:bodyPr/>
          <a:lstStyle/>
          <a:p>
            <a:pPr algn="ctr"/>
            <a:r>
              <a:rPr lang="pl-PL" b="1" dirty="0" smtClean="0">
                <a:solidFill>
                  <a:srgbClr val="FF0000"/>
                </a:solidFill>
              </a:rPr>
              <a:t>Nie wolno dopuścić do pracy pracownika bez aktualnych badań lekarskich</a:t>
            </a:r>
            <a:endParaRPr lang="pl-PL" b="1"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ln w="76200">
            <a:solidFill>
              <a:schemeClr val="bg1"/>
            </a:solidFill>
          </a:ln>
        </p:spPr>
        <p:txBody>
          <a:bodyPr>
            <a:normAutofit/>
          </a:bodyPr>
          <a:lstStyle/>
          <a:p>
            <a:pPr lvl="0" algn="ctr"/>
            <a:endParaRPr lang="pl-PL" b="1" dirty="0" smtClean="0"/>
          </a:p>
          <a:p>
            <a:pPr lvl="0" algn="ctr"/>
            <a:r>
              <a:rPr lang="pl-PL" b="1" dirty="0" smtClean="0"/>
              <a:t>Pracodawca </a:t>
            </a:r>
            <a:r>
              <a:rPr lang="pl-PL" b="1" dirty="0"/>
              <a:t>jest obowiązany dostarczyć pracownikowi nieodpłatnie:</a:t>
            </a:r>
          </a:p>
          <a:p>
            <a:pPr lvl="0" algn="ctr"/>
            <a:r>
              <a:rPr lang="pl-PL" b="1" dirty="0">
                <a:solidFill>
                  <a:schemeClr val="bg1">
                    <a:lumMod val="65000"/>
                  </a:schemeClr>
                </a:solidFill>
              </a:rPr>
              <a:t>Środki ochrony indywidualnej oraz informować go o sposobach posługiwania się tymi środkami. </a:t>
            </a:r>
            <a:endParaRPr lang="pl-PL" b="1" dirty="0" smtClean="0">
              <a:solidFill>
                <a:schemeClr val="bg1">
                  <a:lumMod val="65000"/>
                </a:schemeClr>
              </a:solidFill>
            </a:endParaRPr>
          </a:p>
          <a:p>
            <a:pPr lvl="0" algn="ctr"/>
            <a:r>
              <a:rPr lang="pl-PL" b="1" dirty="0" smtClean="0"/>
              <a:t>Dostarczane </a:t>
            </a:r>
            <a:r>
              <a:rPr lang="pl-PL" b="1" dirty="0"/>
              <a:t>pracownikowi środki ochrony indywidualnej muszą spełniać wymagania dotyczące oceny zgodności</a:t>
            </a:r>
            <a:r>
              <a:rPr lang="pl-PL" dirty="0"/>
              <a:t>,</a:t>
            </a:r>
          </a:p>
          <a:p>
            <a:endParaRPr lang="pl-PL" dirty="0"/>
          </a:p>
        </p:txBody>
      </p:sp>
      <p:sp>
        <p:nvSpPr>
          <p:cNvPr id="5" name="Symbol zastępczy daty 4"/>
          <p:cNvSpPr>
            <a:spLocks noGrp="1"/>
          </p:cNvSpPr>
          <p:nvPr>
            <p:ph type="dt" sz="half" idx="10"/>
          </p:nvPr>
        </p:nvSpPr>
        <p:spPr/>
        <p:txBody>
          <a:bodyPr/>
          <a:lstStyle/>
          <a:p>
            <a:fld id="{C1AE0EBC-7F1E-4498-A119-A387EF42743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ln w="57150">
            <a:solidFill>
              <a:schemeClr val="bg1"/>
            </a:solidFill>
          </a:ln>
        </p:spPr>
        <p:txBody>
          <a:bodyPr>
            <a:normAutofit fontScale="90000"/>
          </a:bodyPr>
          <a:lstStyle/>
          <a:p>
            <a:pPr lvl="0" algn="ctr"/>
            <a:r>
              <a:rPr lang="pl-PL" b="1" dirty="0" smtClean="0"/>
              <a:t/>
            </a:r>
            <a:br>
              <a:rPr lang="pl-PL" b="1" dirty="0" smtClean="0"/>
            </a:br>
            <a:r>
              <a:rPr lang="pl-PL" b="1" dirty="0" smtClean="0">
                <a:solidFill>
                  <a:srgbClr val="FF0000"/>
                </a:solidFill>
              </a:rPr>
              <a:t>Środki </a:t>
            </a:r>
            <a:r>
              <a:rPr lang="pl-PL" b="1" dirty="0">
                <a:solidFill>
                  <a:srgbClr val="FF0000"/>
                </a:solidFill>
              </a:rPr>
              <a:t>ochrony indywidualnej</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ln w="57150">
            <a:solidFill>
              <a:schemeClr val="bg1"/>
            </a:solidFill>
          </a:ln>
        </p:spPr>
        <p:txBody>
          <a:bodyPr/>
          <a:lstStyle/>
          <a:p>
            <a:pPr lvl="0"/>
            <a:endParaRPr lang="pl-PL" b="1" dirty="0" smtClean="0"/>
          </a:p>
          <a:p>
            <a:pPr lvl="0" algn="ctr"/>
            <a:r>
              <a:rPr lang="pl-PL" b="1" dirty="0" smtClean="0"/>
              <a:t>Odzież </a:t>
            </a:r>
            <a:r>
              <a:rPr lang="pl-PL" b="1" dirty="0" smtClean="0"/>
              <a:t>i obuwie robocze, które spełniać muszą wymagania określone w Polskich Normach  w przypadku gdy:</a:t>
            </a:r>
          </a:p>
          <a:p>
            <a:pPr lvl="0"/>
            <a:endParaRPr lang="pl-PL" b="1" dirty="0" smtClean="0"/>
          </a:p>
          <a:p>
            <a:r>
              <a:rPr lang="pl-PL" b="1" dirty="0" smtClean="0"/>
              <a:t>-odzież własna pracownika może ulec zniszczeniu lub znacznemu zabrudzeniu</a:t>
            </a:r>
          </a:p>
          <a:p>
            <a:pPr algn="ctr"/>
            <a:r>
              <a:rPr lang="pl-PL" b="1" dirty="0" smtClean="0"/>
              <a:t>- ze względów technologicznych , sanitarnych lub bezpieczeństwa i higieny pracy</a:t>
            </a:r>
            <a:endParaRPr lang="pl-PL" b="1" dirty="0"/>
          </a:p>
        </p:txBody>
      </p:sp>
      <p:sp>
        <p:nvSpPr>
          <p:cNvPr id="5" name="Symbol zastępczy daty 4"/>
          <p:cNvSpPr>
            <a:spLocks noGrp="1"/>
          </p:cNvSpPr>
          <p:nvPr>
            <p:ph type="dt" sz="half" idx="10"/>
          </p:nvPr>
        </p:nvSpPr>
        <p:spPr/>
        <p:txBody>
          <a:bodyPr/>
          <a:lstStyle/>
          <a:p>
            <a:fld id="{D6C6B906-AB9C-4548-B325-4D63306054F0}"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a:ln w="57150">
            <a:solidFill>
              <a:schemeClr val="bg1"/>
            </a:solidFill>
          </a:ln>
        </p:spPr>
        <p:txBody>
          <a:bodyPr/>
          <a:lstStyle/>
          <a:p>
            <a:pPr algn="ctr"/>
            <a:r>
              <a:rPr lang="pl-PL" b="1" dirty="0" smtClean="0">
                <a:solidFill>
                  <a:srgbClr val="FF0000"/>
                </a:solidFill>
              </a:rPr>
              <a:t>Środki ochrony indywidualnej</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F40CE75B-04E5-46A7-83D8-A9480E915AA2}" type="datetime1">
              <a:rPr lang="pl-PL" smtClean="0"/>
              <a:t>2013-07-05</a:t>
            </a:fld>
            <a:endParaRPr lang="pl-PL"/>
          </a:p>
        </p:txBody>
      </p:sp>
      <p:sp>
        <p:nvSpPr>
          <p:cNvPr id="3" name="Symbol zastępczy stopki 2"/>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586900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pPr algn="ctr"/>
            <a:r>
              <a:rPr lang="pl-PL" b="1" dirty="0" smtClean="0">
                <a:solidFill>
                  <a:srgbClr val="FF0000"/>
                </a:solidFill>
              </a:rPr>
              <a:t>                     Ważne</a:t>
            </a:r>
            <a:r>
              <a:rPr lang="pl-PL" b="1" dirty="0">
                <a:solidFill>
                  <a:srgbClr val="FF0000"/>
                </a:solidFill>
              </a:rPr>
              <a:t>!</a:t>
            </a:r>
            <a:r>
              <a:rPr lang="pl-PL" dirty="0">
                <a:solidFill>
                  <a:srgbClr val="FF0000"/>
                </a:solidFill>
              </a:rPr>
              <a:t> </a:t>
            </a:r>
            <a:r>
              <a:rPr lang="pl-PL" dirty="0" smtClean="0">
                <a:solidFill>
                  <a:srgbClr val="FF0000"/>
                </a:solidFill>
              </a:rPr>
              <a:t/>
            </a:r>
            <a:br>
              <a:rPr lang="pl-PL" dirty="0" smtClean="0">
                <a:solidFill>
                  <a:srgbClr val="FF0000"/>
                </a:solidFill>
              </a:rPr>
            </a:br>
            <a:r>
              <a:rPr lang="pl-PL" dirty="0" smtClean="0">
                <a:solidFill>
                  <a:srgbClr val="FF0000"/>
                </a:solidFill>
              </a:rPr>
              <a:t/>
            </a:r>
            <a:br>
              <a:rPr lang="pl-PL" dirty="0" smtClean="0">
                <a:solidFill>
                  <a:srgbClr val="FF0000"/>
                </a:solidFill>
              </a:rPr>
            </a:br>
            <a:r>
              <a:rPr lang="pl-PL" dirty="0" smtClean="0">
                <a:solidFill>
                  <a:schemeClr val="bg1"/>
                </a:solidFill>
              </a:rPr>
              <a:t>Nie </a:t>
            </a:r>
            <a:r>
              <a:rPr lang="pl-PL" dirty="0">
                <a:solidFill>
                  <a:schemeClr val="bg1"/>
                </a:solidFill>
              </a:rPr>
              <a:t>wolno dopuścić do pracy pracownika bez środków ochrony indywidualnej oraz odzieży i obuwia </a:t>
            </a:r>
            <a:r>
              <a:rPr lang="pl-PL" dirty="0" smtClean="0">
                <a:solidFill>
                  <a:schemeClr val="bg1"/>
                </a:solidFill>
              </a:rPr>
              <a:t>roboczego.</a:t>
            </a:r>
            <a:br>
              <a:rPr lang="pl-PL" dirty="0" smtClean="0">
                <a:solidFill>
                  <a:schemeClr val="bg1"/>
                </a:solidFill>
              </a:rPr>
            </a:b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43510"/>
          </a:xfrm>
          <a:solidFill>
            <a:schemeClr val="bg1"/>
          </a:solidFill>
        </p:spPr>
        <p:txBody>
          <a:bodyPr>
            <a:normAutofit/>
          </a:bodyPr>
          <a:lstStyle/>
          <a:p>
            <a:pPr algn="ctr"/>
            <a:endParaRPr lang="pl-PL" b="1" dirty="0" smtClean="0"/>
          </a:p>
          <a:p>
            <a:pPr algn="ctr"/>
            <a:r>
              <a:rPr lang="pl-PL" b="1" dirty="0" smtClean="0"/>
              <a:t>Na </a:t>
            </a:r>
            <a:r>
              <a:rPr lang="pl-PL" b="1" dirty="0" smtClean="0"/>
              <a:t>pracodawcy ciąży obowiązek oszacowania ryzyka zawodowego dla stanowisk pracy w zakładzie oraz zapoznania z nim pracowników</a:t>
            </a:r>
            <a:r>
              <a:rPr lang="pl-PL" b="1" dirty="0" smtClean="0"/>
              <a:t>.</a:t>
            </a:r>
            <a:endParaRPr lang="pl-PL" b="1" dirty="0" smtClean="0"/>
          </a:p>
          <a:p>
            <a:pPr algn="ctr"/>
            <a:r>
              <a:rPr lang="pl-PL" b="1" dirty="0" smtClean="0"/>
              <a:t>Pracownik </a:t>
            </a:r>
            <a:r>
              <a:rPr lang="pl-PL" b="1" dirty="0" smtClean="0"/>
              <a:t>powinien </a:t>
            </a:r>
            <a:r>
              <a:rPr lang="pl-PL" b="1" dirty="0" smtClean="0"/>
              <a:t>poświadczyć </a:t>
            </a:r>
            <a:r>
              <a:rPr lang="pl-PL" b="1" dirty="0" smtClean="0"/>
              <a:t>podpisem fakt zapoznania się z ryzykiem ( art.226 K.P</a:t>
            </a:r>
            <a:r>
              <a:rPr lang="pl-PL" b="1" dirty="0" smtClean="0"/>
              <a:t>.)</a:t>
            </a:r>
          </a:p>
          <a:p>
            <a:pPr algn="ctr">
              <a:buNone/>
            </a:pPr>
            <a:endParaRPr lang="pl-PL" b="1" dirty="0" smtClean="0"/>
          </a:p>
          <a:p>
            <a:pPr algn="ctr"/>
            <a:r>
              <a:rPr lang="pl-PL" b="1" dirty="0" smtClean="0"/>
              <a:t>W przypadku dużych zmian technologicznych należy na nowo oszacować ryzyko</a:t>
            </a:r>
            <a:endParaRPr lang="pl-PL" b="1" dirty="0"/>
          </a:p>
        </p:txBody>
      </p:sp>
      <p:sp>
        <p:nvSpPr>
          <p:cNvPr id="5" name="Symbol zastępczy daty 4"/>
          <p:cNvSpPr>
            <a:spLocks noGrp="1"/>
          </p:cNvSpPr>
          <p:nvPr>
            <p:ph type="dt" sz="half" idx="10"/>
          </p:nvPr>
        </p:nvSpPr>
        <p:spPr/>
        <p:txBody>
          <a:bodyPr/>
          <a:lstStyle/>
          <a:p>
            <a:fld id="{CBB8E911-F1E6-4ABD-9AF1-AF84D150334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b="1" dirty="0" smtClean="0">
                <a:solidFill>
                  <a:srgbClr val="FF0000"/>
                </a:solidFill>
              </a:rPr>
              <a:t>Ryzyko zawodowe</a:t>
            </a:r>
            <a:endParaRPr lang="pl-PL" b="1" dirty="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600200"/>
            <a:ext cx="8229600" cy="4972072"/>
          </a:xfrm>
          <a:solidFill>
            <a:schemeClr val="bg1"/>
          </a:solidFill>
          <a:ln w="28575">
            <a:solidFill>
              <a:schemeClr val="bg1"/>
            </a:solidFill>
          </a:ln>
        </p:spPr>
        <p:txBody>
          <a:bodyPr/>
          <a:lstStyle/>
          <a:p>
            <a:pPr eaLnBrk="1" hangingPunct="1">
              <a:lnSpc>
                <a:spcPct val="90000"/>
              </a:lnSpc>
            </a:pPr>
            <a:endParaRPr lang="pl-PL" dirty="0" smtClean="0"/>
          </a:p>
          <a:p>
            <a:pPr eaLnBrk="1" hangingPunct="1">
              <a:lnSpc>
                <a:spcPct val="90000"/>
              </a:lnSpc>
            </a:pPr>
            <a:endParaRPr lang="pl-PL" dirty="0" smtClean="0"/>
          </a:p>
          <a:p>
            <a:pPr algn="ctr" eaLnBrk="1" hangingPunct="1">
              <a:lnSpc>
                <a:spcPct val="90000"/>
              </a:lnSpc>
            </a:pPr>
            <a:r>
              <a:rPr lang="pl-PL" dirty="0" smtClean="0"/>
              <a:t>Pojęcie </a:t>
            </a:r>
            <a:r>
              <a:rPr lang="pl-PL" dirty="0" smtClean="0"/>
              <a:t>ryzyka zawodowego zawiera w sobie </a:t>
            </a:r>
            <a:r>
              <a:rPr lang="pl-PL" b="1" dirty="0" smtClean="0"/>
              <a:t>prawdopodobieństwo</a:t>
            </a:r>
            <a:r>
              <a:rPr lang="pl-PL" dirty="0" smtClean="0"/>
              <a:t> wystąpienia niepożądanych zdarzeń związanych z wykonywaną pracą zawodową w formie </a:t>
            </a:r>
            <a:r>
              <a:rPr lang="pl-PL" b="1" dirty="0" smtClean="0"/>
              <a:t>wypadku bądź choroby zawodowej</a:t>
            </a:r>
          </a:p>
          <a:p>
            <a:pPr algn="ctr" eaLnBrk="1" hangingPunct="1">
              <a:lnSpc>
                <a:spcPct val="90000"/>
              </a:lnSpc>
            </a:pPr>
            <a:endParaRPr lang="pl-PL" b="1" dirty="0" smtClean="0"/>
          </a:p>
          <a:p>
            <a:pPr algn="ctr" eaLnBrk="1" hangingPunct="1">
              <a:lnSpc>
                <a:spcPct val="90000"/>
              </a:lnSpc>
            </a:pPr>
            <a:r>
              <a:rPr lang="pl-PL" b="1" dirty="0" smtClean="0"/>
              <a:t>Pracownik </a:t>
            </a:r>
            <a:r>
              <a:rPr lang="pl-PL" b="1" dirty="0" smtClean="0"/>
              <a:t>przed rozpoczęciem pracy na określonym stanowisku zostaje zapoznany z ryzykiem </a:t>
            </a:r>
            <a:r>
              <a:rPr lang="pl-PL" b="1" dirty="0" smtClean="0"/>
              <a:t>zawodowym</a:t>
            </a:r>
            <a:endParaRPr lang="pl-PL" dirty="0" smtClean="0"/>
          </a:p>
          <a:p>
            <a:pPr eaLnBrk="1" hangingPunct="1">
              <a:lnSpc>
                <a:spcPct val="90000"/>
              </a:lnSpc>
              <a:buFontTx/>
              <a:buNone/>
            </a:pPr>
            <a:endParaRPr lang="pl-PL" b="1" dirty="0" smtClean="0"/>
          </a:p>
        </p:txBody>
      </p:sp>
      <p:sp>
        <p:nvSpPr>
          <p:cNvPr id="6" name="Symbol zastępczy daty 5"/>
          <p:cNvSpPr>
            <a:spLocks noGrp="1"/>
          </p:cNvSpPr>
          <p:nvPr>
            <p:ph type="dt" sz="half" idx="10"/>
          </p:nvPr>
        </p:nvSpPr>
        <p:spPr/>
        <p:txBody>
          <a:bodyPr/>
          <a:lstStyle/>
          <a:p>
            <a:fld id="{CDC4FB6C-8B0F-4A7D-89AA-962E5570CB3B}"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2530" name="Rectangle 2"/>
          <p:cNvSpPr>
            <a:spLocks noGrp="1" noChangeArrowheads="1"/>
          </p:cNvSpPr>
          <p:nvPr>
            <p:ph type="title"/>
          </p:nvPr>
        </p:nvSpPr>
        <p:spPr>
          <a:solidFill>
            <a:schemeClr val="bg1"/>
          </a:solidFill>
          <a:ln>
            <a:solidFill>
              <a:schemeClr val="bg1"/>
            </a:solidFill>
          </a:ln>
        </p:spPr>
        <p:txBody>
          <a:bodyPr>
            <a:normAutofit fontScale="90000"/>
          </a:bodyPr>
          <a:lstStyle/>
          <a:p>
            <a:pPr algn="ctr" eaLnBrk="1" hangingPunct="1"/>
            <a:r>
              <a:rPr lang="pl-PL" sz="3600" b="1" dirty="0" smtClean="0">
                <a:solidFill>
                  <a:srgbClr val="FF0000"/>
                </a:solidFill>
              </a:rPr>
              <a:t>Ryzyko zawodowe-</a:t>
            </a:r>
            <a:r>
              <a:rPr lang="pl-PL" sz="2800" b="1" dirty="0" smtClean="0">
                <a:solidFill>
                  <a:srgbClr val="FF0000"/>
                </a:solidFill>
              </a:rPr>
              <a:t> </a:t>
            </a:r>
            <a:r>
              <a:rPr lang="pl-PL" sz="2800" b="1" dirty="0" smtClean="0">
                <a:solidFill>
                  <a:srgbClr val="FF0000"/>
                </a:solidFill>
              </a:rPr>
              <a:t/>
            </a:r>
            <a:br>
              <a:rPr lang="pl-PL" sz="2800" b="1" dirty="0" smtClean="0">
                <a:solidFill>
                  <a:srgbClr val="FF0000"/>
                </a:solidFill>
              </a:rPr>
            </a:br>
            <a:r>
              <a:rPr lang="pl-PL" sz="2800" dirty="0" smtClean="0"/>
              <a:t>zgodnie </a:t>
            </a:r>
            <a:r>
              <a:rPr lang="pl-PL" sz="2800" dirty="0" smtClean="0"/>
              <a:t>z </a:t>
            </a:r>
            <a:r>
              <a:rPr lang="pl-PL" sz="2800" dirty="0" err="1" smtClean="0"/>
              <a:t>Rozp</a:t>
            </a:r>
            <a:r>
              <a:rPr lang="pl-PL" sz="2800" dirty="0" smtClean="0"/>
              <a:t>. Ministra Pracy i Polityki Społecznej z 1997r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smtClean="0"/>
              <a:t>         </a:t>
            </a:r>
          </a:p>
          <a:p>
            <a:pPr algn="ctr"/>
            <a:r>
              <a:rPr lang="pl-PL" dirty="0" smtClean="0"/>
              <a:t>          </a:t>
            </a:r>
            <a:r>
              <a:rPr lang="pl-PL" b="1" dirty="0" smtClean="0"/>
              <a:t>W </a:t>
            </a:r>
            <a:r>
              <a:rPr lang="pl-PL" b="1" dirty="0"/>
              <a:t>razie wypadku przy pracy pracodawca jest obowiązany podjąć niezbędne działania eliminujące lub ograniczające zagrożenie, zapewnić udzielenie pierwszej pomocy osobom poszkodowanym i ustalenie w przewidzianym trybie okoliczności i przyczyn wypadku.</a:t>
            </a:r>
          </a:p>
          <a:p>
            <a:endParaRPr lang="pl-PL" dirty="0"/>
          </a:p>
        </p:txBody>
      </p:sp>
      <p:sp>
        <p:nvSpPr>
          <p:cNvPr id="5" name="Symbol zastępczy daty 4"/>
          <p:cNvSpPr>
            <a:spLocks noGrp="1"/>
          </p:cNvSpPr>
          <p:nvPr>
            <p:ph type="dt" sz="half" idx="10"/>
          </p:nvPr>
        </p:nvSpPr>
        <p:spPr/>
        <p:txBody>
          <a:bodyPr/>
          <a:lstStyle/>
          <a:p>
            <a:fld id="{F2DA7483-9E0A-440A-B375-0AB4D35EAB46}"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fontScale="90000"/>
          </a:bodyPr>
          <a:lstStyle/>
          <a:p>
            <a:pPr lvl="0" algn="ctr"/>
            <a:r>
              <a:rPr lang="pl-PL" b="1" dirty="0" smtClean="0"/>
              <a:t/>
            </a:r>
            <a:br>
              <a:rPr lang="pl-PL" b="1" dirty="0" smtClean="0"/>
            </a:br>
            <a:r>
              <a:rPr lang="pl-PL" b="1" dirty="0" smtClean="0">
                <a:solidFill>
                  <a:srgbClr val="FF0000"/>
                </a:solidFill>
              </a:rPr>
              <a:t>Wypadki </a:t>
            </a:r>
            <a:r>
              <a:rPr lang="pl-PL" b="1" dirty="0">
                <a:solidFill>
                  <a:srgbClr val="FF0000"/>
                </a:solidFill>
              </a:rPr>
              <a:t>przy pracy i choroby zawodowe</a:t>
            </a:r>
            <a:r>
              <a:rPr lang="pl-PL" dirty="0"/>
              <a:t/>
            </a:r>
            <a:br>
              <a:rPr lang="pl-PL" dirty="0"/>
            </a:br>
            <a:endParaRPr lang="pl-PL"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dirty="0" smtClean="0"/>
          </a:p>
          <a:p>
            <a:pPr algn="ctr"/>
            <a:r>
              <a:rPr lang="pl-PL" b="1" dirty="0" smtClean="0"/>
              <a:t>Pracodawca jest obowiązany niezwłocznie zawiadomić właściwego inspektora pracy i prokuratora o śmiertelnym, ciężkim lub zbiorowym wypadku przy pracy.</a:t>
            </a:r>
            <a:endParaRPr lang="pl-PL" b="1" dirty="0"/>
          </a:p>
        </p:txBody>
      </p:sp>
      <p:sp>
        <p:nvSpPr>
          <p:cNvPr id="5" name="Symbol zastępczy daty 4"/>
          <p:cNvSpPr>
            <a:spLocks noGrp="1"/>
          </p:cNvSpPr>
          <p:nvPr>
            <p:ph type="dt" sz="half" idx="10"/>
          </p:nvPr>
        </p:nvSpPr>
        <p:spPr/>
        <p:txBody>
          <a:bodyPr/>
          <a:lstStyle/>
          <a:p>
            <a:fld id="{3A2160E5-82DA-4822-A231-E26D74809D73}"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fontScale="90000"/>
          </a:bodyPr>
          <a:lstStyle/>
          <a:p>
            <a:pPr algn="ctr"/>
            <a:r>
              <a:rPr lang="pl-PL" b="1" dirty="0" smtClean="0">
                <a:solidFill>
                  <a:srgbClr val="FF0000"/>
                </a:solidFill>
              </a:rPr>
              <a:t>Wypadki przy pracy i choroby zawodowe</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b="1" dirty="0" smtClean="0"/>
          </a:p>
          <a:p>
            <a:endParaRPr lang="pl-PL" b="1" dirty="0" smtClean="0"/>
          </a:p>
          <a:p>
            <a:endParaRPr lang="pl-PL" b="1" dirty="0" smtClean="0"/>
          </a:p>
          <a:p>
            <a:pPr algn="ctr"/>
            <a:r>
              <a:rPr lang="pl-PL" b="1" dirty="0" smtClean="0"/>
              <a:t>Niedopuszczalne </a:t>
            </a:r>
            <a:r>
              <a:rPr lang="pl-PL" b="1" dirty="0" smtClean="0"/>
              <a:t>jest stosowanie materiałów i procesów technologicznych bez uprzedniego ustalenia stopnia ich szkodliwości dla zdrowia pracowników i podjęcia odpowiednich środków profilaktycznych</a:t>
            </a:r>
          </a:p>
          <a:p>
            <a:endParaRPr lang="pl-PL" dirty="0" smtClean="0"/>
          </a:p>
          <a:p>
            <a:pPr>
              <a:buNone/>
            </a:pPr>
            <a:endParaRPr lang="pl-PL" dirty="0"/>
          </a:p>
        </p:txBody>
      </p:sp>
      <p:sp>
        <p:nvSpPr>
          <p:cNvPr id="4" name="Symbol zastępczy daty 3"/>
          <p:cNvSpPr>
            <a:spLocks noGrp="1"/>
          </p:cNvSpPr>
          <p:nvPr>
            <p:ph type="dt" sz="half" idx="10"/>
          </p:nvPr>
        </p:nvSpPr>
        <p:spPr/>
        <p:txBody>
          <a:bodyPr/>
          <a:lstStyle/>
          <a:p>
            <a:fld id="{03E4760E-1DE0-4D45-B553-B67F76C8468C}"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lstStyle/>
          <a:p>
            <a:r>
              <a:rPr lang="pl-PL" b="1" dirty="0" smtClean="0">
                <a:solidFill>
                  <a:srgbClr val="FF0000"/>
                </a:solidFill>
              </a:rPr>
              <a:t>Czynniki szkodliwe i uciążliwe</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solidFill>
            <a:schemeClr val="bg1"/>
          </a:solidFill>
          <a:ln>
            <a:solidFill>
              <a:schemeClr val="bg1"/>
            </a:solidFill>
          </a:ln>
        </p:spPr>
        <p:txBody>
          <a:bodyPr>
            <a:normAutofit/>
          </a:bodyPr>
          <a:lstStyle/>
          <a:p>
            <a:pPr algn="ctr" eaLnBrk="1" hangingPunct="1">
              <a:defRPr/>
            </a:pPr>
            <a:r>
              <a:rPr lang="pl-PL" sz="3600" b="1" dirty="0" smtClean="0">
                <a:solidFill>
                  <a:srgbClr val="0066FF"/>
                </a:solidFill>
              </a:rPr>
              <a:t>Przepisy bezpieczeństwa i higieny pracy stanowią więc podstawowy zbiór norm ochrony pracy</a:t>
            </a:r>
            <a:r>
              <a:rPr lang="pl-PL" sz="3600" dirty="0" smtClean="0">
                <a:solidFill>
                  <a:srgbClr val="0066FF"/>
                </a:solidFill>
              </a:rPr>
              <a:t>.</a:t>
            </a:r>
            <a:r>
              <a:rPr lang="pl-PL" dirty="0" smtClean="0">
                <a:solidFill>
                  <a:srgbClr val="0066FF"/>
                </a:solidFill>
              </a:rPr>
              <a:t> </a:t>
            </a:r>
          </a:p>
          <a:p>
            <a:pPr algn="ctr" eaLnBrk="1" hangingPunct="1">
              <a:defRPr/>
            </a:pPr>
            <a:endParaRPr lang="pl-PL" dirty="0" smtClean="0">
              <a:solidFill>
                <a:srgbClr val="0066FF"/>
              </a:solidFill>
            </a:endParaRPr>
          </a:p>
          <a:p>
            <a:pPr algn="ctr" eaLnBrk="1" hangingPunct="1">
              <a:defRPr/>
            </a:pPr>
            <a:r>
              <a:rPr lang="pl-PL" b="1" dirty="0" smtClean="0">
                <a:effectLst>
                  <a:outerShdw blurRad="38100" dist="38100" dir="2700000" algn="tl">
                    <a:srgbClr val="C0C0C0"/>
                  </a:outerShdw>
                </a:effectLst>
              </a:rPr>
              <a:t>Ustawowo został on określony w dziale </a:t>
            </a:r>
            <a:r>
              <a:rPr lang="pl-PL" b="1" i="1" dirty="0" smtClean="0">
                <a:effectLst>
                  <a:outerShdw blurRad="38100" dist="38100" dir="2700000" algn="tl">
                    <a:srgbClr val="C0C0C0"/>
                  </a:outerShdw>
                </a:effectLst>
              </a:rPr>
              <a:t>X Kodeksu Pracy</a:t>
            </a:r>
            <a:r>
              <a:rPr lang="pl-PL" b="1" dirty="0" smtClean="0">
                <a:effectLst>
                  <a:outerShdw blurRad="38100" dist="38100" dir="2700000" algn="tl">
                    <a:srgbClr val="C0C0C0"/>
                  </a:outerShdw>
                </a:effectLst>
              </a:rPr>
              <a:t>,</a:t>
            </a:r>
            <a:r>
              <a:rPr lang="pl-PL" dirty="0" smtClean="0"/>
              <a:t> na podstawie którego wydawane są rozporządzenia regulujące</a:t>
            </a:r>
          </a:p>
          <a:p>
            <a:pPr algn="ctr" eaLnBrk="1" hangingPunct="1">
              <a:buFontTx/>
              <a:buNone/>
              <a:defRPr/>
            </a:pPr>
            <a:r>
              <a:rPr lang="pl-PL" dirty="0" smtClean="0"/>
              <a:t>ten zakres</a:t>
            </a:r>
          </a:p>
        </p:txBody>
      </p:sp>
      <p:sp>
        <p:nvSpPr>
          <p:cNvPr id="6" name="Symbol zastępczy daty 5"/>
          <p:cNvSpPr>
            <a:spLocks noGrp="1"/>
          </p:cNvSpPr>
          <p:nvPr>
            <p:ph type="dt" sz="half" idx="10"/>
          </p:nvPr>
        </p:nvSpPr>
        <p:spPr/>
        <p:txBody>
          <a:bodyPr/>
          <a:lstStyle/>
          <a:p>
            <a:fld id="{B1FDA61E-D193-4205-9BEA-5156431DEF08}"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dirty="0"/>
          </a:p>
        </p:txBody>
      </p:sp>
      <p:sp>
        <p:nvSpPr>
          <p:cNvPr id="9218" name="Rectangle 2"/>
          <p:cNvSpPr>
            <a:spLocks noGrp="1" noChangeArrowheads="1"/>
          </p:cNvSpPr>
          <p:nvPr>
            <p:ph type="title"/>
          </p:nvPr>
        </p:nvSpPr>
        <p:spPr>
          <a:solidFill>
            <a:schemeClr val="bg1"/>
          </a:solidFill>
          <a:ln>
            <a:solidFill>
              <a:schemeClr val="bg1"/>
            </a:solidFill>
          </a:ln>
        </p:spPr>
        <p:txBody>
          <a:bodyPr/>
          <a:lstStyle/>
          <a:p>
            <a:pPr algn="ctr" eaLnBrk="1" hangingPunct="1"/>
            <a:r>
              <a:rPr lang="pl-PL" b="1" dirty="0" smtClean="0"/>
              <a:t>PODSTAWA PRAWNA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p:spPr>
        <p:txBody>
          <a:bodyPr>
            <a:normAutofit/>
          </a:bodyPr>
          <a:lstStyle/>
          <a:p>
            <a:pPr algn="ctr"/>
            <a:endParaRPr lang="pl-PL" b="1" i="1" dirty="0" smtClean="0"/>
          </a:p>
          <a:p>
            <a:pPr algn="ctr"/>
            <a:r>
              <a:rPr lang="pl-PL" b="1" i="1" dirty="0" smtClean="0"/>
              <a:t>Żaden </a:t>
            </a:r>
            <a:r>
              <a:rPr lang="pl-PL" b="1" i="1" dirty="0" smtClean="0"/>
              <a:t>środek chemiczny nie może być stosowany bez aktualnej karty charakterystyki</a:t>
            </a:r>
          </a:p>
          <a:p>
            <a:pPr algn="ctr"/>
            <a:endParaRPr lang="pl-PL" b="1" i="1" dirty="0" smtClean="0"/>
          </a:p>
          <a:p>
            <a:pPr algn="ctr"/>
            <a:r>
              <a:rPr lang="pl-PL" b="1" i="1" dirty="0" smtClean="0"/>
              <a:t>Pracownicy muszą być zapoznani z kartami charakterystyki środków chemicznych oraz instrukcjami postępowania w sytuacjach awaryjnych i poświadczyć podpisem fakt poinformowania.</a:t>
            </a:r>
            <a:endParaRPr lang="pl-PL" b="1" i="1" dirty="0"/>
          </a:p>
        </p:txBody>
      </p:sp>
      <p:sp>
        <p:nvSpPr>
          <p:cNvPr id="5" name="Symbol zastępczy daty 4"/>
          <p:cNvSpPr>
            <a:spLocks noGrp="1"/>
          </p:cNvSpPr>
          <p:nvPr>
            <p:ph type="dt" sz="half" idx="10"/>
          </p:nvPr>
        </p:nvSpPr>
        <p:spPr/>
        <p:txBody>
          <a:bodyPr/>
          <a:lstStyle/>
          <a:p>
            <a:fld id="{2E01B933-ECD8-451B-A18F-894A72DAFDAA}"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b="1" dirty="0" smtClean="0">
                <a:solidFill>
                  <a:srgbClr val="FF0000"/>
                </a:solidFill>
              </a:rPr>
              <a:t>Środki chemiczne</a:t>
            </a:r>
            <a:endParaRPr lang="pl-PL" b="1"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00188"/>
            <a:ext cx="8229600" cy="5143500"/>
          </a:xfrm>
          <a:ln>
            <a:solidFill>
              <a:schemeClr val="bg1"/>
            </a:solidFill>
          </a:ln>
        </p:spPr>
        <p:txBody>
          <a:bodyPr>
            <a:normAutofit fontScale="47500" lnSpcReduction="20000"/>
          </a:bodyPr>
          <a:lstStyle/>
          <a:p>
            <a:pPr algn="ctr">
              <a:buFontTx/>
              <a:buNone/>
              <a:defRPr/>
            </a:pPr>
            <a:endParaRPr lang="pl-PL" sz="3800" dirty="0" smtClean="0"/>
          </a:p>
          <a:p>
            <a:pPr algn="ctr">
              <a:buFontTx/>
              <a:buNone/>
              <a:defRPr/>
            </a:pPr>
            <a:endParaRPr lang="pl-PL" sz="3800" dirty="0" smtClean="0"/>
          </a:p>
          <a:p>
            <a:pPr algn="ctr">
              <a:buFontTx/>
              <a:buNone/>
              <a:defRPr/>
            </a:pPr>
            <a:r>
              <a:rPr lang="pl-PL" sz="3800" dirty="0" smtClean="0"/>
              <a:t>działają </a:t>
            </a:r>
            <a:r>
              <a:rPr lang="pl-PL" sz="3800" dirty="0" smtClean="0"/>
              <a:t>na pracownika przez okres dłuższy mogą spowodować obniżenie sprawności fizycznej i psychicznej pracownika( choroba, mniejsza wydajność)</a:t>
            </a:r>
          </a:p>
          <a:p>
            <a:pPr marL="609600" indent="-609600" algn="ctr" eaLnBrk="1" hangingPunct="1">
              <a:lnSpc>
                <a:spcPct val="120000"/>
              </a:lnSpc>
              <a:buNone/>
              <a:defRPr/>
            </a:pPr>
            <a:endParaRPr lang="pl-PL" sz="3800" dirty="0" smtClean="0"/>
          </a:p>
          <a:p>
            <a:pPr marL="609600" indent="-609600" algn="ctr">
              <a:lnSpc>
                <a:spcPct val="120000"/>
              </a:lnSpc>
              <a:defRPr/>
            </a:pPr>
            <a:r>
              <a:rPr lang="pl-PL" sz="3800" b="1" dirty="0" smtClean="0"/>
              <a:t>HAŁAS- </a:t>
            </a:r>
            <a:r>
              <a:rPr lang="pl-PL" sz="3800" b="1" dirty="0" smtClean="0"/>
              <a:t>dopuszczalny 85dB-konieczne ochronniki słuchu, w granicach od 80dB do  85dB pracownik sam decyduje o ich używaniu</a:t>
            </a:r>
          </a:p>
          <a:p>
            <a:pPr marL="609600" indent="-609600" algn="ctr" eaLnBrk="1" hangingPunct="1">
              <a:lnSpc>
                <a:spcPct val="80000"/>
              </a:lnSpc>
              <a:buNone/>
              <a:defRPr/>
            </a:pPr>
            <a:endParaRPr lang="pl-PL" sz="3800" b="1" dirty="0" smtClean="0"/>
          </a:p>
          <a:p>
            <a:pPr marL="609600" indent="-609600" algn="ctr">
              <a:lnSpc>
                <a:spcPct val="120000"/>
              </a:lnSpc>
              <a:defRPr/>
            </a:pPr>
            <a:r>
              <a:rPr lang="pl-PL" sz="3800" b="1" dirty="0" smtClean="0"/>
              <a:t>OŚWIETLENIE- norma od 300 luksów w hali zakładu do 500 luksów przy stanowisku z monitorem ekranowym</a:t>
            </a:r>
          </a:p>
          <a:p>
            <a:pPr marL="609600" indent="-609600" algn="ctr" eaLnBrk="1" hangingPunct="1">
              <a:lnSpc>
                <a:spcPct val="80000"/>
              </a:lnSpc>
              <a:buFontTx/>
              <a:buNone/>
              <a:defRPr/>
            </a:pPr>
            <a:endParaRPr lang="pl-PL" sz="2800" b="1" u="sng" dirty="0" smtClean="0">
              <a:solidFill>
                <a:srgbClr val="FF9900"/>
              </a:solidFill>
            </a:endParaRPr>
          </a:p>
          <a:p>
            <a:pPr marL="609600" indent="-609600" algn="ctr" eaLnBrk="1" hangingPunct="1">
              <a:lnSpc>
                <a:spcPct val="80000"/>
              </a:lnSpc>
              <a:buFontTx/>
              <a:buNone/>
              <a:defRPr/>
            </a:pPr>
            <a:endParaRPr lang="pl-PL" sz="2800" b="1" u="sng" dirty="0" smtClean="0">
              <a:solidFill>
                <a:srgbClr val="FF9900"/>
              </a:solidFill>
            </a:endParaRPr>
          </a:p>
          <a:p>
            <a:pPr marL="609600" indent="-609600" algn="ctr" eaLnBrk="1" hangingPunct="1">
              <a:lnSpc>
                <a:spcPct val="80000"/>
              </a:lnSpc>
              <a:buFontTx/>
              <a:buNone/>
              <a:defRPr/>
            </a:pPr>
            <a:endParaRPr lang="pl-PL" sz="2800" b="1" u="sng" dirty="0" smtClean="0">
              <a:solidFill>
                <a:srgbClr val="FF9900"/>
              </a:solidFill>
            </a:endParaRPr>
          </a:p>
          <a:p>
            <a:pPr marL="609600" indent="-609600" algn="ctr" eaLnBrk="1" hangingPunct="1">
              <a:lnSpc>
                <a:spcPct val="80000"/>
              </a:lnSpc>
              <a:buFontTx/>
              <a:buNone/>
              <a:defRPr/>
            </a:pPr>
            <a:r>
              <a:rPr lang="pl-PL" sz="5700" b="1" dirty="0" smtClean="0">
                <a:solidFill>
                  <a:schemeClr val="bg1">
                    <a:lumMod val="65000"/>
                  </a:schemeClr>
                </a:solidFill>
              </a:rPr>
              <a:t>Zbyt słabe oświetlenie powoduje stany depresyjne</a:t>
            </a:r>
            <a:r>
              <a:rPr lang="pl-PL" sz="5700" dirty="0" smtClean="0">
                <a:solidFill>
                  <a:schemeClr val="bg1">
                    <a:lumMod val="65000"/>
                  </a:schemeClr>
                </a:solidFill>
              </a:rPr>
              <a:t> </a:t>
            </a:r>
          </a:p>
          <a:p>
            <a:pPr>
              <a:defRPr/>
            </a:pPr>
            <a:endParaRPr lang="pl-PL" sz="2800" dirty="0" smtClean="0"/>
          </a:p>
          <a:p>
            <a:pPr>
              <a:buFontTx/>
              <a:buNone/>
              <a:defRPr/>
            </a:pPr>
            <a:endParaRPr lang="pl-PL" sz="2800" dirty="0" smtClean="0"/>
          </a:p>
          <a:p>
            <a:pPr>
              <a:buFontTx/>
              <a:buNone/>
              <a:defRPr/>
            </a:pPr>
            <a:r>
              <a:rPr lang="pl-PL" sz="2800" dirty="0" smtClean="0"/>
              <a:t> </a:t>
            </a:r>
            <a:endParaRPr lang="pl-PL" sz="2800" dirty="0"/>
          </a:p>
        </p:txBody>
      </p:sp>
      <p:sp>
        <p:nvSpPr>
          <p:cNvPr id="6" name="Symbol zastępczy daty 5"/>
          <p:cNvSpPr>
            <a:spLocks noGrp="1"/>
          </p:cNvSpPr>
          <p:nvPr>
            <p:ph type="dt" sz="half" idx="10"/>
          </p:nvPr>
        </p:nvSpPr>
        <p:spPr/>
        <p:txBody>
          <a:bodyPr/>
          <a:lstStyle/>
          <a:p>
            <a:fld id="{3C22407F-6314-427A-AEDA-F92882AA414F}"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5602" name="Tytuł 1"/>
          <p:cNvSpPr>
            <a:spLocks noGrp="1"/>
          </p:cNvSpPr>
          <p:nvPr>
            <p:ph type="title"/>
          </p:nvPr>
        </p:nvSpPr>
        <p:spPr>
          <a:xfrm>
            <a:off x="457200" y="274638"/>
            <a:ext cx="8229600" cy="1011237"/>
          </a:xfrm>
          <a:ln>
            <a:solidFill>
              <a:schemeClr val="bg1"/>
            </a:solidFill>
          </a:ln>
        </p:spPr>
        <p:txBody>
          <a:bodyPr/>
          <a:lstStyle/>
          <a:p>
            <a:pPr>
              <a:defRPr/>
            </a:pPr>
            <a:r>
              <a:rPr lang="pl-PL" b="1" dirty="0" smtClean="0">
                <a:solidFill>
                  <a:srgbClr val="FF0000"/>
                </a:solidFill>
              </a:rPr>
              <a:t>Czynniki szkodliwe i uciążliwe</a:t>
            </a:r>
            <a:endParaRPr lang="pl-PL" dirty="0" smtClean="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a:ln>
            <a:solidFill>
              <a:schemeClr val="bg1"/>
            </a:solidFill>
          </a:ln>
        </p:spPr>
        <p:txBody>
          <a:bodyPr/>
          <a:lstStyle/>
          <a:p>
            <a:pPr marL="609600" indent="-609600" algn="ctr" eaLnBrk="1" hangingPunct="1">
              <a:lnSpc>
                <a:spcPct val="80000"/>
              </a:lnSpc>
              <a:buFontTx/>
              <a:buNone/>
              <a:defRPr/>
            </a:pPr>
            <a:endParaRPr lang="pl-PL" sz="2800" b="1" dirty="0" smtClean="0"/>
          </a:p>
          <a:p>
            <a:pPr marL="609600" indent="-609600" algn="ctr">
              <a:lnSpc>
                <a:spcPct val="80000"/>
              </a:lnSpc>
              <a:defRPr/>
            </a:pPr>
            <a:r>
              <a:rPr lang="pl-PL" sz="2800" b="1" dirty="0" smtClean="0"/>
              <a:t>CZYNNIKI </a:t>
            </a:r>
            <a:r>
              <a:rPr lang="pl-PL" sz="2800" b="1" dirty="0" smtClean="0"/>
              <a:t>BIOLOGICZNE</a:t>
            </a:r>
            <a:r>
              <a:rPr lang="pl-PL" sz="2800" dirty="0" smtClean="0"/>
              <a:t>   </a:t>
            </a:r>
            <a:r>
              <a:rPr lang="pl-PL" sz="2800" b="1" dirty="0" smtClean="0"/>
              <a:t>bakterie, wirusy, </a:t>
            </a:r>
            <a:r>
              <a:rPr lang="pl-PL" sz="2800" b="1" dirty="0" smtClean="0"/>
              <a:t>grzyby</a:t>
            </a:r>
          </a:p>
          <a:p>
            <a:pPr marL="609600" indent="-609600" algn="ctr">
              <a:lnSpc>
                <a:spcPct val="80000"/>
              </a:lnSpc>
              <a:defRPr/>
            </a:pPr>
            <a:r>
              <a:rPr lang="pl-PL" sz="2800" b="1" dirty="0" smtClean="0"/>
              <a:t>CZYNNIKI </a:t>
            </a:r>
            <a:r>
              <a:rPr lang="pl-PL" sz="2800" b="1" dirty="0" smtClean="0"/>
              <a:t>MECHANICZNE   skaleczenia, zranienia, </a:t>
            </a:r>
            <a:r>
              <a:rPr lang="pl-PL" sz="2800" b="1" dirty="0" smtClean="0"/>
              <a:t>amputacje</a:t>
            </a:r>
          </a:p>
          <a:p>
            <a:pPr marL="609600" indent="-609600" algn="ctr">
              <a:lnSpc>
                <a:spcPct val="80000"/>
              </a:lnSpc>
              <a:defRPr/>
            </a:pPr>
            <a:r>
              <a:rPr lang="pl-PL" sz="2800" b="1" dirty="0" smtClean="0"/>
              <a:t>MIKROKLIMAT </a:t>
            </a:r>
            <a:r>
              <a:rPr lang="pl-PL" sz="2800" b="1" dirty="0" smtClean="0"/>
              <a:t>gorąco, zimno, </a:t>
            </a:r>
            <a:r>
              <a:rPr lang="pl-PL" sz="2800" b="1" dirty="0" smtClean="0"/>
              <a:t>wilgoć</a:t>
            </a:r>
            <a:endParaRPr lang="pl-PL" sz="2400" dirty="0" smtClean="0"/>
          </a:p>
          <a:p>
            <a:pPr marL="609600" indent="-609600" algn="ctr">
              <a:lnSpc>
                <a:spcPct val="80000"/>
              </a:lnSpc>
              <a:defRPr/>
            </a:pPr>
            <a:r>
              <a:rPr lang="pl-PL" sz="2800" b="1" dirty="0" smtClean="0"/>
              <a:t>WARUNKI </a:t>
            </a:r>
            <a:r>
              <a:rPr lang="pl-PL" sz="2800" b="1" dirty="0" smtClean="0"/>
              <a:t>ATMOSFERYCZNE</a:t>
            </a:r>
            <a:r>
              <a:rPr lang="pl-PL" sz="2800" dirty="0" smtClean="0"/>
              <a:t>, </a:t>
            </a:r>
            <a:endParaRPr lang="pl-PL" sz="2800" dirty="0" smtClean="0"/>
          </a:p>
          <a:p>
            <a:pPr marL="609600" indent="-609600" algn="ctr">
              <a:lnSpc>
                <a:spcPct val="80000"/>
              </a:lnSpc>
              <a:defRPr/>
            </a:pPr>
            <a:r>
              <a:rPr lang="pl-PL" sz="2800" b="1" dirty="0" smtClean="0"/>
              <a:t> DRGANIA</a:t>
            </a:r>
          </a:p>
          <a:p>
            <a:pPr marL="609600" indent="-609600" algn="ctr">
              <a:lnSpc>
                <a:spcPct val="80000"/>
              </a:lnSpc>
              <a:defRPr/>
            </a:pPr>
            <a:r>
              <a:rPr lang="pl-PL" sz="2800" b="1" dirty="0" smtClean="0"/>
              <a:t>PYŁY</a:t>
            </a:r>
            <a:r>
              <a:rPr lang="pl-PL" sz="2800" b="1" dirty="0" smtClean="0"/>
              <a:t>, </a:t>
            </a:r>
            <a:r>
              <a:rPr lang="pl-PL" sz="2800" b="1" dirty="0" smtClean="0"/>
              <a:t>CIECZE</a:t>
            </a:r>
          </a:p>
          <a:p>
            <a:pPr marL="609600" indent="-609600" algn="ctr">
              <a:lnSpc>
                <a:spcPct val="80000"/>
              </a:lnSpc>
              <a:defRPr/>
            </a:pPr>
            <a:r>
              <a:rPr lang="pl-PL" sz="2800" b="1" dirty="0" smtClean="0"/>
              <a:t>PROMIENIOWANIE</a:t>
            </a:r>
            <a:endParaRPr lang="pl-PL" sz="2800" b="1" dirty="0" smtClean="0"/>
          </a:p>
          <a:p>
            <a:pPr marL="609600" indent="-609600" eaLnBrk="1" hangingPunct="1">
              <a:lnSpc>
                <a:spcPct val="80000"/>
              </a:lnSpc>
              <a:buFontTx/>
              <a:buAutoNum type="arabicPeriod" startAt="4"/>
              <a:defRPr/>
            </a:pPr>
            <a:endParaRPr lang="pl-PL" sz="2800" b="1" dirty="0" smtClean="0"/>
          </a:p>
          <a:p>
            <a:pPr>
              <a:defRPr/>
            </a:pPr>
            <a:endParaRPr lang="pl-PL" dirty="0"/>
          </a:p>
        </p:txBody>
      </p:sp>
      <p:sp>
        <p:nvSpPr>
          <p:cNvPr id="6" name="Symbol zastępczy daty 5"/>
          <p:cNvSpPr>
            <a:spLocks noGrp="1"/>
          </p:cNvSpPr>
          <p:nvPr>
            <p:ph type="dt" sz="half" idx="10"/>
          </p:nvPr>
        </p:nvSpPr>
        <p:spPr/>
        <p:txBody>
          <a:bodyPr/>
          <a:lstStyle/>
          <a:p>
            <a:fld id="{E33FC980-4A73-49BE-AB47-A2AAB9F4AFE6}"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6626" name="Tytuł 1"/>
          <p:cNvSpPr>
            <a:spLocks noGrp="1"/>
          </p:cNvSpPr>
          <p:nvPr>
            <p:ph type="title"/>
          </p:nvPr>
        </p:nvSpPr>
        <p:spPr>
          <a:xfrm>
            <a:off x="457200" y="274638"/>
            <a:ext cx="8229600" cy="1082675"/>
          </a:xfrm>
          <a:ln>
            <a:solidFill>
              <a:schemeClr val="bg1"/>
            </a:solidFill>
          </a:ln>
        </p:spPr>
        <p:txBody>
          <a:bodyPr/>
          <a:lstStyle/>
          <a:p>
            <a:r>
              <a:rPr lang="pl-PL" b="1" dirty="0" smtClean="0">
                <a:solidFill>
                  <a:srgbClr val="FF0000"/>
                </a:solidFill>
              </a:rPr>
              <a:t>Czynniki szkodliwe i uciążliwe</a:t>
            </a:r>
            <a:endParaRPr lang="pl-PL" dirty="0" smtClean="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ln w="57150">
            <a:solidFill>
              <a:schemeClr val="bg1"/>
            </a:solidFill>
          </a:ln>
        </p:spPr>
        <p:txBody>
          <a:bodyPr/>
          <a:lstStyle/>
          <a:p>
            <a:pPr eaLnBrk="1" hangingPunct="1">
              <a:buFontTx/>
              <a:buNone/>
            </a:pPr>
            <a:r>
              <a:rPr lang="pl-PL" b="1" dirty="0" smtClean="0"/>
              <a:t>PSYCHOFIZYCZNE</a:t>
            </a:r>
          </a:p>
          <a:p>
            <a:pPr algn="ctr" eaLnBrk="1" hangingPunct="1">
              <a:buFontTx/>
              <a:buNone/>
            </a:pPr>
            <a:r>
              <a:rPr lang="pl-PL" b="1" dirty="0" smtClean="0"/>
              <a:t>* Rutyna, zmęczenie, młodzi pracownicy powodują wypadki z braku doświadczenia, lęku, że zrobią coś źle</a:t>
            </a:r>
          </a:p>
          <a:p>
            <a:pPr algn="ctr" eaLnBrk="1" hangingPunct="1"/>
            <a:r>
              <a:rPr lang="pl-PL" b="1" dirty="0" smtClean="0"/>
              <a:t>Problemy rodzinne w dużym stopniu wpływają na wypadkowość</a:t>
            </a:r>
          </a:p>
          <a:p>
            <a:pPr algn="ctr" eaLnBrk="1" hangingPunct="1"/>
            <a:r>
              <a:rPr lang="pl-PL" b="1" dirty="0" smtClean="0"/>
              <a:t>Alkohol i leki</a:t>
            </a:r>
          </a:p>
          <a:p>
            <a:pPr algn="ctr" eaLnBrk="1" hangingPunct="1"/>
            <a:r>
              <a:rPr lang="pl-PL" b="1" dirty="0" smtClean="0"/>
              <a:t>Wiek i staż</a:t>
            </a:r>
          </a:p>
          <a:p>
            <a:pPr eaLnBrk="1" hangingPunct="1"/>
            <a:endParaRPr lang="pl-PL" dirty="0" smtClean="0"/>
          </a:p>
        </p:txBody>
      </p:sp>
      <p:sp>
        <p:nvSpPr>
          <p:cNvPr id="6" name="Symbol zastępczy daty 5"/>
          <p:cNvSpPr>
            <a:spLocks noGrp="1"/>
          </p:cNvSpPr>
          <p:nvPr>
            <p:ph type="dt" sz="half" idx="10"/>
          </p:nvPr>
        </p:nvSpPr>
        <p:spPr/>
        <p:txBody>
          <a:bodyPr/>
          <a:lstStyle/>
          <a:p>
            <a:fld id="{C87C1C30-4ADE-479F-9BF9-864D80CD7E9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8674" name="Rectangle 2"/>
          <p:cNvSpPr>
            <a:spLocks noGrp="1" noChangeArrowheads="1"/>
          </p:cNvSpPr>
          <p:nvPr>
            <p:ph type="title"/>
          </p:nvPr>
        </p:nvSpPr>
        <p:spPr>
          <a:ln>
            <a:solidFill>
              <a:srgbClr val="FFCC99"/>
            </a:solidFill>
          </a:ln>
        </p:spPr>
        <p:txBody>
          <a:bodyPr>
            <a:normAutofit fontScale="90000"/>
          </a:bodyPr>
          <a:lstStyle/>
          <a:p>
            <a:pPr algn="ctr" eaLnBrk="1" hangingPunct="1"/>
            <a:r>
              <a:rPr lang="pl-PL" sz="4000" b="1" dirty="0" smtClean="0">
                <a:solidFill>
                  <a:srgbClr val="FF0000"/>
                </a:solidFill>
              </a:rPr>
              <a:t>Czynniki zwiększające wypadkowość</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ymbol zastępczy zawartości 2"/>
          <p:cNvSpPr>
            <a:spLocks noGrp="1"/>
          </p:cNvSpPr>
          <p:nvPr>
            <p:ph idx="1"/>
          </p:nvPr>
        </p:nvSpPr>
        <p:spPr>
          <a:xfrm>
            <a:off x="457200" y="1600200"/>
            <a:ext cx="8229600" cy="4972050"/>
          </a:xfrm>
        </p:spPr>
        <p:txBody>
          <a:bodyPr/>
          <a:lstStyle/>
          <a:p>
            <a:pPr algn="ctr"/>
            <a:endParaRPr lang="pl-PL" b="1" dirty="0" smtClean="0"/>
          </a:p>
          <a:p>
            <a:pPr algn="ctr"/>
            <a:endParaRPr lang="pl-PL" b="1" dirty="0" smtClean="0"/>
          </a:p>
          <a:p>
            <a:pPr algn="ctr"/>
            <a:r>
              <a:rPr lang="pl-PL" b="1" dirty="0" smtClean="0"/>
              <a:t>Równocześnie </a:t>
            </a:r>
            <a:r>
              <a:rPr lang="pl-PL" b="1" dirty="0" smtClean="0"/>
              <a:t>z alarmowaniem należy przystąpić do akcji gaśniczej za pomocą podręcznego sprzętu gaśniczego będącego na wyposażeniu obiektu - gaśnic i hydrantów wewnętrznych. Podręczny sprzęt wykorzystywany jest do gaszenia pożarów w zarodku. </a:t>
            </a:r>
            <a:endParaRPr lang="pl-PL" b="1" u="sng" dirty="0" smtClean="0"/>
          </a:p>
          <a:p>
            <a:endParaRPr lang="pl-PL" dirty="0" smtClean="0"/>
          </a:p>
        </p:txBody>
      </p:sp>
      <p:sp>
        <p:nvSpPr>
          <p:cNvPr id="4" name="Symbol zastępczy daty 3"/>
          <p:cNvSpPr>
            <a:spLocks noGrp="1"/>
          </p:cNvSpPr>
          <p:nvPr>
            <p:ph type="dt" sz="half" idx="10"/>
          </p:nvPr>
        </p:nvSpPr>
        <p:spPr/>
        <p:txBody>
          <a:bodyPr/>
          <a:lstStyle/>
          <a:p>
            <a:fld id="{0D39F268-9D0F-4607-A672-E1DAFBDD9DA6}"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37890" name="Tytuł 1"/>
          <p:cNvSpPr>
            <a:spLocks noGrp="1"/>
          </p:cNvSpPr>
          <p:nvPr>
            <p:ph type="title"/>
          </p:nvPr>
        </p:nvSpPr>
        <p:spPr>
          <a:solidFill>
            <a:schemeClr val="bg1"/>
          </a:solidFill>
        </p:spPr>
        <p:txBody>
          <a:bodyPr/>
          <a:lstStyle/>
          <a:p>
            <a:pPr algn="ctr"/>
            <a:r>
              <a:rPr lang="pl-PL" dirty="0" smtClean="0">
                <a:solidFill>
                  <a:srgbClr val="FF0000"/>
                </a:solidFill>
              </a:rPr>
              <a:t>Ochrona przeciwpożarowa</a:t>
            </a:r>
            <a:endParaRPr lang="pl-PL" b="1" dirty="0" smtClean="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ymbol zastępczy zawartości 2"/>
          <p:cNvSpPr>
            <a:spLocks noGrp="1"/>
          </p:cNvSpPr>
          <p:nvPr>
            <p:ph idx="1"/>
          </p:nvPr>
        </p:nvSpPr>
        <p:spPr/>
        <p:txBody>
          <a:bodyPr/>
          <a:lstStyle/>
          <a:p>
            <a:endParaRPr lang="pl-PL" dirty="0" smtClean="0">
              <a:solidFill>
                <a:srgbClr val="FF0000"/>
              </a:solidFill>
            </a:endParaRPr>
          </a:p>
          <a:p>
            <a:endParaRPr lang="pl-PL" dirty="0" smtClean="0">
              <a:solidFill>
                <a:srgbClr val="FF0000"/>
              </a:solidFill>
            </a:endParaRPr>
          </a:p>
          <a:p>
            <a:r>
              <a:rPr lang="pl-PL" dirty="0" smtClean="0">
                <a:solidFill>
                  <a:srgbClr val="FF0000"/>
                </a:solidFill>
              </a:rPr>
              <a:t>Grupa </a:t>
            </a:r>
            <a:r>
              <a:rPr lang="pl-PL" dirty="0" smtClean="0">
                <a:solidFill>
                  <a:srgbClr val="FF0000"/>
                </a:solidFill>
              </a:rPr>
              <a:t>A</a:t>
            </a:r>
          </a:p>
          <a:p>
            <a:r>
              <a:rPr lang="pl-PL" b="1" dirty="0" smtClean="0"/>
              <a:t>Ciała stałe pochodzenia organicznego, przy spalaniu których występuje zjawisko żarzenia (drewno, papier itp. materiały)</a:t>
            </a:r>
            <a:r>
              <a:rPr lang="pl-PL" dirty="0" smtClean="0"/>
              <a:t> </a:t>
            </a:r>
          </a:p>
          <a:p>
            <a:pPr>
              <a:buFontTx/>
              <a:buNone/>
            </a:pPr>
            <a:r>
              <a:rPr lang="pl-PL" b="1" u="sng" dirty="0" smtClean="0">
                <a:solidFill>
                  <a:srgbClr val="FF0000"/>
                </a:solidFill>
              </a:rPr>
              <a:t>Rodzaj środka gaśniczego</a:t>
            </a:r>
            <a:r>
              <a:rPr lang="pl-PL" u="sng" dirty="0" smtClean="0">
                <a:solidFill>
                  <a:srgbClr val="FF0000"/>
                </a:solidFill>
              </a:rPr>
              <a:t> </a:t>
            </a:r>
          </a:p>
          <a:p>
            <a:r>
              <a:rPr lang="pl-PL" b="1" dirty="0" smtClean="0"/>
              <a:t>woda, piana gaśnicza, proszek gaśniczy, dwutlenek węgla</a:t>
            </a:r>
            <a:r>
              <a:rPr lang="pl-PL" dirty="0" smtClean="0"/>
              <a:t> </a:t>
            </a:r>
          </a:p>
          <a:p>
            <a:endParaRPr lang="pl-PL" dirty="0" smtClean="0"/>
          </a:p>
        </p:txBody>
      </p:sp>
      <p:sp>
        <p:nvSpPr>
          <p:cNvPr id="4" name="Symbol zastępczy daty 3"/>
          <p:cNvSpPr>
            <a:spLocks noGrp="1"/>
          </p:cNvSpPr>
          <p:nvPr>
            <p:ph type="dt" sz="half" idx="10"/>
          </p:nvPr>
        </p:nvSpPr>
        <p:spPr/>
        <p:txBody>
          <a:bodyPr/>
          <a:lstStyle/>
          <a:p>
            <a:fld id="{E9282EC8-CC51-4C0E-B5E7-67E1FE53F17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38914" name="Tytuł 1"/>
          <p:cNvSpPr>
            <a:spLocks noGrp="1"/>
          </p:cNvSpPr>
          <p:nvPr>
            <p:ph type="title"/>
          </p:nvPr>
        </p:nvSpPr>
        <p:spPr>
          <a:solidFill>
            <a:schemeClr val="bg1"/>
          </a:solidFill>
        </p:spPr>
        <p:txBody>
          <a:bodyPr/>
          <a:lstStyle/>
          <a:p>
            <a:pPr algn="ctr"/>
            <a:r>
              <a:rPr lang="pl-PL" b="1" dirty="0" smtClean="0">
                <a:solidFill>
                  <a:srgbClr val="FF0000"/>
                </a:solidFill>
              </a:rPr>
              <a:t>Gaszenie pożarów</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ymbol zastępczy zawartości 2"/>
          <p:cNvSpPr>
            <a:spLocks noGrp="1"/>
          </p:cNvSpPr>
          <p:nvPr>
            <p:ph idx="1"/>
          </p:nvPr>
        </p:nvSpPr>
        <p:spPr/>
        <p:txBody>
          <a:bodyPr/>
          <a:lstStyle/>
          <a:p>
            <a:endParaRPr lang="pl-PL" dirty="0" smtClean="0">
              <a:solidFill>
                <a:srgbClr val="FF0000"/>
              </a:solidFill>
            </a:endParaRPr>
          </a:p>
          <a:p>
            <a:endParaRPr lang="pl-PL" dirty="0" smtClean="0">
              <a:solidFill>
                <a:srgbClr val="FF0000"/>
              </a:solidFill>
            </a:endParaRPr>
          </a:p>
          <a:p>
            <a:r>
              <a:rPr lang="pl-PL" dirty="0" smtClean="0">
                <a:solidFill>
                  <a:srgbClr val="FF0000"/>
                </a:solidFill>
              </a:rPr>
              <a:t>Grupa </a:t>
            </a:r>
            <a:r>
              <a:rPr lang="pl-PL" dirty="0" smtClean="0">
                <a:solidFill>
                  <a:srgbClr val="FF0000"/>
                </a:solidFill>
              </a:rPr>
              <a:t>B</a:t>
            </a:r>
          </a:p>
          <a:p>
            <a:r>
              <a:rPr lang="pl-PL" b="1" dirty="0" smtClean="0"/>
              <a:t>Ciecze palne i substancje stałe topniejące wskutek ciepła (rozpuszczalniki, pasty do podłogi, topiące się tworzywa sztuczne)</a:t>
            </a:r>
            <a:r>
              <a:rPr lang="pl-PL" dirty="0" smtClean="0"/>
              <a:t> </a:t>
            </a:r>
          </a:p>
          <a:p>
            <a:r>
              <a:rPr lang="pl-PL" u="sng" dirty="0" smtClean="0">
                <a:solidFill>
                  <a:srgbClr val="FF0000"/>
                </a:solidFill>
              </a:rPr>
              <a:t>Rodzaj środka gaśniczego</a:t>
            </a:r>
          </a:p>
          <a:p>
            <a:r>
              <a:rPr lang="pl-PL" b="1" dirty="0" smtClean="0"/>
              <a:t>piana gaśnicza, proszek gaśniczy, dwutlenek węgla, halon</a:t>
            </a:r>
            <a:r>
              <a:rPr lang="pl-PL" dirty="0" smtClean="0"/>
              <a:t> </a:t>
            </a:r>
          </a:p>
          <a:p>
            <a:endParaRPr lang="pl-PL" dirty="0" smtClean="0"/>
          </a:p>
        </p:txBody>
      </p:sp>
      <p:sp>
        <p:nvSpPr>
          <p:cNvPr id="4" name="Symbol zastępczy daty 3"/>
          <p:cNvSpPr>
            <a:spLocks noGrp="1"/>
          </p:cNvSpPr>
          <p:nvPr>
            <p:ph type="dt" sz="half" idx="10"/>
          </p:nvPr>
        </p:nvSpPr>
        <p:spPr/>
        <p:txBody>
          <a:bodyPr/>
          <a:lstStyle/>
          <a:p>
            <a:fld id="{B58B9532-805B-4668-B6A2-940B07FE3A2D}"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39938" name="Tytuł 1"/>
          <p:cNvSpPr>
            <a:spLocks noGrp="1"/>
          </p:cNvSpPr>
          <p:nvPr>
            <p:ph type="title"/>
          </p:nvPr>
        </p:nvSpPr>
        <p:spPr>
          <a:solidFill>
            <a:schemeClr val="bg1"/>
          </a:solidFill>
        </p:spPr>
        <p:txBody>
          <a:bodyPr/>
          <a:lstStyle/>
          <a:p>
            <a:pPr algn="ctr"/>
            <a:r>
              <a:rPr lang="pl-PL" b="1" dirty="0" smtClean="0">
                <a:solidFill>
                  <a:srgbClr val="FF0000"/>
                </a:solidFill>
              </a:rPr>
              <a:t>Gaszenie pożarów</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ymbol zastępczy zawartości 2"/>
          <p:cNvSpPr>
            <a:spLocks noGrp="1"/>
          </p:cNvSpPr>
          <p:nvPr>
            <p:ph idx="1"/>
          </p:nvPr>
        </p:nvSpPr>
        <p:spPr/>
        <p:txBody>
          <a:bodyPr/>
          <a:lstStyle/>
          <a:p>
            <a:endParaRPr lang="pl-PL" dirty="0" smtClean="0">
              <a:solidFill>
                <a:srgbClr val="FF0000"/>
              </a:solidFill>
            </a:endParaRPr>
          </a:p>
          <a:p>
            <a:endParaRPr lang="pl-PL" dirty="0" smtClean="0">
              <a:solidFill>
                <a:srgbClr val="FF0000"/>
              </a:solidFill>
            </a:endParaRPr>
          </a:p>
          <a:p>
            <a:r>
              <a:rPr lang="pl-PL" dirty="0" smtClean="0">
                <a:solidFill>
                  <a:srgbClr val="FF0000"/>
                </a:solidFill>
              </a:rPr>
              <a:t>Grupa </a:t>
            </a:r>
            <a:r>
              <a:rPr lang="pl-PL" dirty="0" smtClean="0">
                <a:solidFill>
                  <a:srgbClr val="FF0000"/>
                </a:solidFill>
              </a:rPr>
              <a:t>C</a:t>
            </a:r>
          </a:p>
          <a:p>
            <a:r>
              <a:rPr lang="pl-PL" b="1" dirty="0" smtClean="0"/>
              <a:t>Gazy palne (gaz miejski, metan, propan-butan)</a:t>
            </a:r>
            <a:r>
              <a:rPr lang="pl-PL" dirty="0" smtClean="0"/>
              <a:t> </a:t>
            </a:r>
          </a:p>
          <a:p>
            <a:endParaRPr lang="pl-PL" u="sng" dirty="0" smtClean="0">
              <a:solidFill>
                <a:srgbClr val="FF0000"/>
              </a:solidFill>
            </a:endParaRPr>
          </a:p>
          <a:p>
            <a:r>
              <a:rPr lang="pl-PL" u="sng" dirty="0" smtClean="0">
                <a:solidFill>
                  <a:srgbClr val="FF0000"/>
                </a:solidFill>
              </a:rPr>
              <a:t>Środek gaszący</a:t>
            </a:r>
          </a:p>
          <a:p>
            <a:r>
              <a:rPr lang="pl-PL" b="1" dirty="0" smtClean="0"/>
              <a:t>proszek gaśniczy, dwutlenek węgla, halon</a:t>
            </a:r>
            <a:r>
              <a:rPr lang="pl-PL" dirty="0" smtClean="0"/>
              <a:t> </a:t>
            </a:r>
          </a:p>
        </p:txBody>
      </p:sp>
      <p:sp>
        <p:nvSpPr>
          <p:cNvPr id="4" name="Symbol zastępczy daty 3"/>
          <p:cNvSpPr>
            <a:spLocks noGrp="1"/>
          </p:cNvSpPr>
          <p:nvPr>
            <p:ph type="dt" sz="half" idx="10"/>
          </p:nvPr>
        </p:nvSpPr>
        <p:spPr/>
        <p:txBody>
          <a:bodyPr/>
          <a:lstStyle/>
          <a:p>
            <a:fld id="{AFF7BEDB-2883-4CA6-A936-4B9311D77E83}"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40962" name="Tytuł 1"/>
          <p:cNvSpPr>
            <a:spLocks noGrp="1"/>
          </p:cNvSpPr>
          <p:nvPr>
            <p:ph type="title"/>
          </p:nvPr>
        </p:nvSpPr>
        <p:spPr>
          <a:solidFill>
            <a:schemeClr val="bg1"/>
          </a:solidFill>
        </p:spPr>
        <p:txBody>
          <a:bodyPr/>
          <a:lstStyle/>
          <a:p>
            <a:pPr algn="ctr"/>
            <a:r>
              <a:rPr lang="pl-PL" b="1" dirty="0" smtClean="0">
                <a:solidFill>
                  <a:srgbClr val="FF0000"/>
                </a:solidFill>
              </a:rPr>
              <a:t>Gaszenie pożarów</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ymbol zastępczy zawartości 2"/>
          <p:cNvSpPr>
            <a:spLocks noGrp="1"/>
          </p:cNvSpPr>
          <p:nvPr>
            <p:ph idx="1"/>
          </p:nvPr>
        </p:nvSpPr>
        <p:spPr/>
        <p:txBody>
          <a:bodyPr/>
          <a:lstStyle/>
          <a:p>
            <a:endParaRPr lang="pl-PL" dirty="0" smtClean="0">
              <a:solidFill>
                <a:srgbClr val="FF0000"/>
              </a:solidFill>
            </a:endParaRPr>
          </a:p>
          <a:p>
            <a:endParaRPr lang="pl-PL" dirty="0" smtClean="0">
              <a:solidFill>
                <a:srgbClr val="FF0000"/>
              </a:solidFill>
            </a:endParaRPr>
          </a:p>
          <a:p>
            <a:r>
              <a:rPr lang="pl-PL" dirty="0" smtClean="0">
                <a:solidFill>
                  <a:srgbClr val="FF0000"/>
                </a:solidFill>
              </a:rPr>
              <a:t>Grupa </a:t>
            </a:r>
            <a:r>
              <a:rPr lang="pl-PL" dirty="0" smtClean="0">
                <a:solidFill>
                  <a:srgbClr val="FF0000"/>
                </a:solidFill>
              </a:rPr>
              <a:t>F</a:t>
            </a:r>
          </a:p>
          <a:p>
            <a:r>
              <a:rPr lang="pl-PL" b="1" dirty="0" smtClean="0"/>
              <a:t>Tłuszcze i oleje w urządzeniach kuchennych</a:t>
            </a:r>
            <a:r>
              <a:rPr lang="pl-PL" dirty="0" smtClean="0"/>
              <a:t> </a:t>
            </a:r>
          </a:p>
          <a:p>
            <a:endParaRPr lang="pl-PL" dirty="0" smtClean="0"/>
          </a:p>
          <a:p>
            <a:r>
              <a:rPr lang="pl-PL" u="sng" dirty="0" smtClean="0">
                <a:solidFill>
                  <a:srgbClr val="FF0000"/>
                </a:solidFill>
              </a:rPr>
              <a:t>Środek gaśniczy</a:t>
            </a:r>
          </a:p>
          <a:p>
            <a:endParaRPr lang="pl-PL" dirty="0" smtClean="0"/>
          </a:p>
          <a:p>
            <a:r>
              <a:rPr lang="pl-PL" b="1" dirty="0" smtClean="0"/>
              <a:t>Piana Gaśnicza</a:t>
            </a:r>
            <a:r>
              <a:rPr lang="pl-PL" dirty="0" smtClean="0"/>
              <a:t> </a:t>
            </a:r>
          </a:p>
          <a:p>
            <a:endParaRPr lang="pl-PL" dirty="0" smtClean="0"/>
          </a:p>
        </p:txBody>
      </p:sp>
      <p:sp>
        <p:nvSpPr>
          <p:cNvPr id="4" name="Symbol zastępczy daty 3"/>
          <p:cNvSpPr>
            <a:spLocks noGrp="1"/>
          </p:cNvSpPr>
          <p:nvPr>
            <p:ph type="dt" sz="half" idx="10"/>
          </p:nvPr>
        </p:nvSpPr>
        <p:spPr/>
        <p:txBody>
          <a:bodyPr/>
          <a:lstStyle/>
          <a:p>
            <a:fld id="{5F948B4E-3FE8-440C-8C0A-0105B1A626F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41986" name="Tytuł 1"/>
          <p:cNvSpPr>
            <a:spLocks noGrp="1"/>
          </p:cNvSpPr>
          <p:nvPr>
            <p:ph type="title"/>
          </p:nvPr>
        </p:nvSpPr>
        <p:spPr>
          <a:solidFill>
            <a:schemeClr val="bg1"/>
          </a:solidFill>
        </p:spPr>
        <p:txBody>
          <a:bodyPr/>
          <a:lstStyle/>
          <a:p>
            <a:pPr algn="ctr"/>
            <a:r>
              <a:rPr lang="pl-PL" b="1" dirty="0" smtClean="0">
                <a:solidFill>
                  <a:srgbClr val="FF0000"/>
                </a:solidFill>
              </a:rPr>
              <a:t>Gaszenie pożarów</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Symbol zastępczy zawartości 2"/>
          <p:cNvSpPr>
            <a:spLocks noGrp="1"/>
          </p:cNvSpPr>
          <p:nvPr>
            <p:ph idx="1"/>
          </p:nvPr>
        </p:nvSpPr>
        <p:spPr>
          <a:xfrm>
            <a:off x="457200" y="1285875"/>
            <a:ext cx="8229600" cy="5572125"/>
          </a:xfrm>
        </p:spPr>
        <p:txBody>
          <a:bodyPr>
            <a:normAutofit/>
          </a:bodyPr>
          <a:lstStyle/>
          <a:p>
            <a:pPr algn="ctr" eaLnBrk="1" hangingPunct="1"/>
            <a:endParaRPr lang="pl-PL" b="1" u="sng" dirty="0" smtClean="0">
              <a:solidFill>
                <a:srgbClr val="00B050"/>
              </a:solidFill>
            </a:endParaRPr>
          </a:p>
          <a:p>
            <a:pPr algn="ctr" eaLnBrk="1" hangingPunct="1"/>
            <a:endParaRPr lang="pl-PL" b="1" u="sng" dirty="0" smtClean="0">
              <a:solidFill>
                <a:schemeClr val="bg1">
                  <a:lumMod val="50000"/>
                </a:schemeClr>
              </a:solidFill>
            </a:endParaRPr>
          </a:p>
          <a:p>
            <a:pPr algn="ctr" eaLnBrk="1" hangingPunct="1"/>
            <a:r>
              <a:rPr lang="pl-PL" b="1" u="sng" dirty="0" smtClean="0">
                <a:solidFill>
                  <a:schemeClr val="bg1">
                    <a:lumMod val="50000"/>
                  </a:schemeClr>
                </a:solidFill>
              </a:rPr>
              <a:t>Praca </a:t>
            </a:r>
            <a:r>
              <a:rPr lang="pl-PL" b="1" u="sng" dirty="0" smtClean="0">
                <a:solidFill>
                  <a:schemeClr val="bg1">
                    <a:lumMod val="50000"/>
                  </a:schemeClr>
                </a:solidFill>
              </a:rPr>
              <a:t>w godzinach nadliczbowych</a:t>
            </a:r>
          </a:p>
          <a:p>
            <a:pPr algn="ctr" eaLnBrk="1" hangingPunct="1">
              <a:buFontTx/>
              <a:buNone/>
            </a:pPr>
            <a:r>
              <a:rPr lang="pl-PL" b="1" dirty="0" smtClean="0"/>
              <a:t>Wykonywanie pracy w godzinach nadliczbowych, zleconej przez pracodawcę zgodnie z przepisami prawa, jest obowiązkiem pracownika. Czasami może on jednak odmówić zostania po godzinach-</a:t>
            </a:r>
            <a:r>
              <a:rPr lang="pl-PL" b="1" u="sng" dirty="0" smtClean="0"/>
              <a:t> </a:t>
            </a:r>
            <a:r>
              <a:rPr lang="pl-PL" b="1" u="sng" dirty="0" smtClean="0">
                <a:solidFill>
                  <a:schemeClr val="bg1">
                    <a:lumMod val="50000"/>
                  </a:schemeClr>
                </a:solidFill>
              </a:rPr>
              <a:t>gdy polecenie zostania po godzinach ma charakter bezprawny</a:t>
            </a:r>
            <a:endParaRPr lang="pl-PL" b="1" dirty="0" smtClean="0">
              <a:solidFill>
                <a:schemeClr val="bg1">
                  <a:lumMod val="50000"/>
                </a:schemeClr>
              </a:solidFill>
            </a:endParaRPr>
          </a:p>
          <a:p>
            <a:pPr algn="ctr" eaLnBrk="1" hangingPunct="1">
              <a:buFontTx/>
              <a:buNone/>
            </a:pPr>
            <a:r>
              <a:rPr lang="pl-PL" b="1" dirty="0" smtClean="0"/>
              <a:t>Limit- 150godzin rocznie</a:t>
            </a:r>
            <a:r>
              <a:rPr lang="pl-PL" b="1" dirty="0" smtClean="0"/>
              <a:t>,</a:t>
            </a:r>
            <a:endParaRPr lang="pl-PL" b="1" dirty="0" smtClean="0"/>
          </a:p>
        </p:txBody>
      </p:sp>
      <p:sp>
        <p:nvSpPr>
          <p:cNvPr id="5" name="Symbol zastępczy daty 4"/>
          <p:cNvSpPr>
            <a:spLocks noGrp="1"/>
          </p:cNvSpPr>
          <p:nvPr>
            <p:ph type="dt" sz="half" idx="10"/>
          </p:nvPr>
        </p:nvSpPr>
        <p:spPr/>
        <p:txBody>
          <a:bodyPr/>
          <a:lstStyle/>
          <a:p>
            <a:fld id="{D4C18EB6-8E7F-48F0-86A9-D139A361B526}"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45058" name="Tytuł 1"/>
          <p:cNvSpPr>
            <a:spLocks noGrp="1"/>
          </p:cNvSpPr>
          <p:nvPr>
            <p:ph type="title"/>
          </p:nvPr>
        </p:nvSpPr>
        <p:spPr/>
        <p:txBody>
          <a:bodyPr>
            <a:normAutofit fontScale="90000"/>
          </a:bodyPr>
          <a:lstStyle/>
          <a:p>
            <a:pPr algn="ctr" eaLnBrk="1" hangingPunct="1"/>
            <a:r>
              <a:rPr lang="pl-PL" sz="4000" b="1" dirty="0" smtClean="0">
                <a:solidFill>
                  <a:srgbClr val="FF0000"/>
                </a:solidFill>
              </a:rPr>
              <a:t>BHP PRACUJĄCYCH NA ZMIANY I W NOCY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43510"/>
          </a:xfrm>
          <a:solidFill>
            <a:schemeClr val="bg1"/>
          </a:solidFill>
        </p:spPr>
        <p:txBody>
          <a:bodyPr>
            <a:normAutofit/>
          </a:bodyPr>
          <a:lstStyle/>
          <a:p>
            <a:pPr algn="ctr"/>
            <a:r>
              <a:rPr lang="pl-PL" b="1" dirty="0"/>
              <a:t>to całokształt norm prawnych oraz środków badawczych, organizacyjnych i technicznych, mających na celu ochronę praw pracownika oraz ochronę jego życia i zdrowia przed czynnikami niebezpiecznymi i szkodliwymi w środowisku pracy, a także stworzenie mu optymalnych warunków pracy z punktu widzenia ergonomii, fizjologii i psychologii pracy</a:t>
            </a:r>
          </a:p>
        </p:txBody>
      </p:sp>
      <p:sp>
        <p:nvSpPr>
          <p:cNvPr id="5" name="Symbol zastępczy daty 4"/>
          <p:cNvSpPr>
            <a:spLocks noGrp="1"/>
          </p:cNvSpPr>
          <p:nvPr>
            <p:ph type="dt" sz="half" idx="10"/>
          </p:nvPr>
        </p:nvSpPr>
        <p:spPr/>
        <p:txBody>
          <a:bodyPr/>
          <a:lstStyle/>
          <a:p>
            <a:fld id="{CEAE5C38-E5E0-47C8-A8B2-43A7CB406D7F}"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b="1" dirty="0" smtClean="0"/>
              <a:t>System ochrony pracy</a:t>
            </a:r>
            <a:endParaRPr lang="pl-PL"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p:txBody>
          <a:bodyPr/>
          <a:lstStyle/>
          <a:p>
            <a:pPr eaLnBrk="1" hangingPunct="1"/>
            <a:endParaRPr lang="pl-PL" b="1" dirty="0" smtClean="0"/>
          </a:p>
          <a:p>
            <a:pPr algn="ctr" eaLnBrk="1" hangingPunct="1"/>
            <a:r>
              <a:rPr lang="pl-PL" b="1" dirty="0" smtClean="0"/>
              <a:t>Nieuzasadniona </a:t>
            </a:r>
            <a:r>
              <a:rPr lang="pl-PL" b="1" dirty="0" smtClean="0"/>
              <a:t>odmowa wykonania polecenia pracodawcy dotyczącego pracy w nadgodzinach jest zwykle, poza sytuacjami wyjątkowymi, </a:t>
            </a:r>
            <a:r>
              <a:rPr lang="pl-PL" b="1" dirty="0" smtClean="0">
                <a:solidFill>
                  <a:schemeClr val="bg1">
                    <a:lumMod val="50000"/>
                  </a:schemeClr>
                </a:solidFill>
              </a:rPr>
              <a:t>traktowana jako naruszenie obowiązków pracowniczych</a:t>
            </a:r>
            <a:r>
              <a:rPr lang="pl-PL" b="1" dirty="0" smtClean="0"/>
              <a:t>, co może skutkować ukaraniem pracownika jedną z kar porządkowych lub w szczególnych przypadkach być podstawą do zwolnienia go z pracy</a:t>
            </a:r>
            <a:r>
              <a:rPr lang="pl-PL" dirty="0" smtClean="0"/>
              <a:t>.</a:t>
            </a:r>
          </a:p>
        </p:txBody>
      </p:sp>
      <p:sp>
        <p:nvSpPr>
          <p:cNvPr id="5" name="Symbol zastępczy daty 4"/>
          <p:cNvSpPr>
            <a:spLocks noGrp="1"/>
          </p:cNvSpPr>
          <p:nvPr>
            <p:ph type="dt" sz="half" idx="10"/>
          </p:nvPr>
        </p:nvSpPr>
        <p:spPr/>
        <p:txBody>
          <a:bodyPr/>
          <a:lstStyle/>
          <a:p>
            <a:fld id="{E3312D6D-9694-4398-80E2-FBB87B0781A5}"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46082" name="Tytuł 1"/>
          <p:cNvSpPr>
            <a:spLocks noGrp="1"/>
          </p:cNvSpPr>
          <p:nvPr>
            <p:ph type="title"/>
          </p:nvPr>
        </p:nvSpPr>
        <p:spPr>
          <a:xfrm>
            <a:off x="457200" y="274638"/>
            <a:ext cx="8229600" cy="1296987"/>
          </a:xfrm>
        </p:spPr>
        <p:txBody>
          <a:bodyPr>
            <a:normAutofit fontScale="90000"/>
          </a:bodyPr>
          <a:lstStyle/>
          <a:p>
            <a:pPr algn="ctr" eaLnBrk="1" hangingPunct="1"/>
            <a:r>
              <a:rPr lang="pl-PL" dirty="0" smtClean="0">
                <a:solidFill>
                  <a:srgbClr val="FF0000"/>
                </a:solidFill>
              </a:rPr>
              <a:t>Praca w godzinach nadliczbowych</a:t>
            </a:r>
            <a:endParaRPr lang="pl-PL" dirty="0" smtClean="0">
              <a:solidFill>
                <a:srgbClr val="FF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ymbol zastępczy zawartości 2"/>
          <p:cNvSpPr>
            <a:spLocks noGrp="1"/>
          </p:cNvSpPr>
          <p:nvPr>
            <p:ph idx="1"/>
          </p:nvPr>
        </p:nvSpPr>
        <p:spPr>
          <a:xfrm>
            <a:off x="457200" y="1285875"/>
            <a:ext cx="8229600" cy="4840288"/>
          </a:xfrm>
          <a:solidFill>
            <a:schemeClr val="bg1"/>
          </a:solidFill>
        </p:spPr>
        <p:txBody>
          <a:bodyPr/>
          <a:lstStyle/>
          <a:p>
            <a:pPr eaLnBrk="1" hangingPunct="1">
              <a:buNone/>
            </a:pPr>
            <a:r>
              <a:rPr lang="pl-PL" dirty="0" smtClean="0"/>
              <a:t>  </a:t>
            </a:r>
            <a:endParaRPr lang="pl-PL" dirty="0" smtClean="0"/>
          </a:p>
          <a:p>
            <a:pPr eaLnBrk="1" hangingPunct="1"/>
            <a:endParaRPr lang="pl-PL" b="1" dirty="0" smtClean="0"/>
          </a:p>
          <a:p>
            <a:pPr algn="ctr" eaLnBrk="1" hangingPunct="1"/>
            <a:r>
              <a:rPr lang="pl-PL" b="1" dirty="0" smtClean="0"/>
              <a:t>kobiet </a:t>
            </a:r>
            <a:r>
              <a:rPr lang="pl-PL" b="1" dirty="0" smtClean="0"/>
              <a:t>w ciąży</a:t>
            </a:r>
            <a:r>
              <a:rPr lang="pl-PL" dirty="0" smtClean="0"/>
              <a:t> (art. 178 </a:t>
            </a:r>
            <a:r>
              <a:rPr lang="pl-PL" dirty="0" err="1" smtClean="0"/>
              <a:t>k.p</a:t>
            </a:r>
            <a:r>
              <a:rPr lang="pl-PL" dirty="0" smtClean="0"/>
              <a:t>.), </a:t>
            </a:r>
          </a:p>
          <a:p>
            <a:pPr algn="ctr" eaLnBrk="1" hangingPunct="1"/>
            <a:r>
              <a:rPr lang="pl-PL" dirty="0" smtClean="0"/>
              <a:t>  </a:t>
            </a:r>
            <a:r>
              <a:rPr lang="pl-PL" b="1" dirty="0" smtClean="0"/>
              <a:t>młodocianych</a:t>
            </a:r>
            <a:r>
              <a:rPr lang="pl-PL" dirty="0" smtClean="0"/>
              <a:t> (art. 203 </a:t>
            </a:r>
            <a:r>
              <a:rPr lang="pl-PL" dirty="0" err="1" smtClean="0"/>
              <a:t>k.p</a:t>
            </a:r>
            <a:r>
              <a:rPr lang="pl-PL" dirty="0" smtClean="0"/>
              <a:t>.), </a:t>
            </a:r>
          </a:p>
          <a:p>
            <a:pPr algn="ctr" eaLnBrk="1" hangingPunct="1"/>
            <a:r>
              <a:rPr lang="pl-PL" dirty="0" smtClean="0"/>
              <a:t>  </a:t>
            </a:r>
            <a:r>
              <a:rPr lang="pl-PL" b="1" dirty="0" smtClean="0"/>
              <a:t>osób niepełnosprawnych</a:t>
            </a:r>
            <a:r>
              <a:rPr lang="pl-PL" dirty="0" smtClean="0"/>
              <a:t> z wyjątkiem zatrudnionych przy pilnowaniu </a:t>
            </a:r>
          </a:p>
          <a:p>
            <a:pPr algn="ctr" eaLnBrk="1" hangingPunct="1"/>
            <a:r>
              <a:rPr lang="pl-PL" dirty="0" smtClean="0"/>
              <a:t>  </a:t>
            </a:r>
            <a:r>
              <a:rPr lang="pl-PL" b="1" dirty="0" smtClean="0"/>
              <a:t>osób, które posiadają zaświadczenie lekarskie</a:t>
            </a:r>
            <a:r>
              <a:rPr lang="pl-PL" dirty="0" smtClean="0"/>
              <a:t> stwierdzające przeciwwskazania do wykonywania danej pracy</a:t>
            </a:r>
          </a:p>
        </p:txBody>
      </p:sp>
      <p:sp>
        <p:nvSpPr>
          <p:cNvPr id="5" name="Symbol zastępczy daty 4"/>
          <p:cNvSpPr>
            <a:spLocks noGrp="1"/>
          </p:cNvSpPr>
          <p:nvPr>
            <p:ph type="dt" sz="half" idx="10"/>
          </p:nvPr>
        </p:nvSpPr>
        <p:spPr/>
        <p:txBody>
          <a:bodyPr/>
          <a:lstStyle/>
          <a:p>
            <a:fld id="{06F39F34-4C34-4590-BB8A-A489CA96723C}"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47106" name="Tytuł 1"/>
          <p:cNvSpPr>
            <a:spLocks noGrp="1"/>
          </p:cNvSpPr>
          <p:nvPr>
            <p:ph type="title"/>
          </p:nvPr>
        </p:nvSpPr>
        <p:spPr>
          <a:xfrm>
            <a:off x="457200" y="274638"/>
            <a:ext cx="8229600" cy="1570186"/>
          </a:xfrm>
        </p:spPr>
        <p:txBody>
          <a:bodyPr>
            <a:normAutofit fontScale="90000"/>
          </a:bodyPr>
          <a:lstStyle/>
          <a:p>
            <a:pPr algn="ctr" eaLnBrk="1" hangingPunct="1"/>
            <a:r>
              <a:rPr lang="pl-PL" sz="3600" b="1" dirty="0" smtClean="0">
                <a:solidFill>
                  <a:srgbClr val="FF0000"/>
                </a:solidFill>
              </a:rPr>
              <a:t>W godzinach nadliczbowych nie wolno zatrudniać:</a:t>
            </a:r>
            <a:r>
              <a:rPr lang="pl-PL" dirty="0" smtClean="0"/>
              <a:t/>
            </a:r>
            <a:br>
              <a:rPr lang="pl-PL" dirty="0" smtClean="0"/>
            </a:br>
            <a:endParaRPr lang="pl-PL"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ymbol zastępczy zawartości 2"/>
          <p:cNvSpPr>
            <a:spLocks noGrp="1"/>
          </p:cNvSpPr>
          <p:nvPr>
            <p:ph idx="1"/>
          </p:nvPr>
        </p:nvSpPr>
        <p:spPr>
          <a:solidFill>
            <a:schemeClr val="bg1"/>
          </a:solidFill>
        </p:spPr>
        <p:txBody>
          <a:bodyPr/>
          <a:lstStyle/>
          <a:p>
            <a:pPr eaLnBrk="1" hangingPunct="1"/>
            <a:endParaRPr lang="pl-PL" b="1" dirty="0" smtClean="0"/>
          </a:p>
          <a:p>
            <a:pPr algn="ctr" eaLnBrk="1" hangingPunct="1"/>
            <a:r>
              <a:rPr lang="pl-PL" dirty="0" smtClean="0"/>
              <a:t>Standardowo liczba godzin pracy określona w kodeksie pracy, wynosi 8 godzin dziennie i przeciętnie 40 godzin tygodniowo</a:t>
            </a:r>
          </a:p>
          <a:p>
            <a:pPr algn="ctr" eaLnBrk="1" hangingPunct="1"/>
            <a:endParaRPr lang="pl-PL" u="sng" dirty="0" smtClean="0"/>
          </a:p>
          <a:p>
            <a:pPr algn="ctr" eaLnBrk="1" hangingPunct="1"/>
            <a:r>
              <a:rPr lang="pl-PL" dirty="0" smtClean="0"/>
              <a:t>Za </a:t>
            </a:r>
            <a:r>
              <a:rPr lang="pl-PL" dirty="0" smtClean="0"/>
              <a:t>czas przepracowany poza godzinami pracy pracownikowi przysługuje dodatkowe wynagrodzenie</a:t>
            </a:r>
          </a:p>
        </p:txBody>
      </p:sp>
      <p:sp>
        <p:nvSpPr>
          <p:cNvPr id="5" name="Symbol zastępczy daty 4"/>
          <p:cNvSpPr>
            <a:spLocks noGrp="1"/>
          </p:cNvSpPr>
          <p:nvPr>
            <p:ph type="dt" sz="half" idx="10"/>
          </p:nvPr>
        </p:nvSpPr>
        <p:spPr/>
        <p:txBody>
          <a:bodyPr/>
          <a:lstStyle/>
          <a:p>
            <a:fld id="{7B556071-231E-4F2C-A2BD-0AF63F4FFCAE}"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49154" name="Tytuł 1"/>
          <p:cNvSpPr>
            <a:spLocks noGrp="1"/>
          </p:cNvSpPr>
          <p:nvPr>
            <p:ph type="title"/>
          </p:nvPr>
        </p:nvSpPr>
        <p:spPr/>
        <p:txBody>
          <a:bodyPr>
            <a:normAutofit fontScale="90000"/>
          </a:bodyPr>
          <a:lstStyle/>
          <a:p>
            <a:pPr algn="ctr" eaLnBrk="1" hangingPunct="1"/>
            <a:r>
              <a:rPr lang="pl-PL" b="1" dirty="0" smtClean="0">
                <a:solidFill>
                  <a:srgbClr val="FF0000"/>
                </a:solidFill>
              </a:rPr>
              <a:t>BHP PRACUJĄCYCH NA ZMIANY I W NOCY</a:t>
            </a:r>
            <a:endParaRPr lang="pl-PL"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ymbol zastępczy zawartości 2"/>
          <p:cNvSpPr>
            <a:spLocks noGrp="1"/>
          </p:cNvSpPr>
          <p:nvPr>
            <p:ph idx="1"/>
          </p:nvPr>
        </p:nvSpPr>
        <p:spPr>
          <a:xfrm>
            <a:off x="457200" y="1600200"/>
            <a:ext cx="8229600" cy="2543175"/>
          </a:xfrm>
        </p:spPr>
        <p:txBody>
          <a:bodyPr/>
          <a:lstStyle/>
          <a:p>
            <a:pPr algn="ctr" eaLnBrk="1" hangingPunct="1"/>
            <a:r>
              <a:rPr lang="pl-PL" b="1" dirty="0" smtClean="0"/>
              <a:t>W zamian za czas przepracowany w godzinach nadliczbowych</a:t>
            </a:r>
            <a:r>
              <a:rPr lang="pl-PL" dirty="0" smtClean="0"/>
              <a:t> pracodawca, na pisemny wniosek pracownika, może udzielić mu w tym samym wymiarze czasu wolnego od pracy.</a:t>
            </a:r>
          </a:p>
        </p:txBody>
      </p:sp>
      <p:sp>
        <p:nvSpPr>
          <p:cNvPr id="6" name="Symbol zastępczy daty 5"/>
          <p:cNvSpPr>
            <a:spLocks noGrp="1"/>
          </p:cNvSpPr>
          <p:nvPr>
            <p:ph type="dt" sz="half" idx="10"/>
          </p:nvPr>
        </p:nvSpPr>
        <p:spPr/>
        <p:txBody>
          <a:bodyPr/>
          <a:lstStyle/>
          <a:p>
            <a:fld id="{A8385D38-E67E-4B47-AB68-75718B8D2B86}"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50178" name="Tytuł 1"/>
          <p:cNvSpPr>
            <a:spLocks noGrp="1"/>
          </p:cNvSpPr>
          <p:nvPr>
            <p:ph type="title"/>
          </p:nvPr>
        </p:nvSpPr>
        <p:spPr/>
        <p:txBody>
          <a:bodyPr>
            <a:normAutofit fontScale="90000"/>
          </a:bodyPr>
          <a:lstStyle/>
          <a:p>
            <a:pPr algn="ctr" eaLnBrk="1" hangingPunct="1"/>
            <a:r>
              <a:rPr lang="pl-PL" b="1" dirty="0" smtClean="0">
                <a:solidFill>
                  <a:srgbClr val="FF0000"/>
                </a:solidFill>
              </a:rPr>
              <a:t>BHP PRACUJĄCYCH NA ZMIANY I W NOCY</a:t>
            </a:r>
            <a:endParaRPr lang="pl-PL" dirty="0" smtClean="0"/>
          </a:p>
        </p:txBody>
      </p:sp>
      <p:pic>
        <p:nvPicPr>
          <p:cNvPr id="50180" name="Picture 2"/>
          <p:cNvPicPr>
            <a:picLocks noChangeAspect="1" noChangeArrowheads="1"/>
          </p:cNvPicPr>
          <p:nvPr/>
        </p:nvPicPr>
        <p:blipFill>
          <a:blip r:embed="rId2" cstate="print"/>
          <a:srcRect/>
          <a:stretch>
            <a:fillRect/>
          </a:stretch>
        </p:blipFill>
        <p:spPr bwMode="auto">
          <a:xfrm>
            <a:off x="1285875" y="4143375"/>
            <a:ext cx="5214938"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600200"/>
            <a:ext cx="8229600" cy="5257800"/>
          </a:xfrm>
        </p:spPr>
        <p:txBody>
          <a:bodyPr/>
          <a:lstStyle/>
          <a:p>
            <a:pPr algn="ctr" eaLnBrk="1" hangingPunct="1">
              <a:lnSpc>
                <a:spcPct val="90000"/>
              </a:lnSpc>
              <a:buFontTx/>
              <a:buNone/>
            </a:pPr>
            <a:r>
              <a:rPr lang="pl-PL" sz="2000" b="1" i="1" dirty="0" smtClean="0">
                <a:solidFill>
                  <a:schemeClr val="bg1">
                    <a:lumMod val="65000"/>
                  </a:schemeClr>
                </a:solidFill>
              </a:rPr>
              <a:t>wykaz prac wzbronionych kobietom</a:t>
            </a:r>
            <a:r>
              <a:rPr lang="pl-PL" sz="2000" dirty="0" smtClean="0">
                <a:solidFill>
                  <a:schemeClr val="bg1">
                    <a:lumMod val="65000"/>
                  </a:schemeClr>
                </a:solidFill>
              </a:rPr>
              <a:t>  </a:t>
            </a:r>
            <a:r>
              <a:rPr lang="pl-PL" sz="2000" b="1" dirty="0" smtClean="0">
                <a:solidFill>
                  <a:schemeClr val="bg1">
                    <a:lumMod val="65000"/>
                  </a:schemeClr>
                </a:solidFill>
                <a:hlinkClick r:id="rId2" action="ppaction://hlinkfile"/>
              </a:rPr>
              <a:t>rozporządzenie Rady Ministrów z dnia 30 lipca 2002 r</a:t>
            </a:r>
            <a:r>
              <a:rPr lang="pl-PL" sz="2000" b="1" dirty="0" smtClean="0">
                <a:solidFill>
                  <a:schemeClr val="bg1">
                    <a:lumMod val="65000"/>
                  </a:schemeClr>
                </a:solidFill>
                <a:hlinkClick r:id="rId2" action="ppaction://hlinkfile"/>
              </a:rPr>
              <a:t>.</a:t>
            </a:r>
            <a:endParaRPr lang="pl-PL" sz="2000" b="1" dirty="0" smtClean="0">
              <a:solidFill>
                <a:schemeClr val="bg1">
                  <a:lumMod val="65000"/>
                </a:schemeClr>
              </a:solidFill>
            </a:endParaRPr>
          </a:p>
          <a:p>
            <a:pPr algn="ctr" eaLnBrk="1" hangingPunct="1">
              <a:lnSpc>
                <a:spcPct val="90000"/>
              </a:lnSpc>
              <a:buFontTx/>
              <a:buNone/>
            </a:pPr>
            <a:endParaRPr lang="pl-PL" sz="2000" b="1" u="sng" dirty="0" smtClean="0">
              <a:solidFill>
                <a:schemeClr val="bg1">
                  <a:lumMod val="65000"/>
                </a:schemeClr>
              </a:solidFill>
            </a:endParaRPr>
          </a:p>
          <a:p>
            <a:pPr algn="ctr" eaLnBrk="1" hangingPunct="1">
              <a:lnSpc>
                <a:spcPct val="90000"/>
              </a:lnSpc>
              <a:buFontTx/>
              <a:buNone/>
            </a:pPr>
            <a:endParaRPr lang="pl-PL" sz="2000" b="1" u="sng" dirty="0" smtClean="0">
              <a:solidFill>
                <a:schemeClr val="bg1">
                  <a:lumMod val="65000"/>
                </a:schemeClr>
              </a:solidFill>
            </a:endParaRPr>
          </a:p>
          <a:p>
            <a:pPr algn="ctr" eaLnBrk="1" hangingPunct="1">
              <a:lnSpc>
                <a:spcPct val="90000"/>
              </a:lnSpc>
            </a:pPr>
            <a:r>
              <a:rPr lang="pl-PL" sz="2400" b="1" dirty="0" smtClean="0"/>
              <a:t>prace związane z wysiłkiem fizycznym powyżej 5000kJ na zmianę roboczą i transportem ciężarów oraz wymuszoną pozycją ciała</a:t>
            </a:r>
            <a:r>
              <a:rPr lang="pl-PL" sz="2400" dirty="0" smtClean="0"/>
              <a:t> </a:t>
            </a:r>
          </a:p>
          <a:p>
            <a:pPr algn="ctr" eaLnBrk="1" hangingPunct="1">
              <a:lnSpc>
                <a:spcPct val="90000"/>
              </a:lnSpc>
            </a:pPr>
            <a:r>
              <a:rPr lang="pl-PL" sz="2400" b="1" dirty="0" smtClean="0"/>
              <a:t> Ręczne podnoszenie i przenoszenie ciężarów o masie przekraczającej:</a:t>
            </a:r>
          </a:p>
          <a:p>
            <a:pPr algn="ctr" eaLnBrk="1" hangingPunct="1">
              <a:lnSpc>
                <a:spcPct val="90000"/>
              </a:lnSpc>
              <a:buFontTx/>
              <a:buNone/>
            </a:pPr>
            <a:r>
              <a:rPr lang="pl-PL" sz="2400" b="1" dirty="0" smtClean="0"/>
              <a:t>  12 kg - przy pracy stałej,</a:t>
            </a:r>
          </a:p>
          <a:p>
            <a:pPr algn="ctr" eaLnBrk="1" hangingPunct="1">
              <a:lnSpc>
                <a:spcPct val="90000"/>
              </a:lnSpc>
              <a:buFontTx/>
              <a:buNone/>
            </a:pPr>
            <a:r>
              <a:rPr lang="pl-PL" sz="2400" b="1" dirty="0" smtClean="0"/>
              <a:t>  20 kg - przy pracy dorywczej (do 4 razy na godzinę w czasie zmiany roboczej).</a:t>
            </a:r>
          </a:p>
          <a:p>
            <a:pPr algn="ctr" eaLnBrk="1" hangingPunct="1">
              <a:lnSpc>
                <a:spcPct val="90000"/>
              </a:lnSpc>
            </a:pPr>
            <a:r>
              <a:rPr lang="pl-PL" sz="2400" dirty="0" smtClean="0">
                <a:solidFill>
                  <a:srgbClr val="FF0000"/>
                </a:solidFill>
              </a:rPr>
              <a:t>Kobiety w ciąży i karmiące ¼ wartości, czyli 5kg</a:t>
            </a:r>
          </a:p>
        </p:txBody>
      </p:sp>
      <p:sp>
        <p:nvSpPr>
          <p:cNvPr id="4" name="Symbol zastępczy daty 3"/>
          <p:cNvSpPr>
            <a:spLocks noGrp="1"/>
          </p:cNvSpPr>
          <p:nvPr>
            <p:ph type="dt" sz="half" idx="10"/>
          </p:nvPr>
        </p:nvSpPr>
        <p:spPr/>
        <p:txBody>
          <a:bodyPr/>
          <a:lstStyle/>
          <a:p>
            <a:fld id="{2EC586F9-94DB-4907-8C7D-53EDBE60EFE4}"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40962" name="Rectangle 2"/>
          <p:cNvSpPr>
            <a:spLocks noGrp="1" noChangeArrowheads="1"/>
          </p:cNvSpPr>
          <p:nvPr>
            <p:ph type="title"/>
          </p:nvPr>
        </p:nvSpPr>
        <p:spPr/>
        <p:txBody>
          <a:bodyPr>
            <a:normAutofit fontScale="90000"/>
          </a:bodyPr>
          <a:lstStyle/>
          <a:p>
            <a:pPr algn="ctr" eaLnBrk="1" hangingPunct="1"/>
            <a:r>
              <a:rPr lang="pl-PL" sz="4000" b="1" dirty="0" smtClean="0">
                <a:solidFill>
                  <a:srgbClr val="FF0000"/>
                </a:solidFill>
              </a:rPr>
              <a:t/>
            </a:r>
            <a:br>
              <a:rPr lang="pl-PL" sz="4000" b="1" dirty="0" smtClean="0">
                <a:solidFill>
                  <a:srgbClr val="FF0000"/>
                </a:solidFill>
              </a:rPr>
            </a:br>
            <a:r>
              <a:rPr lang="pl-PL" sz="4000" b="1" dirty="0" smtClean="0">
                <a:solidFill>
                  <a:srgbClr val="FF0000"/>
                </a:solidFill>
              </a:rPr>
              <a:t> OCHRONA PRACY KOBIET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descr="POMOC"/>
          <p:cNvPicPr>
            <a:picLocks noChangeAspect="1" noChangeArrowheads="1"/>
          </p:cNvPicPr>
          <p:nvPr/>
        </p:nvPicPr>
        <p:blipFill>
          <a:blip r:embed="rId2" cstate="print"/>
          <a:srcRect/>
          <a:stretch>
            <a:fillRect/>
          </a:stretch>
        </p:blipFill>
        <p:spPr bwMode="auto">
          <a:xfrm>
            <a:off x="250825" y="260350"/>
            <a:ext cx="830263" cy="838200"/>
          </a:xfrm>
          <a:prstGeom prst="rect">
            <a:avLst/>
          </a:prstGeom>
          <a:noFill/>
          <a:ln w="9525">
            <a:noFill/>
            <a:miter lim="800000"/>
            <a:headEnd/>
            <a:tailEnd/>
          </a:ln>
        </p:spPr>
      </p:pic>
      <p:sp>
        <p:nvSpPr>
          <p:cNvPr id="3102" name="Text Box 30"/>
          <p:cNvSpPr txBox="1">
            <a:spLocks noChangeArrowheads="1"/>
          </p:cNvSpPr>
          <p:nvPr/>
        </p:nvSpPr>
        <p:spPr bwMode="auto">
          <a:xfrm>
            <a:off x="323850" y="1125538"/>
            <a:ext cx="8424863" cy="4664075"/>
          </a:xfrm>
          <a:prstGeom prst="rect">
            <a:avLst/>
          </a:prstGeom>
          <a:noFill/>
          <a:ln w="9525">
            <a:noFill/>
            <a:miter lim="800000"/>
            <a:headEnd/>
            <a:tailEnd/>
          </a:ln>
          <a:effectLst/>
        </p:spPr>
        <p:txBody>
          <a:bodyPr>
            <a:spAutoFit/>
          </a:bodyPr>
          <a:lstStyle/>
          <a:p>
            <a:pPr marL="457200" indent="-457200" algn="ctr">
              <a:defRPr/>
            </a:pPr>
            <a:r>
              <a:rPr lang="pl-PL" b="1" dirty="0">
                <a:solidFill>
                  <a:schemeClr val="tx1">
                    <a:lumMod val="50000"/>
                  </a:schemeClr>
                </a:solidFill>
                <a:latin typeface="Tahoma" pitchFamily="34" charset="0"/>
              </a:rPr>
              <a:t>ROZPORZĄDZENIE Ministra Pracy i Polityki Socjalnej z dnia </a:t>
            </a:r>
          </a:p>
          <a:p>
            <a:pPr marL="457200" indent="-457200" algn="ctr">
              <a:defRPr/>
            </a:pPr>
            <a:r>
              <a:rPr lang="pl-PL" b="1" dirty="0">
                <a:solidFill>
                  <a:schemeClr val="tx1">
                    <a:lumMod val="50000"/>
                  </a:schemeClr>
                </a:solidFill>
                <a:latin typeface="Tahoma" pitchFamily="34" charset="0"/>
              </a:rPr>
              <a:t>26 września 1997 r. w sprawie ogólnych przepisów bezpieczeństwa i higieny pracy (Dz. U. Nr 129, poz. 844) z </a:t>
            </a:r>
            <a:r>
              <a:rPr lang="pl-PL" b="1" dirty="0" err="1">
                <a:solidFill>
                  <a:schemeClr val="tx1">
                    <a:lumMod val="50000"/>
                  </a:schemeClr>
                </a:solidFill>
                <a:latin typeface="Tahoma" pitchFamily="34" charset="0"/>
              </a:rPr>
              <a:t>późn</a:t>
            </a:r>
            <a:r>
              <a:rPr lang="pl-PL" b="1" dirty="0">
                <a:solidFill>
                  <a:schemeClr val="tx1">
                    <a:lumMod val="50000"/>
                  </a:schemeClr>
                </a:solidFill>
                <a:latin typeface="Tahoma" pitchFamily="34" charset="0"/>
              </a:rPr>
              <a:t>. zmianami                                                             Tekst jednolity: Obwieszczenie Ministra Gospodarki, Pracy i Polityki Społecznej z dnia 28 sierpnia 2003 r. (Dz. U. Nr 169, poz. 1650)</a:t>
            </a:r>
          </a:p>
          <a:p>
            <a:pPr marL="457200" indent="-457200">
              <a:defRPr/>
            </a:pPr>
            <a:endParaRPr lang="pl-PL" b="1" dirty="0">
              <a:solidFill>
                <a:schemeClr val="tx1">
                  <a:lumMod val="50000"/>
                </a:schemeClr>
              </a:solidFill>
              <a:latin typeface="Tahoma" pitchFamily="34" charset="0"/>
            </a:endParaRPr>
          </a:p>
          <a:p>
            <a:pPr marL="457200" indent="-457200">
              <a:defRPr/>
            </a:pPr>
            <a:r>
              <a:rPr lang="pl-PL" sz="3200" b="1" dirty="0">
                <a:solidFill>
                  <a:schemeClr val="tx1">
                    <a:lumMod val="50000"/>
                  </a:schemeClr>
                </a:solidFill>
                <a:latin typeface="Tahoma" pitchFamily="34" charset="0"/>
              </a:rPr>
              <a:t>§ 44.</a:t>
            </a:r>
          </a:p>
          <a:p>
            <a:pPr marL="457200" indent="-457200">
              <a:defRPr/>
            </a:pPr>
            <a:r>
              <a:rPr lang="pl-PL" sz="3200" b="1" dirty="0">
                <a:solidFill>
                  <a:schemeClr val="tx1">
                    <a:lumMod val="50000"/>
                  </a:schemeClr>
                </a:solidFill>
                <a:latin typeface="Tahoma" pitchFamily="34" charset="0"/>
              </a:rPr>
              <a:t>1. </a:t>
            </a:r>
            <a:r>
              <a:rPr lang="pl-PL" sz="3200" b="1" dirty="0">
                <a:solidFill>
                  <a:schemeClr val="tx1">
                    <a:lumMod val="50000"/>
                  </a:schemeClr>
                </a:solidFill>
                <a:effectLst>
                  <a:outerShdw blurRad="38100" dist="38100" dir="2700000" algn="tl">
                    <a:srgbClr val="FFFFFF"/>
                  </a:outerShdw>
                </a:effectLst>
                <a:latin typeface="Tahoma" pitchFamily="34" charset="0"/>
              </a:rPr>
              <a:t>Pracodawca jest obowiązany zapewnić pracownikom sprawnie funkcjonujący system pierwszej pomocy w razie wypadku oraz środki do udzielania pierwszej pomocy.</a:t>
            </a:r>
          </a:p>
        </p:txBody>
      </p:sp>
      <p:sp>
        <p:nvSpPr>
          <p:cNvPr id="6" name="Symbol zastępczy daty 5"/>
          <p:cNvSpPr>
            <a:spLocks noGrp="1"/>
          </p:cNvSpPr>
          <p:nvPr>
            <p:ph type="dt" sz="half" idx="10"/>
          </p:nvPr>
        </p:nvSpPr>
        <p:spPr/>
        <p:txBody>
          <a:bodyPr/>
          <a:lstStyle/>
          <a:p>
            <a:pPr>
              <a:defRPr/>
            </a:pPr>
            <a:fld id="{E98E9F33-4E00-4A73-A6EB-D735EF61AF9D}" type="datetime1">
              <a:rPr lang="pl-PL" smtClean="0"/>
              <a:t>2013-07-05</a:t>
            </a:fld>
            <a:endParaRPr lang="pl-PL"/>
          </a:p>
        </p:txBody>
      </p:sp>
      <p:sp>
        <p:nvSpPr>
          <p:cNvPr id="5" name="Symbol zastępczy stopki 4"/>
          <p:cNvSpPr>
            <a:spLocks noGrp="1"/>
          </p:cNvSpPr>
          <p:nvPr>
            <p:ph type="ftr" sz="quarter" idx="11"/>
          </p:nvPr>
        </p:nvSpPr>
        <p:spPr/>
        <p:txBody>
          <a:bodyPr/>
          <a:lstStyle/>
          <a:p>
            <a:pPr>
              <a:defRPr/>
            </a:pPr>
            <a:r>
              <a:rPr lang="pl-PL" smtClean="0"/>
              <a:t>Małgorzata Pietrzko-Zając                                          Starszy Specjalista BHP </a:t>
            </a:r>
            <a:endParaRPr lang="pl-PL"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afterEffect">
                                  <p:stCondLst>
                                    <p:cond delay="0"/>
                                  </p:stCondLst>
                                  <p:endCondLst>
                                    <p:cond evt="onNext" delay="0">
                                      <p:tgtEl>
                                        <p:sldTgt/>
                                      </p:tgtEl>
                                    </p:cond>
                                  </p:endCondLst>
                                  <p:childTnLst>
                                    <p:anim calcmode="discrete" valueType="str">
                                      <p:cBhvr>
                                        <p:cTn id="6" dur="2000" fill="hold"/>
                                        <p:tgtEl>
                                          <p:spTgt spid="308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p:cNvPicPr>
            <a:picLocks noChangeAspect="1" noChangeArrowheads="1"/>
          </p:cNvPicPr>
          <p:nvPr/>
        </p:nvPicPr>
        <p:blipFill>
          <a:blip r:embed="rId2" cstate="print"/>
          <a:srcRect/>
          <a:stretch>
            <a:fillRect/>
          </a:stretch>
        </p:blipFill>
        <p:spPr bwMode="auto">
          <a:xfrm>
            <a:off x="250825" y="260350"/>
            <a:ext cx="762000" cy="762000"/>
          </a:xfrm>
          <a:prstGeom prst="rect">
            <a:avLst/>
          </a:prstGeom>
          <a:noFill/>
          <a:ln w="9525">
            <a:noFill/>
            <a:miter lim="800000"/>
            <a:headEnd/>
            <a:tailEnd/>
          </a:ln>
        </p:spPr>
      </p:pic>
      <p:sp>
        <p:nvSpPr>
          <p:cNvPr id="6154" name="Text Box 10"/>
          <p:cNvSpPr txBox="1">
            <a:spLocks noChangeArrowheads="1"/>
          </p:cNvSpPr>
          <p:nvPr/>
        </p:nvSpPr>
        <p:spPr bwMode="auto">
          <a:xfrm>
            <a:off x="323850" y="1052512"/>
            <a:ext cx="8424863" cy="4093428"/>
          </a:xfrm>
          <a:prstGeom prst="rect">
            <a:avLst/>
          </a:prstGeom>
          <a:noFill/>
          <a:ln w="9525">
            <a:noFill/>
            <a:miter lim="800000"/>
            <a:headEnd/>
            <a:tailEnd/>
          </a:ln>
          <a:effectLst/>
        </p:spPr>
        <p:txBody>
          <a:bodyPr wrap="square">
            <a:spAutoFit/>
          </a:bodyPr>
          <a:lstStyle/>
          <a:p>
            <a:pPr marL="457200" indent="-457200">
              <a:defRPr/>
            </a:pPr>
            <a:endParaRPr lang="pl-PL" b="1" dirty="0">
              <a:solidFill>
                <a:schemeClr val="bg2"/>
              </a:solidFill>
              <a:latin typeface="Times New Roman" charset="0"/>
            </a:endParaRPr>
          </a:p>
          <a:p>
            <a:pPr marL="457200" indent="-457200">
              <a:defRPr/>
            </a:pPr>
            <a:endParaRPr lang="pl-PL" b="1" dirty="0">
              <a:solidFill>
                <a:srgbClr val="FF0000"/>
              </a:solidFill>
              <a:latin typeface="Times New Roman" charset="0"/>
            </a:endParaRPr>
          </a:p>
          <a:p>
            <a:pPr marL="457200" indent="-457200" algn="ctr">
              <a:defRPr/>
            </a:pPr>
            <a:endParaRPr lang="pl-PL" sz="2800" b="1" dirty="0" smtClean="0">
              <a:solidFill>
                <a:schemeClr val="tx1">
                  <a:lumMod val="50000"/>
                </a:schemeClr>
              </a:solidFill>
              <a:effectLst>
                <a:outerShdw blurRad="38100" dist="38100" dir="2700000" algn="tl">
                  <a:srgbClr val="FFFFFF"/>
                </a:outerShdw>
              </a:effectLst>
              <a:latin typeface="Tahoma" pitchFamily="34" charset="0"/>
            </a:endParaRPr>
          </a:p>
          <a:p>
            <a:pPr marL="457200" indent="-457200" algn="ctr">
              <a:defRPr/>
            </a:pPr>
            <a:endParaRPr lang="pl-PL" sz="2800" b="1" dirty="0" smtClean="0">
              <a:solidFill>
                <a:schemeClr val="tx1">
                  <a:lumMod val="50000"/>
                </a:schemeClr>
              </a:solidFill>
              <a:effectLst>
                <a:outerShdw blurRad="38100" dist="38100" dir="2700000" algn="tl">
                  <a:srgbClr val="FFFFFF"/>
                </a:outerShdw>
              </a:effectLst>
              <a:latin typeface="Tahoma" pitchFamily="34" charset="0"/>
            </a:endParaRPr>
          </a:p>
          <a:p>
            <a:pPr marL="457200" indent="-457200" algn="ctr">
              <a:defRPr/>
            </a:pPr>
            <a:r>
              <a:rPr lang="pl-PL" sz="2800" b="1" dirty="0" smtClean="0">
                <a:solidFill>
                  <a:schemeClr val="tx1">
                    <a:lumMod val="50000"/>
                  </a:schemeClr>
                </a:solidFill>
                <a:effectLst>
                  <a:outerShdw blurRad="38100" dist="38100" dir="2700000" algn="tl">
                    <a:srgbClr val="FFFFFF"/>
                  </a:outerShdw>
                </a:effectLst>
                <a:latin typeface="Tahoma" pitchFamily="34" charset="0"/>
              </a:rPr>
              <a:t>§ </a:t>
            </a:r>
            <a:r>
              <a:rPr lang="pl-PL" sz="2800" b="1" dirty="0">
                <a:solidFill>
                  <a:schemeClr val="tx1">
                    <a:lumMod val="50000"/>
                  </a:schemeClr>
                </a:solidFill>
                <a:effectLst>
                  <a:outerShdw blurRad="38100" dist="38100" dir="2700000" algn="tl">
                    <a:srgbClr val="FFFFFF"/>
                  </a:outerShdw>
                </a:effectLst>
                <a:latin typeface="Tahoma" pitchFamily="34" charset="0"/>
              </a:rPr>
              <a:t>44. (c.d.)</a:t>
            </a:r>
          </a:p>
          <a:p>
            <a:pPr marL="457200" indent="-457200" algn="ctr">
              <a:defRPr/>
            </a:pPr>
            <a:r>
              <a:rPr lang="pl-PL" sz="2800" b="1" dirty="0">
                <a:solidFill>
                  <a:schemeClr val="tx1">
                    <a:lumMod val="50000"/>
                  </a:schemeClr>
                </a:solidFill>
                <a:effectLst>
                  <a:outerShdw blurRad="38100" dist="38100" dir="2700000" algn="tl">
                    <a:srgbClr val="FFFFFF"/>
                  </a:outerShdw>
                </a:effectLst>
                <a:latin typeface="Tahoma" pitchFamily="34" charset="0"/>
              </a:rPr>
              <a:t>2</a:t>
            </a:r>
            <a:r>
              <a:rPr lang="pl-PL" sz="2800" b="1" dirty="0" smtClean="0">
                <a:solidFill>
                  <a:schemeClr val="tx1">
                    <a:lumMod val="50000"/>
                  </a:schemeClr>
                </a:solidFill>
                <a:effectLst>
                  <a:outerShdw blurRad="38100" dist="38100" dir="2700000" algn="tl">
                    <a:srgbClr val="FFFFFF"/>
                  </a:outerShdw>
                </a:effectLst>
                <a:latin typeface="Tahoma" pitchFamily="34" charset="0"/>
              </a:rPr>
              <a:t>. </a:t>
            </a:r>
            <a:r>
              <a:rPr lang="pl-PL" sz="2800" b="1" dirty="0">
                <a:solidFill>
                  <a:schemeClr val="tx1">
                    <a:lumMod val="50000"/>
                  </a:schemeClr>
                </a:solidFill>
                <a:effectLst>
                  <a:outerShdw blurRad="38100" dist="38100" dir="2700000" algn="tl">
                    <a:srgbClr val="FFFFFF"/>
                  </a:outerShdw>
                </a:effectLst>
                <a:latin typeface="Tahoma" pitchFamily="34" charset="0"/>
              </a:rPr>
              <a:t>Obsługa punktów i apteczek, na każdej zmianie powinna być powierzana wyznaczonym pracownikom, </a:t>
            </a:r>
            <a:r>
              <a:rPr lang="pl-PL" sz="2800" b="1" u="sng" dirty="0">
                <a:solidFill>
                  <a:schemeClr val="tx1">
                    <a:lumMod val="50000"/>
                  </a:schemeClr>
                </a:solidFill>
                <a:effectLst>
                  <a:outerShdw blurRad="38100" dist="38100" dir="2700000" algn="tl">
                    <a:srgbClr val="FFFFFF"/>
                  </a:outerShdw>
                </a:effectLst>
                <a:latin typeface="Tahoma" pitchFamily="34" charset="0"/>
              </a:rPr>
              <a:t>przeszkolonym w udzielaniu pierwszej pomocy.</a:t>
            </a:r>
          </a:p>
        </p:txBody>
      </p:sp>
      <p:sp>
        <p:nvSpPr>
          <p:cNvPr id="6" name="Symbol zastępczy daty 5"/>
          <p:cNvSpPr>
            <a:spLocks noGrp="1"/>
          </p:cNvSpPr>
          <p:nvPr>
            <p:ph type="dt" sz="half" idx="10"/>
          </p:nvPr>
        </p:nvSpPr>
        <p:spPr/>
        <p:txBody>
          <a:bodyPr/>
          <a:lstStyle/>
          <a:p>
            <a:pPr>
              <a:defRPr/>
            </a:pPr>
            <a:fld id="{53732CC8-F72A-4A4B-AD1B-5F3153487D53}" type="datetime1">
              <a:rPr lang="pl-PL" smtClean="0"/>
              <a:t>2013-07-05</a:t>
            </a:fld>
            <a:endParaRPr lang="pl-PL"/>
          </a:p>
        </p:txBody>
      </p:sp>
      <p:sp>
        <p:nvSpPr>
          <p:cNvPr id="5" name="Symbol zastępczy stopki 4"/>
          <p:cNvSpPr>
            <a:spLocks noGrp="1"/>
          </p:cNvSpPr>
          <p:nvPr>
            <p:ph type="ftr" sz="quarter" idx="11"/>
          </p:nvPr>
        </p:nvSpPr>
        <p:spPr/>
        <p:txBody>
          <a:bodyPr/>
          <a:lstStyle/>
          <a:p>
            <a:pPr>
              <a:defRPr/>
            </a:pPr>
            <a:r>
              <a:rPr lang="pl-PL" smtClean="0"/>
              <a:t>Małgorzata Pietrzko-Zając                                          Starszy Specjalista BHP </a:t>
            </a:r>
            <a:endParaRPr lang="pl-PL"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afterEffect">
                                  <p:stCondLst>
                                    <p:cond delay="0"/>
                                  </p:stCondLst>
                                  <p:endCondLst>
                                    <p:cond evt="onNext" delay="0">
                                      <p:tgtEl>
                                        <p:sldTgt/>
                                      </p:tgtEl>
                                    </p:cond>
                                  </p:endCondLst>
                                  <p:childTnLst>
                                    <p:anim calcmode="discrete" valueType="str">
                                      <p:cBhvr>
                                        <p:cTn id="6" dur="2000" fill="hold"/>
                                        <p:tgtEl>
                                          <p:spTgt spid="615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DDBBD3EF-4A25-4E1B-950F-CF37DC41E9A7}"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53250" name="Tytuł 1"/>
          <p:cNvSpPr>
            <a:spLocks noGrp="1"/>
          </p:cNvSpPr>
          <p:nvPr>
            <p:ph type="title"/>
          </p:nvPr>
        </p:nvSpPr>
        <p:spPr/>
        <p:txBody>
          <a:bodyPr/>
          <a:lstStyle/>
          <a:p>
            <a:pPr eaLnBrk="1" hangingPunct="1"/>
            <a:r>
              <a:rPr lang="pl-PL" b="1" dirty="0" smtClean="0">
                <a:solidFill>
                  <a:srgbClr val="FF0000"/>
                </a:solidFill>
              </a:rPr>
              <a:t>SCHEMAT WEZWANIA POMOCY</a:t>
            </a:r>
            <a:endParaRPr lang="pl-PL" dirty="0" smtClean="0">
              <a:solidFill>
                <a:srgbClr val="FF0000"/>
              </a:solidFill>
            </a:endParaRPr>
          </a:p>
        </p:txBody>
      </p:sp>
      <p:sp>
        <p:nvSpPr>
          <p:cNvPr id="3" name="Prostokąt 2"/>
          <p:cNvSpPr/>
          <p:nvPr/>
        </p:nvSpPr>
        <p:spPr>
          <a:xfrm>
            <a:off x="1143000" y="1714500"/>
            <a:ext cx="7643813" cy="3970318"/>
          </a:xfrm>
          <a:prstGeom prst="rect">
            <a:avLst/>
          </a:prstGeom>
        </p:spPr>
        <p:txBody>
          <a:bodyPr>
            <a:spAutoFit/>
          </a:bodyPr>
          <a:lstStyle/>
          <a:p>
            <a:pPr>
              <a:buFont typeface="Wingdings" pitchFamily="2" charset="2"/>
              <a:buChar char="v"/>
              <a:defRPr/>
            </a:pPr>
            <a:r>
              <a:rPr lang="pl-PL" sz="2800" b="1" dirty="0">
                <a:solidFill>
                  <a:schemeClr val="bg1">
                    <a:lumMod val="95000"/>
                    <a:lumOff val="5000"/>
                  </a:schemeClr>
                </a:solidFill>
                <a:effectLst>
                  <a:outerShdw blurRad="38100" dist="38100" dir="2700000" algn="tl">
                    <a:srgbClr val="FFFFFF"/>
                  </a:outerShdw>
                </a:effectLst>
              </a:rPr>
              <a:t>GDZIE SIĘ TO STAŁO</a:t>
            </a:r>
            <a:r>
              <a:rPr lang="pl-PL" sz="2800" b="1" dirty="0" smtClean="0">
                <a:solidFill>
                  <a:schemeClr val="bg1">
                    <a:lumMod val="95000"/>
                    <a:lumOff val="5000"/>
                  </a:schemeClr>
                </a:solidFill>
                <a:effectLst>
                  <a:outerShdw blurRad="38100" dist="38100" dir="2700000" algn="tl">
                    <a:srgbClr val="FFFFFF"/>
                  </a:outerShdw>
                </a:effectLst>
              </a:rPr>
              <a:t>?</a:t>
            </a:r>
          </a:p>
          <a:p>
            <a:pPr>
              <a:defRPr/>
            </a:pPr>
            <a:endParaRPr lang="pl-PL" sz="2800" b="1" dirty="0">
              <a:solidFill>
                <a:schemeClr val="bg1">
                  <a:lumMod val="95000"/>
                  <a:lumOff val="5000"/>
                </a:schemeClr>
              </a:solidFill>
              <a:effectLst>
                <a:outerShdw blurRad="38100" dist="38100" dir="2700000" algn="tl">
                  <a:srgbClr val="FFFFFF"/>
                </a:outerShdw>
              </a:effectLst>
            </a:endParaRPr>
          </a:p>
          <a:p>
            <a:pPr>
              <a:buFont typeface="Wingdings" pitchFamily="2" charset="2"/>
              <a:buChar char="v"/>
              <a:defRPr/>
            </a:pPr>
            <a:r>
              <a:rPr lang="pl-PL" sz="2800" b="1" dirty="0">
                <a:solidFill>
                  <a:schemeClr val="bg1">
                    <a:lumMod val="95000"/>
                    <a:lumOff val="5000"/>
                  </a:schemeClr>
                </a:solidFill>
                <a:effectLst>
                  <a:outerShdw blurRad="38100" dist="38100" dir="2700000" algn="tl">
                    <a:srgbClr val="FFFFFF"/>
                  </a:outerShdw>
                </a:effectLst>
              </a:rPr>
              <a:t>CO SIĘ STAŁO</a:t>
            </a:r>
            <a:r>
              <a:rPr lang="pl-PL" sz="2800" b="1" dirty="0" smtClean="0">
                <a:solidFill>
                  <a:schemeClr val="bg1">
                    <a:lumMod val="95000"/>
                    <a:lumOff val="5000"/>
                  </a:schemeClr>
                </a:solidFill>
                <a:effectLst>
                  <a:outerShdw blurRad="38100" dist="38100" dir="2700000" algn="tl">
                    <a:srgbClr val="FFFFFF"/>
                  </a:outerShdw>
                </a:effectLst>
              </a:rPr>
              <a:t>?</a:t>
            </a:r>
          </a:p>
          <a:p>
            <a:pPr>
              <a:defRPr/>
            </a:pPr>
            <a:endParaRPr lang="pl-PL" sz="2800" b="1" dirty="0">
              <a:solidFill>
                <a:schemeClr val="bg1">
                  <a:lumMod val="95000"/>
                  <a:lumOff val="5000"/>
                </a:schemeClr>
              </a:solidFill>
              <a:effectLst>
                <a:outerShdw blurRad="38100" dist="38100" dir="2700000" algn="tl">
                  <a:srgbClr val="FFFFFF"/>
                </a:outerShdw>
              </a:effectLst>
            </a:endParaRPr>
          </a:p>
          <a:p>
            <a:pPr>
              <a:buFont typeface="Wingdings" pitchFamily="2" charset="2"/>
              <a:buChar char="v"/>
              <a:defRPr/>
            </a:pPr>
            <a:r>
              <a:rPr lang="pl-PL" sz="2800" b="1" dirty="0">
                <a:solidFill>
                  <a:schemeClr val="bg1">
                    <a:lumMod val="95000"/>
                    <a:lumOff val="5000"/>
                  </a:schemeClr>
                </a:solidFill>
                <a:effectLst>
                  <a:outerShdw blurRad="38100" dist="38100" dir="2700000" algn="tl">
                    <a:srgbClr val="FFFFFF"/>
                  </a:outerShdw>
                </a:effectLst>
              </a:rPr>
              <a:t>CZY SĄ OFIARY-POSZKODOWANI? ILE</a:t>
            </a:r>
            <a:r>
              <a:rPr lang="pl-PL" sz="2800" b="1" dirty="0" smtClean="0">
                <a:solidFill>
                  <a:schemeClr val="bg1">
                    <a:lumMod val="95000"/>
                    <a:lumOff val="5000"/>
                  </a:schemeClr>
                </a:solidFill>
                <a:effectLst>
                  <a:outerShdw blurRad="38100" dist="38100" dir="2700000" algn="tl">
                    <a:srgbClr val="FFFFFF"/>
                  </a:outerShdw>
                </a:effectLst>
              </a:rPr>
              <a:t>?</a:t>
            </a:r>
          </a:p>
          <a:p>
            <a:pPr>
              <a:defRPr/>
            </a:pPr>
            <a:endParaRPr lang="pl-PL" sz="2800" b="1" dirty="0">
              <a:solidFill>
                <a:schemeClr val="bg1">
                  <a:lumMod val="95000"/>
                  <a:lumOff val="5000"/>
                </a:schemeClr>
              </a:solidFill>
              <a:effectLst>
                <a:outerShdw blurRad="38100" dist="38100" dir="2700000" algn="tl">
                  <a:srgbClr val="FFFFFF"/>
                </a:outerShdw>
              </a:effectLst>
            </a:endParaRPr>
          </a:p>
          <a:p>
            <a:pPr>
              <a:buFont typeface="Wingdings" pitchFamily="2" charset="2"/>
              <a:buChar char="v"/>
              <a:defRPr/>
            </a:pPr>
            <a:r>
              <a:rPr lang="pl-PL" sz="2800" b="1" dirty="0">
                <a:solidFill>
                  <a:schemeClr val="bg1">
                    <a:lumMod val="95000"/>
                    <a:lumOff val="5000"/>
                  </a:schemeClr>
                </a:solidFill>
                <a:effectLst>
                  <a:outerShdw blurRad="38100" dist="38100" dir="2700000" algn="tl">
                    <a:srgbClr val="FFFFFF"/>
                  </a:outerShdw>
                </a:effectLst>
              </a:rPr>
              <a:t>JAKIE SĄ USZKODZENIA CIAŁA</a:t>
            </a:r>
            <a:r>
              <a:rPr lang="pl-PL" sz="2800" b="1" dirty="0" smtClean="0">
                <a:solidFill>
                  <a:schemeClr val="bg1">
                    <a:lumMod val="95000"/>
                    <a:lumOff val="5000"/>
                  </a:schemeClr>
                </a:solidFill>
                <a:effectLst>
                  <a:outerShdw blurRad="38100" dist="38100" dir="2700000" algn="tl">
                    <a:srgbClr val="FFFFFF"/>
                  </a:outerShdw>
                </a:effectLst>
              </a:rPr>
              <a:t>?</a:t>
            </a:r>
          </a:p>
          <a:p>
            <a:pPr>
              <a:defRPr/>
            </a:pPr>
            <a:endParaRPr lang="pl-PL" sz="2800" b="1" dirty="0">
              <a:solidFill>
                <a:schemeClr val="bg1">
                  <a:lumMod val="95000"/>
                  <a:lumOff val="5000"/>
                </a:schemeClr>
              </a:solidFill>
              <a:effectLst>
                <a:outerShdw blurRad="38100" dist="38100" dir="2700000" algn="tl">
                  <a:srgbClr val="FFFFFF"/>
                </a:outerShdw>
              </a:effectLst>
            </a:endParaRPr>
          </a:p>
          <a:p>
            <a:pPr>
              <a:buFont typeface="Wingdings" pitchFamily="2" charset="2"/>
              <a:buChar char="v"/>
              <a:defRPr/>
            </a:pPr>
            <a:r>
              <a:rPr lang="pl-PL" sz="2800" b="1" dirty="0">
                <a:solidFill>
                  <a:schemeClr val="bg1">
                    <a:lumMod val="95000"/>
                    <a:lumOff val="5000"/>
                  </a:schemeClr>
                </a:solidFill>
                <a:effectLst>
                  <a:outerShdw blurRad="38100" dist="38100" dir="2700000" algn="tl">
                    <a:srgbClr val="FFFFFF"/>
                  </a:outerShdw>
                </a:effectLst>
              </a:rPr>
              <a:t>KTO I SKĄD WZYWA POMOCY?</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CEDB0E91-DCE8-42A7-972D-9CD2720A89E4}"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54274" name="Tytuł 1"/>
          <p:cNvSpPr>
            <a:spLocks noGrp="1"/>
          </p:cNvSpPr>
          <p:nvPr>
            <p:ph type="title"/>
          </p:nvPr>
        </p:nvSpPr>
        <p:spPr/>
        <p:txBody>
          <a:bodyPr/>
          <a:lstStyle/>
          <a:p>
            <a:pPr algn="ctr" eaLnBrk="1" hangingPunct="1"/>
            <a:r>
              <a:rPr lang="pl-PL" b="1" dirty="0" smtClean="0">
                <a:solidFill>
                  <a:schemeClr val="bg1">
                    <a:lumMod val="95000"/>
                    <a:lumOff val="5000"/>
                  </a:schemeClr>
                </a:solidFill>
              </a:rPr>
              <a:t>SZCZEGÓŁOWE INFORMACJE</a:t>
            </a:r>
            <a:endParaRPr lang="pl-PL" dirty="0" smtClean="0">
              <a:solidFill>
                <a:schemeClr val="bg1">
                  <a:lumMod val="95000"/>
                  <a:lumOff val="5000"/>
                </a:schemeClr>
              </a:solidFill>
            </a:endParaRPr>
          </a:p>
        </p:txBody>
      </p:sp>
      <p:sp>
        <p:nvSpPr>
          <p:cNvPr id="3" name="Prostokąt 2"/>
          <p:cNvSpPr/>
          <p:nvPr/>
        </p:nvSpPr>
        <p:spPr>
          <a:xfrm>
            <a:off x="571500" y="2136775"/>
            <a:ext cx="7929563" cy="3416320"/>
          </a:xfrm>
          <a:prstGeom prst="rect">
            <a:avLst/>
          </a:prstGeom>
        </p:spPr>
        <p:txBody>
          <a:bodyPr>
            <a:spAutoFit/>
          </a:bodyPr>
          <a:lstStyle/>
          <a:p>
            <a:pPr>
              <a:lnSpc>
                <a:spcPct val="90000"/>
              </a:lnSpc>
              <a:buFont typeface="Wingdings" pitchFamily="2" charset="2"/>
              <a:buChar char="v"/>
              <a:defRPr/>
            </a:pPr>
            <a:r>
              <a:rPr lang="pl-PL" sz="2400" b="1" dirty="0">
                <a:solidFill>
                  <a:schemeClr val="tx1">
                    <a:lumMod val="75000"/>
                    <a:lumOff val="25000"/>
                  </a:schemeClr>
                </a:solidFill>
                <a:effectLst>
                  <a:outerShdw blurRad="38100" dist="38100" dir="2700000" algn="tl">
                    <a:srgbClr val="FFFFFF"/>
                  </a:outerShdw>
                </a:effectLst>
              </a:rPr>
              <a:t>CZY POSZKODOWANY JEST UWOLNIONY OD ZAGROŻENIA?</a:t>
            </a:r>
          </a:p>
          <a:p>
            <a:pPr>
              <a:lnSpc>
                <a:spcPct val="90000"/>
              </a:lnSpc>
              <a:buFont typeface="Wingdings" pitchFamily="2" charset="2"/>
              <a:buChar char="v"/>
              <a:defRPr/>
            </a:pPr>
            <a:endParaRPr lang="pl-PL" sz="2400" b="1" dirty="0">
              <a:solidFill>
                <a:schemeClr val="tx1">
                  <a:lumMod val="75000"/>
                  <a:lumOff val="25000"/>
                </a:schemeClr>
              </a:solidFill>
              <a:effectLst>
                <a:outerShdw blurRad="38100" dist="38100" dir="2700000" algn="tl">
                  <a:srgbClr val="FFFFFF"/>
                </a:outerShdw>
              </a:effectLst>
            </a:endParaRPr>
          </a:p>
          <a:p>
            <a:pPr>
              <a:lnSpc>
                <a:spcPct val="90000"/>
              </a:lnSpc>
              <a:buFont typeface="Wingdings" pitchFamily="2" charset="2"/>
              <a:buChar char="v"/>
              <a:defRPr/>
            </a:pPr>
            <a:r>
              <a:rPr lang="pl-PL" sz="2400" b="1" dirty="0">
                <a:solidFill>
                  <a:schemeClr val="tx1">
                    <a:lumMod val="75000"/>
                    <a:lumOff val="25000"/>
                  </a:schemeClr>
                </a:solidFill>
                <a:effectLst>
                  <a:outerShdw blurRad="38100" dist="38100" dir="2700000" algn="tl">
                    <a:srgbClr val="FFFFFF"/>
                  </a:outerShdw>
                </a:effectLst>
              </a:rPr>
              <a:t>CZY SĄ OZNAKOWANE NIEBEZPIECZNE ZAGROŻENIA, MATERIAŁY, SUBSTANCJE…?</a:t>
            </a:r>
          </a:p>
          <a:p>
            <a:pPr>
              <a:lnSpc>
                <a:spcPct val="90000"/>
              </a:lnSpc>
              <a:buFont typeface="Wingdings" pitchFamily="2" charset="2"/>
              <a:buChar char="v"/>
              <a:defRPr/>
            </a:pPr>
            <a:endParaRPr lang="pl-PL" sz="2400" b="1" dirty="0">
              <a:solidFill>
                <a:schemeClr val="tx1">
                  <a:lumMod val="75000"/>
                  <a:lumOff val="25000"/>
                </a:schemeClr>
              </a:solidFill>
              <a:effectLst>
                <a:outerShdw blurRad="38100" dist="38100" dir="2700000" algn="tl">
                  <a:srgbClr val="FFFFFF"/>
                </a:outerShdw>
              </a:effectLst>
            </a:endParaRPr>
          </a:p>
          <a:p>
            <a:pPr>
              <a:lnSpc>
                <a:spcPct val="90000"/>
              </a:lnSpc>
              <a:buFont typeface="Wingdings" pitchFamily="2" charset="2"/>
              <a:buChar char="v"/>
              <a:defRPr/>
            </a:pPr>
            <a:r>
              <a:rPr lang="pl-PL" sz="2400" b="1" dirty="0">
                <a:solidFill>
                  <a:schemeClr val="tx1">
                    <a:lumMod val="75000"/>
                    <a:lumOff val="25000"/>
                  </a:schemeClr>
                </a:solidFill>
                <a:effectLst>
                  <a:outerShdw blurRad="38100" dist="38100" dir="2700000" algn="tl">
                    <a:srgbClr val="FFFFFF"/>
                  </a:outerShdw>
                </a:effectLst>
              </a:rPr>
              <a:t>DOPRECYZOWANIE STANU POSZKODOWANEGO.</a:t>
            </a:r>
          </a:p>
          <a:p>
            <a:pPr>
              <a:lnSpc>
                <a:spcPct val="90000"/>
              </a:lnSpc>
              <a:buFont typeface="Wingdings" pitchFamily="2" charset="2"/>
              <a:buChar char="v"/>
              <a:defRPr/>
            </a:pPr>
            <a:endParaRPr lang="pl-PL" sz="2400" b="1" dirty="0">
              <a:solidFill>
                <a:schemeClr val="tx1">
                  <a:lumMod val="75000"/>
                  <a:lumOff val="25000"/>
                </a:schemeClr>
              </a:solidFill>
              <a:effectLst>
                <a:outerShdw blurRad="38100" dist="38100" dir="2700000" algn="tl">
                  <a:srgbClr val="FFFFFF"/>
                </a:outerShdw>
              </a:effectLst>
            </a:endParaRPr>
          </a:p>
          <a:p>
            <a:pPr>
              <a:lnSpc>
                <a:spcPct val="90000"/>
              </a:lnSpc>
              <a:buFont typeface="Wingdings" pitchFamily="2" charset="2"/>
              <a:buChar char="v"/>
              <a:defRPr/>
            </a:pPr>
            <a:r>
              <a:rPr lang="pl-PL" sz="2400" b="1" dirty="0">
                <a:solidFill>
                  <a:schemeClr val="tx1">
                    <a:lumMod val="75000"/>
                    <a:lumOff val="25000"/>
                  </a:schemeClr>
                </a:solidFill>
                <a:effectLst>
                  <a:outerShdw blurRad="38100" dist="38100" dir="2700000" algn="tl">
                    <a:srgbClr val="FFFFFF"/>
                  </a:outerShdw>
                </a:effectLst>
              </a:rPr>
              <a:t>JAKIE WYKONANO CZYNNOŚCI RATUNKOWE</a:t>
            </a:r>
          </a:p>
          <a:p>
            <a:pPr>
              <a:lnSpc>
                <a:spcPct val="90000"/>
              </a:lnSpc>
              <a:buFont typeface="Wingdings" pitchFamily="2" charset="2"/>
              <a:buChar char="v"/>
              <a:defRPr/>
            </a:pPr>
            <a:endParaRPr lang="pl-PL" sz="2400" b="1" dirty="0">
              <a:solidFill>
                <a:schemeClr val="tx1">
                  <a:lumMod val="75000"/>
                  <a:lumOff val="25000"/>
                </a:schemeClr>
              </a:solidFill>
              <a:effectLst>
                <a:outerShdw blurRad="38100" dist="38100" dir="2700000" algn="tl">
                  <a:srgbClr val="FFFFFF"/>
                </a:outerShdw>
              </a:effectLst>
            </a:endParaRPr>
          </a:p>
          <a:p>
            <a:pPr>
              <a:lnSpc>
                <a:spcPct val="90000"/>
              </a:lnSpc>
              <a:buFont typeface="Wingdings" pitchFamily="2" charset="2"/>
              <a:buChar char="v"/>
              <a:defRPr/>
            </a:pPr>
            <a:r>
              <a:rPr lang="pl-PL" sz="2400" b="1" dirty="0">
                <a:solidFill>
                  <a:schemeClr val="tx1">
                    <a:lumMod val="75000"/>
                    <a:lumOff val="25000"/>
                  </a:schemeClr>
                </a:solidFill>
                <a:effectLst>
                  <a:outerShdw blurRad="38100" dist="38100" dir="2700000" algn="tl">
                    <a:srgbClr val="FFFFFF"/>
                  </a:outerShdw>
                </a:effectLst>
              </a:rPr>
              <a:t>INNE Np. zagrożenie pożarowe</a:t>
            </a:r>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7400B09D-292F-4825-BC21-3E1AB07134E7}"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pPr algn="ctr" eaLnBrk="1" hangingPunct="1">
              <a:defRPr/>
            </a:pPr>
            <a:r>
              <a:rPr lang="pl-PL" b="1" i="1" dirty="0" smtClean="0">
                <a:solidFill>
                  <a:srgbClr val="FF0000"/>
                </a:solidFill>
                <a:effectLst>
                  <a:outerShdw blurRad="38100" dist="38100" dir="2700000" algn="tl">
                    <a:srgbClr val="C0C0C0"/>
                  </a:outerShdw>
                </a:effectLst>
                <a:latin typeface="Tahoma" pitchFamily="34" charset="0"/>
              </a:rPr>
              <a:t>WARTO PAMIĘTAĆ !!!</a:t>
            </a:r>
            <a:r>
              <a:rPr lang="pl-PL" b="1" dirty="0" smtClean="0">
                <a:solidFill>
                  <a:srgbClr val="FF0000"/>
                </a:solidFill>
                <a:effectLst>
                  <a:outerShdw blurRad="38100" dist="38100" dir="2700000" algn="tl">
                    <a:srgbClr val="C0C0C0"/>
                  </a:outerShdw>
                </a:effectLst>
                <a:latin typeface="Tahoma" pitchFamily="34" charset="0"/>
              </a:rPr>
              <a:t> </a:t>
            </a:r>
            <a:r>
              <a:rPr lang="pl-PL" b="1" dirty="0" smtClean="0">
                <a:solidFill>
                  <a:schemeClr val="bg2"/>
                </a:solidFill>
                <a:effectLst>
                  <a:outerShdw blurRad="38100" dist="38100" dir="2700000" algn="tl">
                    <a:srgbClr val="C0C0C0"/>
                  </a:outerShdw>
                </a:effectLst>
                <a:latin typeface="Tahoma" pitchFamily="34" charset="0"/>
              </a:rPr>
              <a:t/>
            </a:r>
            <a:br>
              <a:rPr lang="pl-PL" b="1" dirty="0" smtClean="0">
                <a:solidFill>
                  <a:schemeClr val="bg2"/>
                </a:solidFill>
                <a:effectLst>
                  <a:outerShdw blurRad="38100" dist="38100" dir="2700000" algn="tl">
                    <a:srgbClr val="C0C0C0"/>
                  </a:outerShdw>
                </a:effectLst>
                <a:latin typeface="Tahoma" pitchFamily="34" charset="0"/>
              </a:rPr>
            </a:br>
            <a:endParaRPr lang="pl-PL" dirty="0" smtClean="0"/>
          </a:p>
        </p:txBody>
      </p:sp>
      <p:sp>
        <p:nvSpPr>
          <p:cNvPr id="55299" name="Prostokąt 2"/>
          <p:cNvSpPr>
            <a:spLocks noChangeArrowheads="1"/>
          </p:cNvSpPr>
          <p:nvPr/>
        </p:nvSpPr>
        <p:spPr bwMode="auto">
          <a:xfrm>
            <a:off x="0" y="1571625"/>
            <a:ext cx="9143999" cy="4278094"/>
          </a:xfrm>
          <a:prstGeom prst="rect">
            <a:avLst/>
          </a:prstGeom>
          <a:blipFill>
            <a:blip r:embed="rId2" cstate="print"/>
            <a:tile tx="0" ty="0" sx="100000" sy="100000" flip="none" algn="tl"/>
          </a:blipFill>
          <a:ln w="9525">
            <a:noFill/>
            <a:miter lim="800000"/>
            <a:headEnd/>
            <a:tailEnd/>
          </a:ln>
        </p:spPr>
        <p:txBody>
          <a:bodyPr wrap="square">
            <a:spAutoFit/>
          </a:bodyPr>
          <a:lstStyle/>
          <a:p>
            <a:pPr algn="ctr"/>
            <a:r>
              <a:rPr lang="pl-PL" sz="3200" dirty="0" err="1">
                <a:solidFill>
                  <a:srgbClr val="00CC00"/>
                </a:solidFill>
                <a:latin typeface="Times New Roman" pitchFamily="18" charset="0"/>
                <a:sym typeface="Wingdings 2" pitchFamily="18" charset="2"/>
              </a:rPr>
              <a:t></a:t>
            </a:r>
            <a:endParaRPr lang="pl-PL" sz="3200" dirty="0">
              <a:solidFill>
                <a:srgbClr val="00CC00"/>
              </a:solidFill>
              <a:latin typeface="Times New Roman" pitchFamily="18" charset="0"/>
            </a:endParaRPr>
          </a:p>
          <a:p>
            <a:pPr algn="ctr">
              <a:lnSpc>
                <a:spcPct val="150000"/>
              </a:lnSpc>
            </a:pPr>
            <a:r>
              <a:rPr lang="pl-PL" sz="3200" b="1" dirty="0">
                <a:solidFill>
                  <a:schemeClr val="bg1">
                    <a:lumMod val="95000"/>
                    <a:lumOff val="5000"/>
                  </a:schemeClr>
                </a:solidFill>
                <a:latin typeface="Tahoma" pitchFamily="34" charset="0"/>
              </a:rPr>
              <a:t>Połączenie z osobą przyjmującą zgłoszenie wypadku należy utrzymywać do momentu,  uzyskania potwierdzenia jego </a:t>
            </a:r>
            <a:r>
              <a:rPr lang="pl-PL" sz="3200" b="1" dirty="0" smtClean="0">
                <a:solidFill>
                  <a:schemeClr val="bg1">
                    <a:lumMod val="95000"/>
                    <a:lumOff val="5000"/>
                  </a:schemeClr>
                </a:solidFill>
                <a:latin typeface="Tahoma" pitchFamily="34" charset="0"/>
              </a:rPr>
              <a:t>przyjęcia</a:t>
            </a:r>
          </a:p>
          <a:p>
            <a:pPr algn="ctr">
              <a:lnSpc>
                <a:spcPct val="150000"/>
              </a:lnSpc>
            </a:pPr>
            <a:endParaRPr lang="pl-PL" sz="3200" b="1" dirty="0" smtClean="0">
              <a:solidFill>
                <a:srgbClr val="FF0000"/>
              </a:solidFill>
              <a:latin typeface="Tahoma" pitchFamily="34" charset="0"/>
            </a:endParaRPr>
          </a:p>
          <a:p>
            <a:pPr algn="ctr">
              <a:lnSpc>
                <a:spcPct val="150000"/>
              </a:lnSpc>
            </a:pPr>
            <a:endParaRPr lang="pl-PL" sz="3200" b="1" dirty="0">
              <a:solidFill>
                <a:srgbClr val="FF0000"/>
              </a:solidFill>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04864"/>
            <a:ext cx="8229600" cy="4295970"/>
          </a:xfrm>
          <a:solidFill>
            <a:schemeClr val="bg1"/>
          </a:solidFill>
        </p:spPr>
        <p:txBody>
          <a:bodyPr/>
          <a:lstStyle/>
          <a:p>
            <a:pPr algn="ctr"/>
            <a:r>
              <a:rPr lang="pl-PL" b="1" dirty="0" smtClean="0">
                <a:solidFill>
                  <a:srgbClr val="7030A0"/>
                </a:solidFill>
              </a:rPr>
              <a:t>Pracy kobiet</a:t>
            </a:r>
          </a:p>
          <a:p>
            <a:pPr algn="ctr"/>
            <a:r>
              <a:rPr lang="pl-PL" b="1" dirty="0" smtClean="0">
                <a:solidFill>
                  <a:srgbClr val="7030A0"/>
                </a:solidFill>
              </a:rPr>
              <a:t>Młodocianych</a:t>
            </a:r>
          </a:p>
          <a:p>
            <a:pPr algn="ctr"/>
            <a:r>
              <a:rPr lang="pl-PL" b="1" dirty="0" smtClean="0">
                <a:solidFill>
                  <a:srgbClr val="7030A0"/>
                </a:solidFill>
              </a:rPr>
              <a:t>Niepełnosprawnych</a:t>
            </a:r>
          </a:p>
          <a:p>
            <a:pPr algn="ctr"/>
            <a:r>
              <a:rPr lang="pl-PL" b="1" dirty="0" smtClean="0">
                <a:solidFill>
                  <a:srgbClr val="7030A0"/>
                </a:solidFill>
              </a:rPr>
              <a:t>Praw pracownika do urlopu</a:t>
            </a:r>
          </a:p>
          <a:p>
            <a:pPr algn="ctr"/>
            <a:r>
              <a:rPr lang="pl-PL" b="1" dirty="0" smtClean="0">
                <a:solidFill>
                  <a:srgbClr val="7030A0"/>
                </a:solidFill>
              </a:rPr>
              <a:t>Norm czasu pracy</a:t>
            </a:r>
          </a:p>
          <a:p>
            <a:pPr algn="ctr"/>
            <a:r>
              <a:rPr lang="pl-PL" b="1" dirty="0" smtClean="0">
                <a:solidFill>
                  <a:srgbClr val="7030A0"/>
                </a:solidFill>
              </a:rPr>
              <a:t>Prawa pracownika do wynagrodzenia</a:t>
            </a:r>
          </a:p>
          <a:p>
            <a:pPr algn="ctr"/>
            <a:r>
              <a:rPr lang="pl-PL" b="1" dirty="0" smtClean="0">
                <a:solidFill>
                  <a:srgbClr val="7030A0"/>
                </a:solidFill>
              </a:rPr>
              <a:t>Innych praw pracowniczych</a:t>
            </a:r>
            <a:endParaRPr lang="pl-PL" b="1" dirty="0">
              <a:solidFill>
                <a:srgbClr val="7030A0"/>
              </a:solidFill>
            </a:endParaRPr>
          </a:p>
        </p:txBody>
      </p:sp>
      <p:sp>
        <p:nvSpPr>
          <p:cNvPr id="5" name="Symbol zastępczy daty 4"/>
          <p:cNvSpPr>
            <a:spLocks noGrp="1"/>
          </p:cNvSpPr>
          <p:nvPr>
            <p:ph type="dt" sz="half" idx="10"/>
          </p:nvPr>
        </p:nvSpPr>
        <p:spPr/>
        <p:txBody>
          <a:bodyPr/>
          <a:lstStyle/>
          <a:p>
            <a:fld id="{BFB2AE7A-6E41-4971-AA52-68B2D4AD6C5D}"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normAutofit/>
          </a:bodyPr>
          <a:lstStyle/>
          <a:p>
            <a:r>
              <a:rPr lang="pl-PL" b="1" dirty="0" smtClean="0"/>
              <a:t>Szczególna ochrona dotyczy</a:t>
            </a:r>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daty 5"/>
          <p:cNvSpPr>
            <a:spLocks noGrp="1"/>
          </p:cNvSpPr>
          <p:nvPr>
            <p:ph type="dt" sz="half" idx="10"/>
          </p:nvPr>
        </p:nvSpPr>
        <p:spPr/>
        <p:txBody>
          <a:bodyPr/>
          <a:lstStyle/>
          <a:p>
            <a:fld id="{B7026113-54D8-4E3A-9305-D18F708E1FC7}"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56322" name="Tytuł 1"/>
          <p:cNvSpPr>
            <a:spLocks noGrp="1"/>
          </p:cNvSpPr>
          <p:nvPr>
            <p:ph type="title"/>
          </p:nvPr>
        </p:nvSpPr>
        <p:spPr/>
        <p:txBody>
          <a:bodyPr/>
          <a:lstStyle/>
          <a:p>
            <a:pPr algn="ctr" eaLnBrk="1" hangingPunct="1"/>
            <a:r>
              <a:rPr lang="pl-PL" b="1" dirty="0" smtClean="0">
                <a:solidFill>
                  <a:schemeClr val="bg1">
                    <a:lumMod val="95000"/>
                    <a:lumOff val="5000"/>
                  </a:schemeClr>
                </a:solidFill>
              </a:rPr>
              <a:t>ZADANIA RATOWNIKA</a:t>
            </a:r>
            <a:endParaRPr lang="pl-PL" dirty="0" smtClean="0">
              <a:solidFill>
                <a:schemeClr val="bg1">
                  <a:lumMod val="95000"/>
                  <a:lumOff val="5000"/>
                </a:schemeClr>
              </a:solidFill>
            </a:endParaRPr>
          </a:p>
        </p:txBody>
      </p:sp>
      <p:sp>
        <p:nvSpPr>
          <p:cNvPr id="4" name="Prostokąt 3"/>
          <p:cNvSpPr/>
          <p:nvPr/>
        </p:nvSpPr>
        <p:spPr>
          <a:xfrm>
            <a:off x="857250" y="1214438"/>
            <a:ext cx="7143750" cy="4479688"/>
          </a:xfrm>
          <a:prstGeom prst="rect">
            <a:avLst/>
          </a:prstGeom>
        </p:spPr>
        <p:txBody>
          <a:bodyPr>
            <a:spAutoFit/>
          </a:bodyPr>
          <a:lstStyle/>
          <a:p>
            <a:pPr marL="533400" indent="-533400" algn="ctr">
              <a:lnSpc>
                <a:spcPct val="90000"/>
              </a:lnSpc>
              <a:buFont typeface="Wingdings" pitchFamily="2" charset="2"/>
              <a:buChar char="Ø"/>
              <a:defRPr/>
            </a:pPr>
            <a:r>
              <a:rPr lang="pl-PL" sz="2400" dirty="0">
                <a:effectLst>
                  <a:outerShdw blurRad="38100" dist="38100" dir="2700000" algn="tl">
                    <a:srgbClr val="000000"/>
                  </a:outerShdw>
                </a:effectLst>
              </a:rPr>
              <a:t>ZABE</a:t>
            </a:r>
            <a:r>
              <a:rPr lang="pl-PL" sz="2400" dirty="0">
                <a:solidFill>
                  <a:schemeClr val="tx1">
                    <a:lumMod val="95000"/>
                  </a:schemeClr>
                </a:solidFill>
                <a:effectLst>
                  <a:outerShdw blurRad="38100" dist="38100" dir="2700000" algn="tl">
                    <a:srgbClr val="000000"/>
                  </a:outerShdw>
                </a:effectLst>
              </a:rPr>
              <a:t>ZPIECZENIE SIEBIE </a:t>
            </a:r>
            <a:br>
              <a:rPr lang="pl-PL" sz="2400" dirty="0">
                <a:solidFill>
                  <a:schemeClr val="tx1">
                    <a:lumMod val="95000"/>
                  </a:schemeClr>
                </a:solidFill>
                <a:effectLst>
                  <a:outerShdw blurRad="38100" dist="38100" dir="2700000" algn="tl">
                    <a:srgbClr val="000000"/>
                  </a:outerShdw>
                </a:effectLst>
              </a:rPr>
            </a:br>
            <a:r>
              <a:rPr lang="pl-PL" sz="2400" dirty="0">
                <a:solidFill>
                  <a:schemeClr val="tx1">
                    <a:lumMod val="95000"/>
                  </a:schemeClr>
                </a:solidFill>
                <a:effectLst>
                  <a:outerShdw blurRad="38100" dist="38100" dir="2700000" algn="tl">
                    <a:srgbClr val="000000"/>
                  </a:outerShdw>
                </a:effectLst>
              </a:rPr>
              <a:t>I POSZKODOWANEGO.</a:t>
            </a:r>
          </a:p>
          <a:p>
            <a:pPr marL="533400" indent="-533400" algn="ctr">
              <a:lnSpc>
                <a:spcPct val="90000"/>
              </a:lnSpc>
              <a:defRPr/>
            </a:pPr>
            <a:endParaRPr lang="pl-PL" sz="2400" dirty="0">
              <a:solidFill>
                <a:schemeClr val="tx1">
                  <a:lumMod val="95000"/>
                </a:schemeClr>
              </a:solidFill>
              <a:effectLst>
                <a:outerShdw blurRad="38100" dist="38100" dir="2700000" algn="tl">
                  <a:srgbClr val="000000"/>
                </a:outerShdw>
              </a:effectLst>
            </a:endParaRPr>
          </a:p>
          <a:p>
            <a:pPr marL="533400" indent="-533400" algn="ctr">
              <a:lnSpc>
                <a:spcPct val="90000"/>
              </a:lnSpc>
              <a:buFont typeface="Wingdings" pitchFamily="2" charset="2"/>
              <a:buChar char="Ø"/>
              <a:defRPr/>
            </a:pPr>
            <a:r>
              <a:rPr lang="pl-PL" sz="2400" dirty="0">
                <a:solidFill>
                  <a:schemeClr val="tx1">
                    <a:lumMod val="95000"/>
                  </a:schemeClr>
                </a:solidFill>
                <a:effectLst>
                  <a:outerShdw blurRad="38100" dist="38100" dir="2700000" algn="tl">
                    <a:srgbClr val="000000"/>
                  </a:outerShdw>
                </a:effectLst>
              </a:rPr>
              <a:t>EWAKUACJA POSZKODOWANEGO </a:t>
            </a:r>
            <a:br>
              <a:rPr lang="pl-PL" sz="2400" dirty="0">
                <a:solidFill>
                  <a:schemeClr val="tx1">
                    <a:lumMod val="95000"/>
                  </a:schemeClr>
                </a:solidFill>
                <a:effectLst>
                  <a:outerShdw blurRad="38100" dist="38100" dir="2700000" algn="tl">
                    <a:srgbClr val="000000"/>
                  </a:outerShdw>
                </a:effectLst>
              </a:rPr>
            </a:br>
            <a:r>
              <a:rPr lang="pl-PL" sz="2400" dirty="0">
                <a:solidFill>
                  <a:schemeClr val="tx1">
                    <a:lumMod val="95000"/>
                  </a:schemeClr>
                </a:solidFill>
                <a:effectLst>
                  <a:outerShdw blurRad="38100" dist="38100" dir="2700000" algn="tl">
                    <a:srgbClr val="000000"/>
                  </a:outerShdw>
                </a:effectLst>
              </a:rPr>
              <a:t>Z MIEJSCA ZDARZENIA (JEŚLI JEST KONIECZNA).</a:t>
            </a:r>
          </a:p>
          <a:p>
            <a:pPr marL="533400" indent="-533400" algn="ctr">
              <a:lnSpc>
                <a:spcPct val="90000"/>
              </a:lnSpc>
              <a:buFontTx/>
              <a:buAutoNum type="arabicPeriod"/>
              <a:defRPr/>
            </a:pPr>
            <a:endParaRPr lang="pl-PL" sz="2400" dirty="0">
              <a:solidFill>
                <a:schemeClr val="tx1">
                  <a:lumMod val="95000"/>
                </a:schemeClr>
              </a:solidFill>
              <a:effectLst>
                <a:outerShdw blurRad="38100" dist="38100" dir="2700000" algn="tl">
                  <a:srgbClr val="000000"/>
                </a:outerShdw>
              </a:effectLst>
            </a:endParaRPr>
          </a:p>
          <a:p>
            <a:pPr marL="533400" indent="-533400" algn="ctr">
              <a:lnSpc>
                <a:spcPct val="90000"/>
              </a:lnSpc>
              <a:buFont typeface="Wingdings" pitchFamily="2" charset="2"/>
              <a:buChar char="Ø"/>
              <a:defRPr/>
            </a:pPr>
            <a:r>
              <a:rPr lang="pl-PL" sz="2400" dirty="0">
                <a:solidFill>
                  <a:schemeClr val="tx1">
                    <a:lumMod val="95000"/>
                  </a:schemeClr>
                </a:solidFill>
                <a:effectLst>
                  <a:outerShdw blurRad="38100" dist="38100" dir="2700000" algn="tl">
                    <a:srgbClr val="000000"/>
                  </a:outerShdw>
                </a:effectLst>
              </a:rPr>
              <a:t>WEZWANIE LEKARZA.</a:t>
            </a:r>
          </a:p>
          <a:p>
            <a:pPr marL="533400" indent="-533400" algn="ctr">
              <a:lnSpc>
                <a:spcPct val="90000"/>
              </a:lnSpc>
              <a:buFontTx/>
              <a:buAutoNum type="arabicPeriod"/>
              <a:defRPr/>
            </a:pPr>
            <a:endParaRPr lang="pl-PL" sz="2400" dirty="0">
              <a:solidFill>
                <a:schemeClr val="tx1">
                  <a:lumMod val="95000"/>
                </a:schemeClr>
              </a:solidFill>
              <a:effectLst>
                <a:outerShdw blurRad="38100" dist="38100" dir="2700000" algn="tl">
                  <a:srgbClr val="000000"/>
                </a:outerShdw>
              </a:effectLst>
            </a:endParaRPr>
          </a:p>
          <a:p>
            <a:pPr marL="533400" indent="-533400" algn="ctr">
              <a:lnSpc>
                <a:spcPct val="90000"/>
              </a:lnSpc>
              <a:buFont typeface="Wingdings" pitchFamily="2" charset="2"/>
              <a:buChar char="Ø"/>
              <a:defRPr/>
            </a:pPr>
            <a:r>
              <a:rPr lang="pl-PL" sz="2400" dirty="0">
                <a:solidFill>
                  <a:schemeClr val="tx1">
                    <a:lumMod val="95000"/>
                  </a:schemeClr>
                </a:solidFill>
                <a:effectLst>
                  <a:outerShdw blurRad="38100" dist="38100" dir="2700000" algn="tl">
                    <a:srgbClr val="000000"/>
                  </a:outerShdw>
                </a:effectLst>
              </a:rPr>
              <a:t>OPIEKA NAD POSZKODOWANYM DO PRZYJAZDU LEKARZA.</a:t>
            </a:r>
          </a:p>
          <a:p>
            <a:pPr marL="533400" indent="-533400" algn="ctr">
              <a:lnSpc>
                <a:spcPct val="90000"/>
              </a:lnSpc>
              <a:buFontTx/>
              <a:buAutoNum type="arabicPeriod"/>
              <a:defRPr/>
            </a:pPr>
            <a:endParaRPr lang="pl-PL" sz="2400" dirty="0">
              <a:solidFill>
                <a:schemeClr val="tx1">
                  <a:lumMod val="95000"/>
                </a:schemeClr>
              </a:solidFill>
              <a:effectLst>
                <a:outerShdw blurRad="38100" dist="38100" dir="2700000" algn="tl">
                  <a:srgbClr val="000000"/>
                </a:outerShdw>
              </a:effectLst>
            </a:endParaRPr>
          </a:p>
          <a:p>
            <a:pPr marL="533400" indent="-533400" algn="ctr">
              <a:lnSpc>
                <a:spcPct val="90000"/>
              </a:lnSpc>
              <a:buFont typeface="Wingdings" pitchFamily="2" charset="2"/>
              <a:buChar char="Ø"/>
              <a:defRPr/>
            </a:pPr>
            <a:r>
              <a:rPr lang="pl-PL" sz="2400" dirty="0">
                <a:solidFill>
                  <a:schemeClr val="tx1">
                    <a:lumMod val="95000"/>
                  </a:schemeClr>
                </a:solidFill>
                <a:effectLst>
                  <a:outerShdw blurRad="38100" dist="38100" dir="2700000" algn="tl">
                    <a:srgbClr val="000000"/>
                  </a:outerShdw>
                </a:effectLst>
              </a:rPr>
              <a:t>DZIAŁANIA RATUNKOWE </a:t>
            </a:r>
            <a:r>
              <a:rPr lang="pl-PL" sz="2800" dirty="0">
                <a:solidFill>
                  <a:schemeClr val="tx1">
                    <a:lumMod val="95000"/>
                  </a:schemeClr>
                </a:solidFill>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0" name="Picture 1032"/>
          <p:cNvPicPr>
            <a:picLocks noChangeAspect="1" noChangeArrowheads="1"/>
          </p:cNvPicPr>
          <p:nvPr/>
        </p:nvPicPr>
        <p:blipFill>
          <a:blip r:embed="rId2" cstate="print"/>
          <a:srcRect/>
          <a:stretch>
            <a:fillRect/>
          </a:stretch>
        </p:blipFill>
        <p:spPr bwMode="auto">
          <a:xfrm>
            <a:off x="250825" y="260350"/>
            <a:ext cx="762000" cy="762000"/>
          </a:xfrm>
          <a:prstGeom prst="rect">
            <a:avLst/>
          </a:prstGeom>
          <a:noFill/>
          <a:ln w="9525">
            <a:noFill/>
            <a:miter lim="800000"/>
            <a:headEnd/>
            <a:tailEnd/>
          </a:ln>
        </p:spPr>
      </p:pic>
      <p:sp>
        <p:nvSpPr>
          <p:cNvPr id="18442" name="Text Box 1034"/>
          <p:cNvSpPr txBox="1">
            <a:spLocks noChangeArrowheads="1"/>
          </p:cNvSpPr>
          <p:nvPr/>
        </p:nvSpPr>
        <p:spPr bwMode="auto">
          <a:xfrm>
            <a:off x="0" y="1484313"/>
            <a:ext cx="9144000" cy="4373562"/>
          </a:xfrm>
          <a:prstGeom prst="rect">
            <a:avLst/>
          </a:prstGeom>
          <a:solidFill>
            <a:srgbClr val="FFFFFF"/>
          </a:solidFill>
          <a:ln w="76200" cmpd="tri">
            <a:solidFill>
              <a:schemeClr val="bg1"/>
            </a:solidFill>
            <a:miter lim="800000"/>
            <a:headEnd/>
            <a:tailEnd/>
          </a:ln>
        </p:spPr>
        <p:txBody>
          <a:bodyPr/>
          <a:lstStyle/>
          <a:p>
            <a:pPr>
              <a:defRPr/>
            </a:pPr>
            <a:r>
              <a:rPr lang="pl-PL" sz="2400" b="1" i="1" dirty="0">
                <a:solidFill>
                  <a:srgbClr val="FF0000"/>
                </a:solidFill>
                <a:effectLst>
                  <a:outerShdw blurRad="38100" dist="38100" dir="2700000" algn="tl">
                    <a:srgbClr val="C0C0C0"/>
                  </a:outerShdw>
                </a:effectLst>
                <a:latin typeface="Tahoma" pitchFamily="34" charset="0"/>
              </a:rPr>
              <a:t>WARTO PAMIĘTAĆ !!!</a:t>
            </a:r>
            <a:r>
              <a:rPr lang="pl-PL" sz="2400" b="1" dirty="0">
                <a:solidFill>
                  <a:srgbClr val="FF0000"/>
                </a:solidFill>
                <a:latin typeface="Tahoma" pitchFamily="34" charset="0"/>
              </a:rPr>
              <a:t> </a:t>
            </a:r>
          </a:p>
          <a:p>
            <a:pPr algn="ctr">
              <a:defRPr/>
            </a:pPr>
            <a:endParaRPr lang="pl-PL" b="1" dirty="0">
              <a:solidFill>
                <a:schemeClr val="bg2"/>
              </a:solidFill>
              <a:latin typeface="Times New Roman" charset="0"/>
              <a:sym typeface="Wingdings 2" pitchFamily="18" charset="2"/>
            </a:endParaRPr>
          </a:p>
          <a:p>
            <a:pPr algn="ctr">
              <a:defRPr/>
            </a:pPr>
            <a:r>
              <a:rPr lang="pl-PL" b="1" dirty="0" err="1">
                <a:solidFill>
                  <a:srgbClr val="00CC00"/>
                </a:solidFill>
                <a:latin typeface="Times New Roman" charset="0"/>
                <a:sym typeface="Wingdings 2" pitchFamily="18" charset="2"/>
              </a:rPr>
              <a:t></a:t>
            </a:r>
            <a:endParaRPr lang="pl-PL" b="1" dirty="0">
              <a:solidFill>
                <a:srgbClr val="00CC00"/>
              </a:solidFill>
              <a:latin typeface="Times New Roman" charset="0"/>
              <a:sym typeface="Wingdings 2" pitchFamily="18" charset="2"/>
            </a:endParaRPr>
          </a:p>
          <a:p>
            <a:pPr>
              <a:defRPr/>
            </a:pPr>
            <a:endParaRPr lang="pl-PL" sz="1200" dirty="0">
              <a:solidFill>
                <a:schemeClr val="tx1">
                  <a:lumMod val="75000"/>
                  <a:lumOff val="25000"/>
                </a:schemeClr>
              </a:solidFill>
              <a:latin typeface="Times New Roman" charset="0"/>
            </a:endParaRPr>
          </a:p>
          <a:p>
            <a:pPr algn="ctr">
              <a:defRPr/>
            </a:pPr>
            <a:r>
              <a:rPr lang="pl-PL" sz="2800" b="1" dirty="0">
                <a:solidFill>
                  <a:schemeClr val="tx1">
                    <a:lumMod val="75000"/>
                    <a:lumOff val="25000"/>
                  </a:schemeClr>
                </a:solidFill>
                <a:latin typeface="Tahoma" pitchFamily="34" charset="0"/>
              </a:rPr>
              <a:t>Warunkiem powstania prawnego obowiązku</a:t>
            </a:r>
          </a:p>
          <a:p>
            <a:pPr algn="ctr">
              <a:defRPr/>
            </a:pPr>
            <a:endParaRPr lang="pl-PL" sz="2800" b="1" dirty="0">
              <a:solidFill>
                <a:schemeClr val="tx1">
                  <a:lumMod val="75000"/>
                  <a:lumOff val="25000"/>
                </a:schemeClr>
              </a:solidFill>
              <a:latin typeface="Tahoma" pitchFamily="34" charset="0"/>
            </a:endParaRPr>
          </a:p>
          <a:p>
            <a:pPr algn="ctr">
              <a:defRPr/>
            </a:pPr>
            <a:r>
              <a:rPr lang="pl-PL" sz="2800" b="1" dirty="0">
                <a:solidFill>
                  <a:schemeClr val="tx1">
                    <a:lumMod val="75000"/>
                    <a:lumOff val="25000"/>
                  </a:schemeClr>
                </a:solidFill>
                <a:latin typeface="Tahoma" pitchFamily="34" charset="0"/>
              </a:rPr>
              <a:t> udzielenia pomocy jest </a:t>
            </a:r>
            <a:r>
              <a:rPr lang="pl-PL" sz="2800" b="1" u="sng" dirty="0">
                <a:solidFill>
                  <a:schemeClr val="bg1">
                    <a:lumMod val="75000"/>
                  </a:schemeClr>
                </a:solidFill>
                <a:latin typeface="Tahoma" pitchFamily="34" charset="0"/>
              </a:rPr>
              <a:t>zaistnienie wypadku</a:t>
            </a:r>
            <a:r>
              <a:rPr lang="pl-PL" sz="2800" b="1" dirty="0">
                <a:solidFill>
                  <a:schemeClr val="bg1">
                    <a:lumMod val="75000"/>
                  </a:schemeClr>
                </a:solidFill>
                <a:latin typeface="Tahoma" pitchFamily="34" charset="0"/>
              </a:rPr>
              <a:t>, </a:t>
            </a:r>
            <a:r>
              <a:rPr lang="pl-PL" sz="2800" b="1" dirty="0">
                <a:solidFill>
                  <a:schemeClr val="tx1">
                    <a:lumMod val="75000"/>
                    <a:lumOff val="25000"/>
                  </a:schemeClr>
                </a:solidFill>
                <a:latin typeface="Tahoma" pitchFamily="34" charset="0"/>
              </a:rPr>
              <a:t>np.</a:t>
            </a:r>
          </a:p>
          <a:p>
            <a:pPr algn="ctr">
              <a:defRPr/>
            </a:pPr>
            <a:endParaRPr lang="pl-PL" sz="2800" b="1" dirty="0">
              <a:solidFill>
                <a:schemeClr val="tx1">
                  <a:lumMod val="75000"/>
                  <a:lumOff val="25000"/>
                </a:schemeClr>
              </a:solidFill>
              <a:latin typeface="Tahoma" pitchFamily="34" charset="0"/>
            </a:endParaRPr>
          </a:p>
          <a:p>
            <a:pPr algn="ctr">
              <a:defRPr/>
            </a:pPr>
            <a:r>
              <a:rPr lang="pl-PL" sz="2800" b="1" dirty="0">
                <a:solidFill>
                  <a:schemeClr val="tx1">
                    <a:lumMod val="75000"/>
                    <a:lumOff val="25000"/>
                  </a:schemeClr>
                </a:solidFill>
                <a:latin typeface="Tahoma" pitchFamily="34" charset="0"/>
              </a:rPr>
              <a:t> urazu lub nagłego pogorszenia się stanu zdrowia </a:t>
            </a:r>
          </a:p>
          <a:p>
            <a:pPr algn="ctr">
              <a:defRPr/>
            </a:pPr>
            <a:endParaRPr lang="pl-PL" sz="2800" b="1" dirty="0">
              <a:solidFill>
                <a:schemeClr val="tx1">
                  <a:lumMod val="75000"/>
                  <a:lumOff val="25000"/>
                </a:schemeClr>
              </a:solidFill>
              <a:latin typeface="Tahoma" pitchFamily="34" charset="0"/>
            </a:endParaRPr>
          </a:p>
          <a:p>
            <a:pPr algn="ctr">
              <a:defRPr/>
            </a:pPr>
            <a:r>
              <a:rPr lang="pl-PL" sz="2800" b="1" dirty="0">
                <a:solidFill>
                  <a:schemeClr val="tx1">
                    <a:lumMod val="75000"/>
                    <a:lumOff val="25000"/>
                  </a:schemeClr>
                </a:solidFill>
                <a:latin typeface="Tahoma" pitchFamily="34" charset="0"/>
              </a:rPr>
              <a:t>osoby poszkodowanej</a:t>
            </a:r>
          </a:p>
          <a:p>
            <a:pPr algn="ctr">
              <a:defRPr/>
            </a:pPr>
            <a:endParaRPr lang="pl-PL" sz="2800" b="1" dirty="0">
              <a:solidFill>
                <a:schemeClr val="bg2"/>
              </a:solidFill>
              <a:latin typeface="Tahoma" pitchFamily="34" charset="0"/>
            </a:endParaRPr>
          </a:p>
          <a:p>
            <a:pPr algn="ctr">
              <a:defRPr/>
            </a:pPr>
            <a:endParaRPr lang="pl-PL" dirty="0">
              <a:solidFill>
                <a:schemeClr val="bg2"/>
              </a:solidFill>
              <a:latin typeface="Times New Roman" charset="0"/>
            </a:endParaRPr>
          </a:p>
        </p:txBody>
      </p:sp>
      <p:sp>
        <p:nvSpPr>
          <p:cNvPr id="5" name="Symbol zastępczy daty 4"/>
          <p:cNvSpPr>
            <a:spLocks noGrp="1"/>
          </p:cNvSpPr>
          <p:nvPr>
            <p:ph type="dt" sz="half" idx="10"/>
          </p:nvPr>
        </p:nvSpPr>
        <p:spPr/>
        <p:txBody>
          <a:bodyPr/>
          <a:lstStyle/>
          <a:p>
            <a:pPr>
              <a:defRPr/>
            </a:pPr>
            <a:fld id="{009E2857-17AC-4AC7-A763-0180CA80B9C1}" type="datetime1">
              <a:rPr lang="pl-PL" smtClean="0"/>
              <a:t>2013-07-05</a:t>
            </a:fld>
            <a:endParaRPr lang="pl-PL"/>
          </a:p>
        </p:txBody>
      </p:sp>
      <p:sp>
        <p:nvSpPr>
          <p:cNvPr id="4" name="Symbol zastępczy stopki 3"/>
          <p:cNvSpPr>
            <a:spLocks noGrp="1"/>
          </p:cNvSpPr>
          <p:nvPr>
            <p:ph type="ftr" sz="quarter" idx="11"/>
          </p:nvPr>
        </p:nvSpPr>
        <p:spPr/>
        <p:txBody>
          <a:bodyPr/>
          <a:lstStyle/>
          <a:p>
            <a:pPr>
              <a:defRPr/>
            </a:pPr>
            <a:r>
              <a:rPr lang="pl-PL" smtClean="0"/>
              <a:t>Małgorzata Pietrzko-Zając                                          Starszy Specjalista BHP </a:t>
            </a:r>
            <a:endParaRPr lang="pl-PL"/>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afterEffect">
                                  <p:stCondLst>
                                    <p:cond delay="0"/>
                                  </p:stCondLst>
                                  <p:endCondLst>
                                    <p:cond evt="onNext" delay="0">
                                      <p:tgtEl>
                                        <p:sldTgt/>
                                      </p:tgtEl>
                                    </p:cond>
                                  </p:endCondLst>
                                  <p:childTnLst>
                                    <p:anim calcmode="discrete" valueType="str">
                                      <p:cBhvr>
                                        <p:cTn id="6" dur="2000" fill="hold"/>
                                        <p:tgtEl>
                                          <p:spTgt spid="1844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1" name="Picture 1033"/>
          <p:cNvPicPr>
            <a:picLocks noChangeAspect="1" noChangeArrowheads="1"/>
          </p:cNvPicPr>
          <p:nvPr/>
        </p:nvPicPr>
        <p:blipFill>
          <a:blip r:embed="rId2" cstate="print"/>
          <a:srcRect/>
          <a:stretch>
            <a:fillRect/>
          </a:stretch>
        </p:blipFill>
        <p:spPr bwMode="auto">
          <a:xfrm>
            <a:off x="250825" y="260350"/>
            <a:ext cx="685800" cy="685800"/>
          </a:xfrm>
          <a:prstGeom prst="rect">
            <a:avLst/>
          </a:prstGeom>
          <a:noFill/>
          <a:ln w="9525">
            <a:noFill/>
            <a:miter lim="800000"/>
            <a:headEnd/>
            <a:tailEnd/>
          </a:ln>
        </p:spPr>
      </p:pic>
      <p:sp>
        <p:nvSpPr>
          <p:cNvPr id="13324" name="Text Box 1036"/>
          <p:cNvSpPr txBox="1">
            <a:spLocks noChangeArrowheads="1"/>
          </p:cNvSpPr>
          <p:nvPr/>
        </p:nvSpPr>
        <p:spPr bwMode="auto">
          <a:xfrm>
            <a:off x="0" y="1357313"/>
            <a:ext cx="9144000" cy="4714875"/>
          </a:xfrm>
          <a:prstGeom prst="rect">
            <a:avLst/>
          </a:prstGeom>
          <a:solidFill>
            <a:srgbClr val="FFFFFF"/>
          </a:solidFill>
          <a:ln w="76200" cmpd="tri">
            <a:solidFill>
              <a:schemeClr val="bg1"/>
            </a:solidFill>
            <a:miter lim="800000"/>
            <a:headEnd/>
            <a:tailEnd/>
          </a:ln>
        </p:spPr>
        <p:txBody>
          <a:bodyPr/>
          <a:lstStyle/>
          <a:p>
            <a:pPr>
              <a:defRPr/>
            </a:pPr>
            <a:r>
              <a:rPr lang="pl-PL" sz="2400" b="1" i="1" dirty="0">
                <a:solidFill>
                  <a:srgbClr val="FF0000"/>
                </a:solidFill>
                <a:effectLst>
                  <a:outerShdw blurRad="38100" dist="38100" dir="2700000" algn="tl">
                    <a:srgbClr val="C0C0C0"/>
                  </a:outerShdw>
                </a:effectLst>
                <a:latin typeface="Tahoma" pitchFamily="34" charset="0"/>
              </a:rPr>
              <a:t>WARTO PAMIĘTAĆ !!! </a:t>
            </a:r>
            <a:r>
              <a:rPr lang="pl-PL" sz="2400" b="1" i="1" dirty="0">
                <a:solidFill>
                  <a:schemeClr val="bg2"/>
                </a:solidFill>
                <a:effectLst>
                  <a:outerShdw blurRad="38100" dist="38100" dir="2700000" algn="tl">
                    <a:srgbClr val="C0C0C0"/>
                  </a:outerShdw>
                </a:effectLst>
                <a:latin typeface="Tahoma" pitchFamily="34" charset="0"/>
              </a:rPr>
              <a:t>	</a:t>
            </a:r>
          </a:p>
          <a:p>
            <a:pPr algn="ctr">
              <a:defRPr/>
            </a:pPr>
            <a:endParaRPr lang="pl-PL" b="1" dirty="0">
              <a:solidFill>
                <a:schemeClr val="bg2"/>
              </a:solidFill>
              <a:latin typeface="Times New Roman" charset="0"/>
              <a:sym typeface="Wingdings 2" pitchFamily="18" charset="2"/>
            </a:endParaRPr>
          </a:p>
          <a:p>
            <a:pPr algn="ctr">
              <a:defRPr/>
            </a:pPr>
            <a:r>
              <a:rPr lang="pl-PL" sz="3600" b="1" dirty="0" err="1">
                <a:solidFill>
                  <a:srgbClr val="00CC00"/>
                </a:solidFill>
                <a:latin typeface="Times New Roman" charset="0"/>
                <a:sym typeface="Wingdings 2" pitchFamily="18" charset="2"/>
              </a:rPr>
              <a:t></a:t>
            </a:r>
            <a:endParaRPr lang="pl-PL" sz="3600" b="1" dirty="0">
              <a:solidFill>
                <a:srgbClr val="00CC00"/>
              </a:solidFill>
              <a:latin typeface="Times New Roman" charset="0"/>
            </a:endParaRPr>
          </a:p>
          <a:p>
            <a:pPr algn="ctr">
              <a:defRPr/>
            </a:pPr>
            <a:r>
              <a:rPr lang="pl-PL" sz="3600" b="1" dirty="0">
                <a:effectLst>
                  <a:outerShdw blurRad="38100" dist="38100" dir="2700000" algn="tl">
                    <a:srgbClr val="C0C0C0"/>
                  </a:outerShdw>
                </a:effectLst>
                <a:latin typeface="Tahoma" pitchFamily="34" charset="0"/>
              </a:rPr>
              <a:t>Najważniejsze w każdej akcji ratowniczej jest </a:t>
            </a:r>
          </a:p>
          <a:p>
            <a:pPr algn="ctr">
              <a:defRPr/>
            </a:pPr>
            <a:r>
              <a:rPr lang="pl-PL" sz="3600" b="1" dirty="0">
                <a:effectLst>
                  <a:outerShdw blurRad="38100" dist="38100" dir="2700000" algn="tl">
                    <a:srgbClr val="C0C0C0"/>
                  </a:outerShdw>
                </a:effectLst>
                <a:latin typeface="Tahoma" pitchFamily="34" charset="0"/>
              </a:rPr>
              <a:t>jak najszybsze wezwanie pomocy specjalistycznej.</a:t>
            </a:r>
          </a:p>
        </p:txBody>
      </p:sp>
      <p:sp>
        <p:nvSpPr>
          <p:cNvPr id="5" name="Symbol zastępczy daty 4"/>
          <p:cNvSpPr>
            <a:spLocks noGrp="1"/>
          </p:cNvSpPr>
          <p:nvPr>
            <p:ph type="dt" sz="half" idx="10"/>
          </p:nvPr>
        </p:nvSpPr>
        <p:spPr/>
        <p:txBody>
          <a:bodyPr/>
          <a:lstStyle/>
          <a:p>
            <a:pPr>
              <a:defRPr/>
            </a:pPr>
            <a:fld id="{5FC4A6EA-5591-496A-86B8-4F23F56FF1F3}" type="datetime1">
              <a:rPr lang="pl-PL" smtClean="0"/>
              <a:t>2013-07-05</a:t>
            </a:fld>
            <a:endParaRPr lang="pl-PL"/>
          </a:p>
        </p:txBody>
      </p:sp>
      <p:sp>
        <p:nvSpPr>
          <p:cNvPr id="4" name="Symbol zastępczy stopki 3"/>
          <p:cNvSpPr>
            <a:spLocks noGrp="1"/>
          </p:cNvSpPr>
          <p:nvPr>
            <p:ph type="ftr" sz="quarter" idx="11"/>
          </p:nvPr>
        </p:nvSpPr>
        <p:spPr/>
        <p:txBody>
          <a:bodyPr/>
          <a:lstStyle/>
          <a:p>
            <a:pPr>
              <a:defRPr/>
            </a:pPr>
            <a:r>
              <a:rPr lang="pl-PL" smtClean="0"/>
              <a:t>Małgorzata Pietrzko-Zając                                          Starszy Specjalista BHP </a:t>
            </a:r>
            <a:endParaRPr lang="pl-PL"/>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afterEffect">
                                  <p:stCondLst>
                                    <p:cond delay="0"/>
                                  </p:stCondLst>
                                  <p:endCondLst>
                                    <p:cond evt="onNext" delay="0">
                                      <p:tgtEl>
                                        <p:sldTgt/>
                                      </p:tgtEl>
                                    </p:cond>
                                  </p:endCondLst>
                                  <p:childTnLst>
                                    <p:anim calcmode="discrete" valueType="str">
                                      <p:cBhvr>
                                        <p:cTn id="6" dur="2000" fill="hold"/>
                                        <p:tgtEl>
                                          <p:spTgt spid="133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8" name="Picture 8"/>
          <p:cNvPicPr>
            <a:picLocks noChangeAspect="1" noChangeArrowheads="1"/>
          </p:cNvPicPr>
          <p:nvPr/>
        </p:nvPicPr>
        <p:blipFill>
          <a:blip r:embed="rId2" cstate="print"/>
          <a:srcRect/>
          <a:stretch>
            <a:fillRect/>
          </a:stretch>
        </p:blipFill>
        <p:spPr bwMode="auto">
          <a:xfrm>
            <a:off x="250825" y="260350"/>
            <a:ext cx="838200" cy="838200"/>
          </a:xfrm>
          <a:prstGeom prst="rect">
            <a:avLst/>
          </a:prstGeom>
          <a:noFill/>
          <a:ln w="9525">
            <a:noFill/>
            <a:miter lim="800000"/>
            <a:headEnd/>
            <a:tailEnd/>
          </a:ln>
        </p:spPr>
      </p:pic>
      <p:sp>
        <p:nvSpPr>
          <p:cNvPr id="66563" name="Text Box 10"/>
          <p:cNvSpPr txBox="1">
            <a:spLocks noChangeArrowheads="1"/>
          </p:cNvSpPr>
          <p:nvPr/>
        </p:nvSpPr>
        <p:spPr bwMode="auto">
          <a:xfrm>
            <a:off x="0" y="1268413"/>
            <a:ext cx="8929688" cy="5589587"/>
          </a:xfrm>
          <a:prstGeom prst="rect">
            <a:avLst/>
          </a:prstGeom>
          <a:solidFill>
            <a:srgbClr val="FFFFFF"/>
          </a:solidFill>
          <a:ln w="76200" cmpd="tri">
            <a:solidFill>
              <a:schemeClr val="bg1"/>
            </a:solidFill>
            <a:miter lim="800000"/>
            <a:headEnd/>
            <a:tailEnd/>
          </a:ln>
        </p:spPr>
        <p:txBody>
          <a:bodyPr/>
          <a:lstStyle/>
          <a:p>
            <a:pPr algn="ctr"/>
            <a:r>
              <a:rPr lang="pl-PL" sz="2600" dirty="0" err="1">
                <a:solidFill>
                  <a:srgbClr val="008000"/>
                </a:solidFill>
                <a:latin typeface="Times New Roman" pitchFamily="18" charset="0"/>
                <a:sym typeface="Wingdings 2" pitchFamily="18" charset="2"/>
              </a:rPr>
              <a:t></a:t>
            </a:r>
            <a:endParaRPr lang="pl-PL" sz="1200" dirty="0">
              <a:latin typeface="Times New Roman" pitchFamily="18" charset="0"/>
            </a:endParaRPr>
          </a:p>
          <a:p>
            <a:pPr algn="ctr"/>
            <a:r>
              <a:rPr lang="pl-PL" sz="2400" b="1" dirty="0">
                <a:solidFill>
                  <a:schemeClr val="tx1">
                    <a:lumMod val="95000"/>
                    <a:lumOff val="5000"/>
                  </a:schemeClr>
                </a:solidFill>
                <a:latin typeface="Tahoma" pitchFamily="34" charset="0"/>
              </a:rPr>
              <a:t>art. 162 </a:t>
            </a:r>
            <a:r>
              <a:rPr lang="pl-PL" sz="2400" b="1" dirty="0" err="1">
                <a:solidFill>
                  <a:schemeClr val="tx1">
                    <a:lumMod val="95000"/>
                    <a:lumOff val="5000"/>
                  </a:schemeClr>
                </a:solidFill>
                <a:latin typeface="Tahoma" pitchFamily="34" charset="0"/>
              </a:rPr>
              <a:t>kk</a:t>
            </a:r>
            <a:endParaRPr lang="pl-PL" sz="2400" b="1" dirty="0">
              <a:solidFill>
                <a:schemeClr val="tx1">
                  <a:lumMod val="95000"/>
                  <a:lumOff val="5000"/>
                </a:schemeClr>
              </a:solidFill>
              <a:latin typeface="Tahoma" pitchFamily="34" charset="0"/>
            </a:endParaRPr>
          </a:p>
          <a:p>
            <a:pPr algn="ctr"/>
            <a:r>
              <a:rPr lang="pl-PL" sz="2400" b="1" dirty="0">
                <a:solidFill>
                  <a:schemeClr val="tx1">
                    <a:lumMod val="95000"/>
                    <a:lumOff val="5000"/>
                  </a:schemeClr>
                </a:solidFill>
                <a:latin typeface="Tahoma" pitchFamily="34" charset="0"/>
              </a:rPr>
              <a:t>§ l. Osoba, która człowiekowi znajdującemu się </a:t>
            </a:r>
          </a:p>
          <a:p>
            <a:pPr algn="ctr"/>
            <a:r>
              <a:rPr lang="pl-PL" sz="2400" b="1" dirty="0">
                <a:solidFill>
                  <a:schemeClr val="tx1">
                    <a:lumMod val="95000"/>
                    <a:lumOff val="5000"/>
                  </a:schemeClr>
                </a:solidFill>
                <a:latin typeface="Tahoma" pitchFamily="34" charset="0"/>
              </a:rPr>
              <a:t>w sytuacji grożącej:</a:t>
            </a:r>
          </a:p>
          <a:p>
            <a:pPr algn="ctr">
              <a:buFontTx/>
              <a:buChar char="•"/>
            </a:pPr>
            <a:r>
              <a:rPr lang="pl-PL" sz="2400" b="1" dirty="0">
                <a:solidFill>
                  <a:schemeClr val="tx1">
                    <a:lumMod val="95000"/>
                    <a:lumOff val="5000"/>
                  </a:schemeClr>
                </a:solidFill>
                <a:latin typeface="Tahoma" pitchFamily="34" charset="0"/>
              </a:rPr>
              <a:t> bezpośrednim niebezpieczeństwem utraty życia,</a:t>
            </a:r>
          </a:p>
          <a:p>
            <a:pPr algn="ctr">
              <a:buFontTx/>
              <a:buChar char="•"/>
            </a:pPr>
            <a:r>
              <a:rPr lang="pl-PL" sz="2400" b="1" dirty="0">
                <a:solidFill>
                  <a:schemeClr val="tx1">
                    <a:lumMod val="95000"/>
                    <a:lumOff val="5000"/>
                  </a:schemeClr>
                </a:solidFill>
                <a:latin typeface="Tahoma" pitchFamily="34" charset="0"/>
              </a:rPr>
              <a:t> ciężkim uszkodzeniem ciała,</a:t>
            </a:r>
          </a:p>
          <a:p>
            <a:pPr algn="ctr">
              <a:buFontTx/>
              <a:buChar char="•"/>
            </a:pPr>
            <a:r>
              <a:rPr lang="pl-PL" sz="2400" b="1" dirty="0">
                <a:solidFill>
                  <a:schemeClr val="tx1">
                    <a:lumMod val="95000"/>
                    <a:lumOff val="5000"/>
                  </a:schemeClr>
                </a:solidFill>
                <a:latin typeface="Tahoma" pitchFamily="34" charset="0"/>
              </a:rPr>
              <a:t> utratą zdrowia,</a:t>
            </a:r>
          </a:p>
          <a:p>
            <a:pPr algn="ctr"/>
            <a:r>
              <a:rPr lang="pl-PL" sz="2400" b="1" dirty="0">
                <a:solidFill>
                  <a:schemeClr val="tx1">
                    <a:lumMod val="95000"/>
                    <a:lumOff val="5000"/>
                  </a:schemeClr>
                </a:solidFill>
                <a:latin typeface="Tahoma" pitchFamily="34" charset="0"/>
              </a:rPr>
              <a:t>nie udziela pomocy, choć może jej udzielić bez narażenia siebie lub innej osoby trzeciej na niebezpieczeństwo utraty życia lub poważnego uszczerbku na zdrowiu, podlega karze więzienia </a:t>
            </a:r>
            <a:br>
              <a:rPr lang="pl-PL" sz="2400" b="1" dirty="0">
                <a:solidFill>
                  <a:schemeClr val="tx1">
                    <a:lumMod val="95000"/>
                    <a:lumOff val="5000"/>
                  </a:schemeClr>
                </a:solidFill>
                <a:latin typeface="Tahoma" pitchFamily="34" charset="0"/>
              </a:rPr>
            </a:br>
            <a:r>
              <a:rPr lang="pl-PL" sz="2400" b="1" dirty="0">
                <a:solidFill>
                  <a:schemeClr val="tx1">
                    <a:lumMod val="95000"/>
                    <a:lumOff val="5000"/>
                  </a:schemeClr>
                </a:solidFill>
                <a:latin typeface="Tahoma" pitchFamily="34" charset="0"/>
              </a:rPr>
              <a:t>do lat 3</a:t>
            </a:r>
            <a:r>
              <a:rPr lang="pl-PL" sz="2800" b="1" dirty="0">
                <a:solidFill>
                  <a:schemeClr val="tx1">
                    <a:lumMod val="95000"/>
                    <a:lumOff val="5000"/>
                  </a:schemeClr>
                </a:solidFill>
                <a:latin typeface="Tahoma" pitchFamily="34" charset="0"/>
              </a:rPr>
              <a:t>.</a:t>
            </a:r>
          </a:p>
        </p:txBody>
      </p:sp>
      <p:sp>
        <p:nvSpPr>
          <p:cNvPr id="5" name="Symbol zastępczy daty 4"/>
          <p:cNvSpPr>
            <a:spLocks noGrp="1"/>
          </p:cNvSpPr>
          <p:nvPr>
            <p:ph type="dt" sz="half" idx="10"/>
          </p:nvPr>
        </p:nvSpPr>
        <p:spPr/>
        <p:txBody>
          <a:bodyPr/>
          <a:lstStyle/>
          <a:p>
            <a:pPr>
              <a:defRPr/>
            </a:pPr>
            <a:fld id="{328AF45A-14E5-4124-B7C3-FE491012F54A}" type="datetime1">
              <a:rPr lang="pl-PL" smtClean="0"/>
              <a:t>2013-07-05</a:t>
            </a:fld>
            <a:endParaRPr lang="pl-PL" dirty="0"/>
          </a:p>
        </p:txBody>
      </p:sp>
      <p:sp>
        <p:nvSpPr>
          <p:cNvPr id="4" name="Symbol zastępczy stopki 3"/>
          <p:cNvSpPr>
            <a:spLocks noGrp="1"/>
          </p:cNvSpPr>
          <p:nvPr>
            <p:ph type="ftr" sz="quarter" idx="11"/>
          </p:nvPr>
        </p:nvSpPr>
        <p:spPr/>
        <p:txBody>
          <a:bodyPr/>
          <a:lstStyle/>
          <a:p>
            <a:pPr>
              <a:defRPr/>
            </a:pPr>
            <a:r>
              <a:rPr lang="pl-PL" dirty="0" smtClean="0"/>
              <a:t>Małgorzata Pietrzko-Zając                                          Starszy Specjalista BHP </a:t>
            </a:r>
            <a:endParaRPr lang="pl-PL"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afterEffect">
                                  <p:stCondLst>
                                    <p:cond delay="0"/>
                                  </p:stCondLst>
                                  <p:endCondLst>
                                    <p:cond evt="onNext" delay="0">
                                      <p:tgtEl>
                                        <p:sldTgt/>
                                      </p:tgtEl>
                                    </p:cond>
                                  </p:endCondLst>
                                  <p:childTnLst>
                                    <p:anim calcmode="discrete" valueType="str">
                                      <p:cBhvr>
                                        <p:cTn id="6" dur="2000" fill="hold"/>
                                        <p:tgtEl>
                                          <p:spTgt spid="1024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ymbol zastępczy zawartości 2"/>
          <p:cNvSpPr>
            <a:spLocks noGrp="1"/>
          </p:cNvSpPr>
          <p:nvPr>
            <p:ph idx="1"/>
          </p:nvPr>
        </p:nvSpPr>
        <p:spPr>
          <a:solidFill>
            <a:schemeClr val="bg1"/>
          </a:solidFill>
        </p:spPr>
        <p:txBody>
          <a:bodyPr/>
          <a:lstStyle/>
          <a:p>
            <a:pPr marL="514350" indent="-514350" algn="ctr"/>
            <a:endParaRPr lang="pl-PL" b="1" dirty="0" smtClean="0">
              <a:solidFill>
                <a:schemeClr val="tx1">
                  <a:lumMod val="95000"/>
                  <a:lumOff val="5000"/>
                </a:schemeClr>
              </a:solidFill>
            </a:endParaRPr>
          </a:p>
          <a:p>
            <a:pPr marL="514350" indent="-514350" algn="ctr"/>
            <a:r>
              <a:rPr lang="pl-PL" b="1" dirty="0" smtClean="0">
                <a:solidFill>
                  <a:schemeClr val="tx1">
                    <a:lumMod val="95000"/>
                    <a:lumOff val="5000"/>
                  </a:schemeClr>
                </a:solidFill>
              </a:rPr>
              <a:t>Wyłączyć </a:t>
            </a:r>
            <a:r>
              <a:rPr lang="pl-PL" b="1" dirty="0" smtClean="0">
                <a:solidFill>
                  <a:schemeClr val="tx1">
                    <a:lumMod val="95000"/>
                    <a:lumOff val="5000"/>
                  </a:schemeClr>
                </a:solidFill>
              </a:rPr>
              <a:t>napięcie</a:t>
            </a:r>
          </a:p>
          <a:p>
            <a:pPr marL="514350" indent="-514350" algn="ctr" eaLnBrk="1" hangingPunct="1">
              <a:buNone/>
            </a:pPr>
            <a:endParaRPr lang="pl-PL" b="1" dirty="0" smtClean="0">
              <a:solidFill>
                <a:schemeClr val="tx1">
                  <a:lumMod val="95000"/>
                  <a:lumOff val="5000"/>
                </a:schemeClr>
              </a:solidFill>
            </a:endParaRPr>
          </a:p>
          <a:p>
            <a:pPr marL="514350" indent="-514350" algn="ctr"/>
            <a:r>
              <a:rPr lang="pl-PL" b="1" dirty="0" smtClean="0">
                <a:solidFill>
                  <a:schemeClr val="tx1">
                    <a:lumMod val="95000"/>
                    <a:lumOff val="5000"/>
                  </a:schemeClr>
                </a:solidFill>
              </a:rPr>
              <a:t>Odciągnąć osobę spod napięcia w sposób bezpieczny- rękawice gumowe, inny izolator</a:t>
            </a:r>
          </a:p>
          <a:p>
            <a:pPr marL="514350" indent="-514350" algn="ctr" eaLnBrk="1" hangingPunct="1">
              <a:buNone/>
            </a:pPr>
            <a:endParaRPr lang="pl-PL" b="1" dirty="0" smtClean="0">
              <a:solidFill>
                <a:schemeClr val="tx1">
                  <a:lumMod val="95000"/>
                  <a:lumOff val="5000"/>
                </a:schemeClr>
              </a:solidFill>
            </a:endParaRPr>
          </a:p>
          <a:p>
            <a:pPr marL="514350" indent="-514350" algn="ctr"/>
            <a:r>
              <a:rPr lang="pl-PL" b="1" dirty="0" smtClean="0">
                <a:solidFill>
                  <a:schemeClr val="tx1">
                    <a:lumMod val="95000"/>
                    <a:lumOff val="5000"/>
                  </a:schemeClr>
                </a:solidFill>
              </a:rPr>
              <a:t>Odizolować porażonego od obwodu elektrycznego</a:t>
            </a:r>
          </a:p>
        </p:txBody>
      </p:sp>
      <p:sp>
        <p:nvSpPr>
          <p:cNvPr id="5" name="Symbol zastępczy daty 4"/>
          <p:cNvSpPr>
            <a:spLocks noGrp="1"/>
          </p:cNvSpPr>
          <p:nvPr>
            <p:ph type="dt" sz="half" idx="10"/>
          </p:nvPr>
        </p:nvSpPr>
        <p:spPr/>
        <p:txBody>
          <a:bodyPr/>
          <a:lstStyle/>
          <a:p>
            <a:fld id="{395F90F6-131F-4A0C-998A-D9F9CCF9FF3C}"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67586" name="Tytuł 1"/>
          <p:cNvSpPr>
            <a:spLocks noGrp="1"/>
          </p:cNvSpPr>
          <p:nvPr>
            <p:ph type="title"/>
          </p:nvPr>
        </p:nvSpPr>
        <p:spPr>
          <a:solidFill>
            <a:schemeClr val="bg1"/>
          </a:solidFill>
        </p:spPr>
        <p:txBody>
          <a:bodyPr/>
          <a:lstStyle/>
          <a:p>
            <a:pPr algn="ctr" eaLnBrk="1" hangingPunct="1"/>
            <a:r>
              <a:rPr lang="pl-PL" sz="3600" b="1" dirty="0" smtClean="0">
                <a:solidFill>
                  <a:srgbClr val="FF0000"/>
                </a:solidFill>
              </a:rPr>
              <a:t>PORAŻENIE PRĄDEM</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ymbol zastępczy tekstu 3"/>
          <p:cNvSpPr>
            <a:spLocks noGrp="1"/>
          </p:cNvSpPr>
          <p:nvPr>
            <p:ph type="body" sz="half" idx="2"/>
          </p:nvPr>
        </p:nvSpPr>
        <p:spPr/>
        <p:txBody>
          <a:bodyPr/>
          <a:lstStyle/>
          <a:p>
            <a:pPr algn="ctr"/>
            <a:r>
              <a:rPr lang="pl-PL" sz="2400" dirty="0" smtClean="0"/>
              <a:t>Skutek </a:t>
            </a:r>
            <a:r>
              <a:rPr lang="pl-PL" sz="2400" dirty="0" smtClean="0"/>
              <a:t>porażenia piorunem</a:t>
            </a:r>
            <a:endParaRPr lang="pl-PL" sz="2400" dirty="0" smtClean="0"/>
          </a:p>
        </p:txBody>
      </p:sp>
      <p:pic>
        <p:nvPicPr>
          <p:cNvPr id="68612" name="Picture 2"/>
          <p:cNvPicPr>
            <a:picLocks noGrp="1" noChangeAspect="1" noChangeArrowheads="1"/>
          </p:cNvPicPr>
          <p:nvPr>
            <p:ph type="pic" idx="1"/>
          </p:nvPr>
        </p:nvPicPr>
        <p:blipFill>
          <a:blip r:embed="rId2" cstate="print"/>
          <a:srcRect t="28196" b="28196"/>
          <a:stretch>
            <a:fillRect/>
          </a:stretch>
        </p:blipFill>
        <p:spPr>
          <a:noFill/>
        </p:spPr>
      </p:pic>
      <p:sp>
        <p:nvSpPr>
          <p:cNvPr id="6" name="Symbol zastępczy daty 5"/>
          <p:cNvSpPr>
            <a:spLocks noGrp="1"/>
          </p:cNvSpPr>
          <p:nvPr>
            <p:ph type="dt" sz="half" idx="10"/>
          </p:nvPr>
        </p:nvSpPr>
        <p:spPr/>
        <p:txBody>
          <a:bodyPr/>
          <a:lstStyle/>
          <a:p>
            <a:fld id="{BE75815A-DCD6-4D69-B09F-79751BE0B407}" type="datetime1">
              <a:rPr lang="pl-PL" smtClean="0"/>
              <a:t>2013-07-05</a:t>
            </a:fld>
            <a:endParaRPr lang="pl-PL" dirty="0"/>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68610" name="Tytuł 1"/>
          <p:cNvSpPr>
            <a:spLocks noGrp="1"/>
          </p:cNvSpPr>
          <p:nvPr>
            <p:ph type="title"/>
          </p:nvPr>
        </p:nvSpPr>
        <p:spPr/>
        <p:txBody>
          <a:bodyPr/>
          <a:lstStyle/>
          <a:p>
            <a:r>
              <a:rPr lang="pl-PL" dirty="0" smtClean="0"/>
              <a:t>Pamiętaj o swoim bezpieczeństwie</a:t>
            </a:r>
            <a:endParaRPr lang="pl-PL"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ymbol zastępczy zawartości 2"/>
          <p:cNvSpPr>
            <a:spLocks noGrp="1"/>
          </p:cNvSpPr>
          <p:nvPr>
            <p:ph idx="1"/>
          </p:nvPr>
        </p:nvSpPr>
        <p:spPr>
          <a:xfrm>
            <a:off x="457200" y="1428750"/>
            <a:ext cx="8043863" cy="5000646"/>
          </a:xfrm>
          <a:solidFill>
            <a:schemeClr val="bg1"/>
          </a:solidFill>
        </p:spPr>
        <p:txBody>
          <a:bodyPr/>
          <a:lstStyle/>
          <a:p>
            <a:pPr marL="514350" indent="-514350" algn="ctr"/>
            <a:endParaRPr lang="pl-PL" b="1" dirty="0" smtClean="0">
              <a:solidFill>
                <a:schemeClr val="tx1">
                  <a:lumMod val="95000"/>
                  <a:lumOff val="5000"/>
                </a:schemeClr>
              </a:solidFill>
            </a:endParaRPr>
          </a:p>
          <a:p>
            <a:pPr marL="514350" indent="-514350" algn="ctr"/>
            <a:endParaRPr lang="pl-PL" b="1" dirty="0" smtClean="0">
              <a:solidFill>
                <a:schemeClr val="tx1">
                  <a:lumMod val="95000"/>
                  <a:lumOff val="5000"/>
                </a:schemeClr>
              </a:solidFill>
            </a:endParaRPr>
          </a:p>
          <a:p>
            <a:pPr marL="514350" indent="-514350" algn="ctr"/>
            <a:r>
              <a:rPr lang="pl-PL" b="1" dirty="0" smtClean="0">
                <a:solidFill>
                  <a:schemeClr val="tx1">
                    <a:lumMod val="95000"/>
                    <a:lumOff val="5000"/>
                  </a:schemeClr>
                </a:solidFill>
              </a:rPr>
              <a:t>Znieść </a:t>
            </a:r>
            <a:r>
              <a:rPr lang="pl-PL" b="1" dirty="0" smtClean="0">
                <a:solidFill>
                  <a:schemeClr val="tx1">
                    <a:lumMod val="95000"/>
                    <a:lumOff val="5000"/>
                  </a:schemeClr>
                </a:solidFill>
              </a:rPr>
              <a:t>czynnik oparzeniowy</a:t>
            </a:r>
          </a:p>
          <a:p>
            <a:pPr marL="514350" indent="-514350" algn="ctr"/>
            <a:r>
              <a:rPr lang="pl-PL" b="1" dirty="0" smtClean="0">
                <a:solidFill>
                  <a:schemeClr val="tx1">
                    <a:lumMod val="95000"/>
                    <a:lumOff val="5000"/>
                  </a:schemeClr>
                </a:solidFill>
              </a:rPr>
              <a:t>Rozpocząć oziębianie rany( 20-30minut)</a:t>
            </a:r>
          </a:p>
          <a:p>
            <a:pPr marL="514350" indent="-514350" algn="ctr"/>
            <a:r>
              <a:rPr lang="pl-PL" b="1" dirty="0" smtClean="0">
                <a:solidFill>
                  <a:schemeClr val="tx1">
                    <a:lumMod val="95000"/>
                    <a:lumOff val="5000"/>
                  </a:schemeClr>
                </a:solidFill>
              </a:rPr>
              <a:t>Poszkodowanych płonących przewrócić na ziemię i dokładnie ugasić odzież płonącą</a:t>
            </a:r>
          </a:p>
          <a:p>
            <a:pPr marL="514350" indent="-514350" algn="ctr"/>
            <a:r>
              <a:rPr lang="pl-PL" b="1" dirty="0" smtClean="0">
                <a:solidFill>
                  <a:schemeClr val="tx1">
                    <a:lumMod val="95000"/>
                    <a:lumOff val="5000"/>
                  </a:schemeClr>
                </a:solidFill>
              </a:rPr>
              <a:t>Z oparzonych kończyn zdjąć zegarek, biżuterię</a:t>
            </a:r>
          </a:p>
          <a:p>
            <a:pPr marL="514350" indent="-514350" algn="ctr"/>
            <a:r>
              <a:rPr lang="pl-PL" b="1" dirty="0" smtClean="0">
                <a:solidFill>
                  <a:schemeClr val="tx1">
                    <a:lumMod val="95000"/>
                    <a:lumOff val="5000"/>
                  </a:schemeClr>
                </a:solidFill>
              </a:rPr>
              <a:t>Miejsce oparzenia zabezpieczyć </a:t>
            </a:r>
            <a:r>
              <a:rPr lang="pl-PL" b="1" dirty="0" smtClean="0">
                <a:solidFill>
                  <a:schemeClr val="tx1">
                    <a:lumMod val="95000"/>
                    <a:lumOff val="5000"/>
                  </a:schemeClr>
                </a:solidFill>
              </a:rPr>
              <a:t>żelowym opatrunkiem </a:t>
            </a:r>
            <a:r>
              <a:rPr lang="pl-PL" b="1" dirty="0" smtClean="0">
                <a:solidFill>
                  <a:schemeClr val="tx1">
                    <a:lumMod val="95000"/>
                    <a:lumOff val="5000"/>
                  </a:schemeClr>
                </a:solidFill>
              </a:rPr>
              <a:t>przeciw oparzeniowym</a:t>
            </a:r>
          </a:p>
          <a:p>
            <a:pPr marL="514350" indent="-514350">
              <a:buNone/>
            </a:pPr>
            <a:endParaRPr lang="pl-PL" dirty="0" smtClean="0"/>
          </a:p>
        </p:txBody>
      </p:sp>
      <p:sp>
        <p:nvSpPr>
          <p:cNvPr id="5" name="Symbol zastępczy daty 4"/>
          <p:cNvSpPr>
            <a:spLocks noGrp="1"/>
          </p:cNvSpPr>
          <p:nvPr>
            <p:ph type="dt" sz="half" idx="10"/>
          </p:nvPr>
        </p:nvSpPr>
        <p:spPr/>
        <p:txBody>
          <a:bodyPr/>
          <a:lstStyle/>
          <a:p>
            <a:fld id="{2BC6C883-487B-4971-9737-42279CD1E4DF}"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69634" name="Tytuł 1"/>
          <p:cNvSpPr>
            <a:spLocks noGrp="1"/>
          </p:cNvSpPr>
          <p:nvPr>
            <p:ph type="title"/>
          </p:nvPr>
        </p:nvSpPr>
        <p:spPr/>
        <p:txBody>
          <a:bodyPr/>
          <a:lstStyle/>
          <a:p>
            <a:pPr algn="ctr"/>
            <a:r>
              <a:rPr lang="pl-PL" b="1" dirty="0" smtClean="0">
                <a:solidFill>
                  <a:srgbClr val="FF0000"/>
                </a:solidFill>
              </a:rPr>
              <a:t>POPARZENIA</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43000"/>
            <a:ext cx="8229600" cy="5500688"/>
          </a:xfrm>
          <a:solidFill>
            <a:schemeClr val="bg1"/>
          </a:solidFill>
        </p:spPr>
        <p:txBody>
          <a:bodyPr/>
          <a:lstStyle/>
          <a:p>
            <a:pPr algn="ctr">
              <a:buFontTx/>
              <a:buNone/>
              <a:defRPr/>
            </a:pPr>
            <a:endParaRPr lang="pl-PL" dirty="0" smtClean="0"/>
          </a:p>
          <a:p>
            <a:pPr algn="ctr">
              <a:defRPr/>
            </a:pPr>
            <a:endParaRPr lang="pl-PL" b="1" dirty="0" smtClean="0">
              <a:solidFill>
                <a:schemeClr val="tx1">
                  <a:lumMod val="85000"/>
                  <a:lumOff val="15000"/>
                </a:schemeClr>
              </a:solidFill>
            </a:endParaRPr>
          </a:p>
          <a:p>
            <a:pPr algn="ctr">
              <a:defRPr/>
            </a:pPr>
            <a:r>
              <a:rPr lang="pl-PL" b="1" dirty="0" smtClean="0">
                <a:solidFill>
                  <a:schemeClr val="tx1">
                    <a:lumMod val="85000"/>
                    <a:lumOff val="15000"/>
                  </a:schemeClr>
                </a:solidFill>
              </a:rPr>
              <a:t>Wycieraj </a:t>
            </a:r>
            <a:r>
              <a:rPr lang="pl-PL" b="1" dirty="0" smtClean="0">
                <a:solidFill>
                  <a:schemeClr val="tx1">
                    <a:lumMod val="85000"/>
                    <a:lumOff val="15000"/>
                  </a:schemeClr>
                </a:solidFill>
              </a:rPr>
              <a:t>natychmiast rozlaną ciecz. Poślizgnięcie jest niebezpieczne.</a:t>
            </a:r>
          </a:p>
          <a:p>
            <a:pPr algn="ctr">
              <a:defRPr/>
            </a:pPr>
            <a:r>
              <a:rPr lang="pl-PL" b="1" dirty="0" smtClean="0">
                <a:solidFill>
                  <a:schemeClr val="tx1">
                    <a:lumMod val="85000"/>
                    <a:lumOff val="15000"/>
                  </a:schemeClr>
                </a:solidFill>
              </a:rPr>
              <a:t>Myj </a:t>
            </a:r>
            <a:r>
              <a:rPr lang="pl-PL" b="1" dirty="0" smtClean="0">
                <a:solidFill>
                  <a:schemeClr val="tx1">
                    <a:lumMod val="85000"/>
                    <a:lumOff val="15000"/>
                  </a:schemeClr>
                </a:solidFill>
              </a:rPr>
              <a:t>blaty, podłogi codziennie zgodnie z planem.</a:t>
            </a:r>
          </a:p>
          <a:p>
            <a:pPr algn="ctr">
              <a:defRPr/>
            </a:pPr>
            <a:r>
              <a:rPr lang="pl-PL" b="1" dirty="0" smtClean="0">
                <a:solidFill>
                  <a:schemeClr val="tx1">
                    <a:lumMod val="85000"/>
                    <a:lumOff val="15000"/>
                  </a:schemeClr>
                </a:solidFill>
              </a:rPr>
              <a:t>Przejścia </a:t>
            </a:r>
            <a:r>
              <a:rPr lang="pl-PL" b="1" dirty="0" smtClean="0">
                <a:solidFill>
                  <a:schemeClr val="tx1">
                    <a:lumMod val="85000"/>
                    <a:lumOff val="15000"/>
                  </a:schemeClr>
                </a:solidFill>
              </a:rPr>
              <a:t>powinny być wolna cały czas</a:t>
            </a:r>
          </a:p>
          <a:p>
            <a:pPr algn="ctr">
              <a:defRPr/>
            </a:pPr>
            <a:r>
              <a:rPr lang="pl-PL" b="1" dirty="0" smtClean="0">
                <a:solidFill>
                  <a:schemeClr val="tx1">
                    <a:lumMod val="85000"/>
                    <a:lumOff val="15000"/>
                  </a:schemeClr>
                </a:solidFill>
              </a:rPr>
              <a:t>Podłoga </a:t>
            </a:r>
            <a:r>
              <a:rPr lang="pl-PL" b="1" dirty="0" smtClean="0">
                <a:solidFill>
                  <a:schemeClr val="tx1">
                    <a:lumMod val="85000"/>
                    <a:lumOff val="15000"/>
                  </a:schemeClr>
                </a:solidFill>
              </a:rPr>
              <a:t>musi być bezpieczna, szczególne zagrożenie stwarzają dziury, wystające elementy, sznury, węże i innych przeszkód.</a:t>
            </a:r>
          </a:p>
          <a:p>
            <a:pPr>
              <a:defRPr/>
            </a:pPr>
            <a:endParaRPr lang="pl-PL" dirty="0"/>
          </a:p>
        </p:txBody>
      </p:sp>
      <p:sp>
        <p:nvSpPr>
          <p:cNvPr id="5" name="Symbol zastępczy daty 4"/>
          <p:cNvSpPr>
            <a:spLocks noGrp="1"/>
          </p:cNvSpPr>
          <p:nvPr>
            <p:ph type="dt" sz="half" idx="10"/>
          </p:nvPr>
        </p:nvSpPr>
        <p:spPr/>
        <p:txBody>
          <a:bodyPr/>
          <a:lstStyle/>
          <a:p>
            <a:fld id="{CDCDEB0C-4863-4069-BE01-218C9B143522}"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73730" name="Tytuł 1"/>
          <p:cNvSpPr>
            <a:spLocks noGrp="1"/>
          </p:cNvSpPr>
          <p:nvPr>
            <p:ph type="title"/>
          </p:nvPr>
        </p:nvSpPr>
        <p:spPr/>
        <p:txBody>
          <a:bodyPr>
            <a:normAutofit fontScale="90000"/>
          </a:bodyPr>
          <a:lstStyle/>
          <a:p>
            <a:pPr algn="ctr"/>
            <a:r>
              <a:rPr lang="pl-PL" sz="6000" dirty="0" smtClean="0">
                <a:solidFill>
                  <a:srgbClr val="FF0000"/>
                </a:solidFill>
              </a:rPr>
              <a:t>Upadki</a:t>
            </a:r>
            <a:r>
              <a:rPr lang="pl-PL" dirty="0" smtClean="0"/>
              <a:t/>
            </a:r>
            <a:br>
              <a:rPr lang="pl-PL" dirty="0" smtClean="0"/>
            </a:br>
            <a:endParaRPr lang="pl-PL"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solidFill>
            <a:schemeClr val="bg1"/>
          </a:solidFill>
        </p:spPr>
        <p:txBody>
          <a:bodyPr/>
          <a:lstStyle/>
          <a:p>
            <a:pPr algn="ctr"/>
            <a:endParaRPr lang="pl-PL" sz="2800" b="1" dirty="0" smtClean="0"/>
          </a:p>
          <a:p>
            <a:pPr algn="ctr"/>
            <a:r>
              <a:rPr lang="pl-PL" sz="2800" b="1" dirty="0" smtClean="0"/>
              <a:t>Zdarzenia </a:t>
            </a:r>
            <a:r>
              <a:rPr lang="pl-PL" sz="2800" b="1" dirty="0" smtClean="0"/>
              <a:t>warunkujące konieczność ewakuacji:</a:t>
            </a:r>
          </a:p>
          <a:p>
            <a:pPr algn="ctr"/>
            <a:r>
              <a:rPr lang="pl-PL" dirty="0" smtClean="0"/>
              <a:t>pożar</a:t>
            </a:r>
            <a:endParaRPr lang="pl-PL" dirty="0" smtClean="0"/>
          </a:p>
          <a:p>
            <a:pPr algn="ctr"/>
            <a:r>
              <a:rPr lang="pl-PL" dirty="0" smtClean="0"/>
              <a:t>alarm </a:t>
            </a:r>
            <a:r>
              <a:rPr lang="pl-PL" dirty="0" smtClean="0"/>
              <a:t>o podłożeniu bomby</a:t>
            </a:r>
          </a:p>
          <a:p>
            <a:pPr algn="ctr"/>
            <a:r>
              <a:rPr lang="pl-PL" dirty="0" smtClean="0"/>
              <a:t>zagrożenie </a:t>
            </a:r>
            <a:r>
              <a:rPr lang="pl-PL" dirty="0" smtClean="0"/>
              <a:t>wybuchem</a:t>
            </a:r>
          </a:p>
          <a:p>
            <a:pPr algn="ctr"/>
            <a:r>
              <a:rPr lang="pl-PL" dirty="0" smtClean="0"/>
              <a:t>zagrożenie </a:t>
            </a:r>
            <a:r>
              <a:rPr lang="pl-PL" dirty="0" smtClean="0"/>
              <a:t>zawaleniem konstrukcji</a:t>
            </a:r>
          </a:p>
          <a:p>
            <a:pPr algn="ctr"/>
            <a:r>
              <a:rPr lang="pl-PL" dirty="0" smtClean="0"/>
              <a:t>emisja </a:t>
            </a:r>
            <a:r>
              <a:rPr lang="pl-PL" dirty="0" smtClean="0"/>
              <a:t>skażeń (chemicznych, biologicznych)</a:t>
            </a:r>
          </a:p>
          <a:p>
            <a:pPr algn="ctr"/>
            <a:r>
              <a:rPr lang="pl-PL" dirty="0" smtClean="0"/>
              <a:t>zagrożenia </a:t>
            </a:r>
            <a:r>
              <a:rPr lang="pl-PL" dirty="0" smtClean="0"/>
              <a:t>atmosferyczne</a:t>
            </a:r>
            <a:endParaRPr lang="pl-PL" dirty="0"/>
          </a:p>
        </p:txBody>
      </p:sp>
      <p:sp>
        <p:nvSpPr>
          <p:cNvPr id="6" name="Symbol zastępczy daty 5"/>
          <p:cNvSpPr>
            <a:spLocks noGrp="1"/>
          </p:cNvSpPr>
          <p:nvPr>
            <p:ph type="dt" sz="half" idx="10"/>
          </p:nvPr>
        </p:nvSpPr>
        <p:spPr/>
        <p:txBody>
          <a:bodyPr/>
          <a:lstStyle/>
          <a:p>
            <a:fld id="{9EF76E25-0756-4A66-ABB3-65DCE123B5C5}"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solidFill>
                  <a:srgbClr val="FF0000"/>
                </a:solidFill>
              </a:rPr>
              <a:t>EWAKUACJA</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900634"/>
          </a:xfrm>
          <a:solidFill>
            <a:schemeClr val="bg1"/>
          </a:solidFill>
        </p:spPr>
        <p:txBody>
          <a:bodyPr>
            <a:normAutofit/>
          </a:bodyPr>
          <a:lstStyle/>
          <a:p>
            <a:pPr algn="ctr"/>
            <a:r>
              <a:rPr lang="pl-PL" b="1" dirty="0" smtClean="0"/>
              <a:t>Podstawowe obowiązki właściciela lub zarządcy budynku w zakresie ewakuacji</a:t>
            </a:r>
          </a:p>
          <a:p>
            <a:pPr algn="ctr"/>
            <a:r>
              <a:rPr lang="pl-PL" dirty="0" smtClean="0"/>
              <a:t>Zapewnić </a:t>
            </a:r>
            <a:r>
              <a:rPr lang="pl-PL" dirty="0" smtClean="0"/>
              <a:t>osobom przebywającym w budynku, </a:t>
            </a:r>
            <a:r>
              <a:rPr lang="pl-PL" dirty="0" smtClean="0"/>
              <a:t>na </a:t>
            </a:r>
            <a:r>
              <a:rPr lang="pl-PL" dirty="0" smtClean="0"/>
              <a:t>terenie, bezpieczeństwo i możliwość </a:t>
            </a:r>
            <a:r>
              <a:rPr lang="pl-PL" dirty="0" smtClean="0"/>
              <a:t>ewakuacji</a:t>
            </a:r>
          </a:p>
          <a:p>
            <a:pPr algn="ctr"/>
            <a:r>
              <a:rPr lang="pl-PL" dirty="0" smtClean="0"/>
              <a:t>Zapoznać </a:t>
            </a:r>
            <a:r>
              <a:rPr lang="pl-PL" dirty="0" smtClean="0"/>
              <a:t>pracowników z przepisami </a:t>
            </a:r>
            <a:r>
              <a:rPr lang="pl-PL" dirty="0" smtClean="0"/>
              <a:t>przeciwpożarowymi</a:t>
            </a:r>
          </a:p>
          <a:p>
            <a:pPr algn="ctr"/>
            <a:r>
              <a:rPr lang="pl-PL" dirty="0" smtClean="0"/>
              <a:t>Ustalić </a:t>
            </a:r>
            <a:r>
              <a:rPr lang="pl-PL" dirty="0" smtClean="0"/>
              <a:t>sposoby postępowania na wypadek powstania pożaru, klęski żywiołowej lub innego miejscowego zagrożenia.</a:t>
            </a:r>
            <a:endParaRPr lang="pl-PL" dirty="0"/>
          </a:p>
        </p:txBody>
      </p:sp>
      <p:sp>
        <p:nvSpPr>
          <p:cNvPr id="6" name="Symbol zastępczy daty 5"/>
          <p:cNvSpPr>
            <a:spLocks noGrp="1"/>
          </p:cNvSpPr>
          <p:nvPr>
            <p:ph type="dt" sz="half" idx="10"/>
          </p:nvPr>
        </p:nvSpPr>
        <p:spPr/>
        <p:txBody>
          <a:bodyPr/>
          <a:lstStyle/>
          <a:p>
            <a:fld id="{6C16B85F-A9F4-4B78-BCCC-0F5CF4308CBE}"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solidFill>
                  <a:srgbClr val="FF0000"/>
                </a:solidFill>
              </a:rPr>
              <a:t>EWAKUACJA</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2000250"/>
            <a:ext cx="8229600" cy="4125913"/>
          </a:xfrm>
          <a:solidFill>
            <a:schemeClr val="bg1"/>
          </a:solidFill>
        </p:spPr>
        <p:txBody>
          <a:bodyPr>
            <a:normAutofit/>
          </a:bodyPr>
          <a:lstStyle/>
          <a:p>
            <a:pPr algn="ctr" eaLnBrk="1" hangingPunct="1"/>
            <a:r>
              <a:rPr lang="pl-PL" sz="4000" b="1" dirty="0" smtClean="0"/>
              <a:t>Art. 207 Kodeksu Pracy  nakazuje pracodawcy organizować wszelkie prace w zakładzie pracy tak, by została zachowana najwyższa ochrona zdrowia i życia pracowników</a:t>
            </a:r>
          </a:p>
        </p:txBody>
      </p:sp>
      <p:sp>
        <p:nvSpPr>
          <p:cNvPr id="6" name="Symbol zastępczy daty 5"/>
          <p:cNvSpPr>
            <a:spLocks noGrp="1"/>
          </p:cNvSpPr>
          <p:nvPr>
            <p:ph type="dt" sz="half" idx="10"/>
          </p:nvPr>
        </p:nvSpPr>
        <p:spPr/>
        <p:txBody>
          <a:bodyPr/>
          <a:lstStyle/>
          <a:p>
            <a:fld id="{E227356C-558E-4252-9808-AC4FD8AD5052}"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11266" name="Rectangle 2"/>
          <p:cNvSpPr>
            <a:spLocks noGrp="1" noChangeArrowheads="1"/>
          </p:cNvSpPr>
          <p:nvPr>
            <p:ph type="title"/>
          </p:nvPr>
        </p:nvSpPr>
        <p:spPr>
          <a:solidFill>
            <a:schemeClr val="bg1"/>
          </a:solidFill>
        </p:spPr>
        <p:txBody>
          <a:bodyPr/>
          <a:lstStyle/>
          <a:p>
            <a:pPr eaLnBrk="1" hangingPunct="1"/>
            <a:r>
              <a:rPr lang="pl-PL" dirty="0" smtClean="0">
                <a:solidFill>
                  <a:schemeClr val="folHlink"/>
                </a:solidFill>
              </a:rPr>
              <a:t>Obowiązki pracodawcy</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170DEC99-CAA2-4E5A-8236-7F874CC3CBE2}"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6154758"/>
          </a:xfrm>
          <a:solidFill>
            <a:schemeClr val="bg1"/>
          </a:solidFill>
        </p:spPr>
        <p:txBody>
          <a:bodyPr>
            <a:normAutofit/>
          </a:bodyPr>
          <a:lstStyle/>
          <a:p>
            <a:pPr algn="ctr"/>
            <a:r>
              <a:rPr lang="pl-PL" sz="2800" b="1" dirty="0" smtClean="0">
                <a:solidFill>
                  <a:schemeClr val="tx1">
                    <a:lumMod val="85000"/>
                  </a:schemeClr>
                </a:solidFill>
              </a:rPr>
              <a:t>Właściciel lub zarządca obiektu przeznaczonego dla ponad 50 osób będących jego stałymi użytkownikami, niezakwalifikowanego do kategorii zagrożenia ludzi ZL IV, powinien co najmniej raz na 2 lata przeprowadzać </a:t>
            </a:r>
            <a:r>
              <a:rPr lang="pl-PL" sz="2800" b="1" i="1" u="sng" dirty="0" smtClean="0">
                <a:solidFill>
                  <a:schemeClr val="tx1">
                    <a:lumMod val="85000"/>
                  </a:schemeClr>
                </a:solidFill>
              </a:rPr>
              <a:t>praktyczne</a:t>
            </a:r>
            <a:r>
              <a:rPr lang="pl-PL" sz="2800" b="1" dirty="0" smtClean="0">
                <a:solidFill>
                  <a:schemeClr val="tx1">
                    <a:lumMod val="85000"/>
                  </a:schemeClr>
                </a:solidFill>
              </a:rPr>
              <a:t> sprawdzenie organizacji oraz warunków ewakuacji z całego obiektu.</a:t>
            </a:r>
            <a:endParaRPr lang="pl-PL" sz="2800" b="1" dirty="0">
              <a:solidFill>
                <a:schemeClr val="tx1">
                  <a:lumMod val="85000"/>
                </a:schemeClr>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ECE30390-AAE6-47F4-BCB0-CECACF73E1B2}"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457200" y="274638"/>
            <a:ext cx="8229600" cy="6297634"/>
          </a:xfrm>
          <a:solidFill>
            <a:schemeClr val="bg1"/>
          </a:solidFill>
        </p:spPr>
        <p:txBody>
          <a:bodyPr>
            <a:normAutofit/>
          </a:bodyPr>
          <a:lstStyle/>
          <a:p>
            <a:pPr algn="ctr"/>
            <a:r>
              <a:rPr lang="pl-PL" sz="2800" b="1" i="1" dirty="0" smtClean="0">
                <a:solidFill>
                  <a:schemeClr val="tx1">
                    <a:lumMod val="85000"/>
                  </a:schemeClr>
                </a:solidFill>
              </a:rPr>
              <a:t>W przypadku obiektów, w których cyklicznie zmienia się jednocześnie grupa powyżej 50 użytkowników, w szczególności: szkół, przedszkoli, internatów, domów studenckich, praktycznego sprawdzenia organizacji oraz warunków ewakuacji należy dokonać - </a:t>
            </a:r>
            <a:r>
              <a:rPr lang="pl-PL" sz="2800" b="1" u="sng" dirty="0" smtClean="0">
                <a:solidFill>
                  <a:schemeClr val="tx1">
                    <a:lumMod val="85000"/>
                  </a:schemeClr>
                </a:solidFill>
              </a:rPr>
              <a:t>co najmniej raz na rok, jednak w terminie nie dłuższym niż 3 miesiące </a:t>
            </a:r>
            <a:r>
              <a:rPr lang="pl-PL" sz="2800" b="1" i="1" dirty="0" smtClean="0">
                <a:solidFill>
                  <a:schemeClr val="tx1">
                    <a:lumMod val="85000"/>
                  </a:schemeClr>
                </a:solidFill>
              </a:rPr>
              <a:t>od dnia rozpoczęcia korzystania z obiektu przez nowych użytkowników.</a:t>
            </a:r>
            <a:endParaRPr lang="pl-PL" sz="2800" b="1" dirty="0">
              <a:solidFill>
                <a:schemeClr val="tx1">
                  <a:lumMod val="85000"/>
                </a:schemeClr>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357298"/>
            <a:ext cx="8229600" cy="5214974"/>
          </a:xfrm>
          <a:solidFill>
            <a:schemeClr val="bg1"/>
          </a:solidFill>
        </p:spPr>
        <p:txBody>
          <a:bodyPr>
            <a:normAutofit/>
          </a:bodyPr>
          <a:lstStyle/>
          <a:p>
            <a:pPr algn="ctr"/>
            <a:endParaRPr lang="pl-PL" u="sng" dirty="0" smtClean="0"/>
          </a:p>
          <a:p>
            <a:pPr algn="ctr"/>
            <a:r>
              <a:rPr lang="pl-PL" u="sng" dirty="0" smtClean="0"/>
              <a:t>decyzję </a:t>
            </a:r>
            <a:r>
              <a:rPr lang="pl-PL" u="sng" dirty="0" smtClean="0"/>
              <a:t>o podjęciu ewakuacji podejmuje dyrektor Zespołu lub jego zastępca</a:t>
            </a:r>
            <a:r>
              <a:rPr lang="pl-PL" dirty="0" smtClean="0"/>
              <a:t>. </a:t>
            </a:r>
          </a:p>
          <a:p>
            <a:pPr algn="ctr">
              <a:buNone/>
            </a:pPr>
            <a:endParaRPr lang="pl-PL" dirty="0" smtClean="0"/>
          </a:p>
          <a:p>
            <a:pPr algn="ctr">
              <a:buNone/>
            </a:pPr>
            <a:r>
              <a:rPr lang="pl-PL" i="1" dirty="0" smtClean="0"/>
              <a:t>Decyzja o zarządzeniu ewakuacji musi zawierać informacje o zakresie ewakuacji, liczbie osób przewidzianych do ewakuacji, sposobach i kolejności opuszczania obiektu (kondygnacji, budynku), a także musi określać drogi i kierunki ewakuacji.</a:t>
            </a:r>
            <a:r>
              <a:rPr lang="pl-PL" i="1" u="sng" dirty="0" smtClean="0"/>
              <a:t> </a:t>
            </a:r>
            <a:endParaRPr lang="pl-PL" i="1" dirty="0"/>
          </a:p>
        </p:txBody>
      </p:sp>
      <p:sp>
        <p:nvSpPr>
          <p:cNvPr id="6" name="Symbol zastępczy daty 5"/>
          <p:cNvSpPr>
            <a:spLocks noGrp="1"/>
          </p:cNvSpPr>
          <p:nvPr>
            <p:ph type="dt" sz="half" idx="10"/>
          </p:nvPr>
        </p:nvSpPr>
        <p:spPr/>
        <p:txBody>
          <a:bodyPr/>
          <a:lstStyle/>
          <a:p>
            <a:fld id="{86304326-48F1-4347-B94D-6364466ED09C}"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r>
              <a:rPr lang="pl-PL" b="1" u="sng" dirty="0" smtClean="0"/>
              <a:t/>
            </a:r>
            <a:br>
              <a:rPr lang="pl-PL" b="1" u="sng" dirty="0" smtClean="0"/>
            </a:br>
            <a:r>
              <a:rPr lang="pl-PL" b="1" u="sng" dirty="0" smtClean="0">
                <a:solidFill>
                  <a:srgbClr val="FF0000"/>
                </a:solidFill>
              </a:rPr>
              <a:t> Podstawowe zasady ewakuacji: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257800"/>
          </a:xfrm>
          <a:solidFill>
            <a:schemeClr val="bg1"/>
          </a:solidFill>
        </p:spPr>
        <p:txBody>
          <a:bodyPr/>
          <a:lstStyle/>
          <a:p>
            <a:r>
              <a:rPr lang="pl-PL" i="1" dirty="0" smtClean="0"/>
              <a:t>niezwłocznie powiadomić wszystkich pracowników przebywających na terenie ewakuowanego odcinka o powstaniu i charakterze zagrożenia oraz konieczności przeprowadzenia ewakuacji,</a:t>
            </a:r>
          </a:p>
          <a:p>
            <a:r>
              <a:rPr lang="pl-PL" i="1" dirty="0" smtClean="0"/>
              <a:t> kierujący akcją ewakuacyjną wyznacza osoby odpowiedzialne za przebieg ewakuacji </a:t>
            </a:r>
          </a:p>
          <a:p>
            <a:r>
              <a:rPr lang="pl-PL" i="1" dirty="0" smtClean="0"/>
              <a:t>w pierwszej kolejności należy ewakuować osoby z tych pomieszczeń, w których powstał pożar</a:t>
            </a:r>
            <a:endParaRPr lang="pl-PL" i="1" dirty="0"/>
          </a:p>
        </p:txBody>
      </p:sp>
      <p:sp>
        <p:nvSpPr>
          <p:cNvPr id="6" name="Symbol zastępczy daty 5"/>
          <p:cNvSpPr>
            <a:spLocks noGrp="1"/>
          </p:cNvSpPr>
          <p:nvPr>
            <p:ph type="dt" sz="half" idx="10"/>
          </p:nvPr>
        </p:nvSpPr>
        <p:spPr/>
        <p:txBody>
          <a:bodyPr/>
          <a:lstStyle/>
          <a:p>
            <a:fld id="{DD88D248-926C-4635-9087-937AA37B9218}"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u="sng" dirty="0" smtClean="0">
                <a:solidFill>
                  <a:srgbClr val="FF0000"/>
                </a:solidFill>
              </a:rPr>
              <a:t>Po podjęciu decyzji o ewakuacji osób i mienia należy: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28DD2A25-8EA2-4243-9B3C-C4AE93EB8A54}" type="datetime1">
              <a:rPr lang="pl-PL" smtClean="0"/>
              <a:t>2013-07-05</a:t>
            </a:fld>
            <a:endParaRPr lang="pl-PL"/>
          </a:p>
        </p:txBody>
      </p:sp>
      <p:sp>
        <p:nvSpPr>
          <p:cNvPr id="4" name="Symbol zastępczy stopki 3"/>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xfrm>
            <a:off x="0" y="0"/>
            <a:ext cx="9144000" cy="6643710"/>
          </a:xfrm>
          <a:solidFill>
            <a:schemeClr val="bg1"/>
          </a:solidFill>
        </p:spPr>
        <p:txBody>
          <a:bodyPr>
            <a:normAutofit/>
          </a:bodyPr>
          <a:lstStyle/>
          <a:p>
            <a:pPr algn="ctr">
              <a:buFont typeface="Wingdings" pitchFamily="2" charset="2"/>
              <a:buChar char="ü"/>
            </a:pPr>
            <a:r>
              <a:rPr lang="pl-PL" sz="3600" dirty="0" smtClean="0"/>
              <a:t> </a:t>
            </a:r>
            <a:br>
              <a:rPr lang="pl-PL" sz="3600" dirty="0" smtClean="0"/>
            </a:br>
            <a:r>
              <a:rPr lang="pl-PL" sz="2700" dirty="0" smtClean="0"/>
              <a:t> </a:t>
            </a:r>
            <a:r>
              <a:rPr lang="pl-PL" sz="2700" i="1" dirty="0" smtClean="0"/>
              <a:t>podczas ewakuacji z pomieszczeń strumienie ludzi należy kierować na poziome drogi ewakuacyjne (korytarze), a następnie zgodnie z kierunkami określonymi przez znaki ewakuacyjne na klatki schodowe i wyjścia poza obszar zagrożony pożarem lub na zewnątrz obiektów.</a:t>
            </a:r>
            <a:br>
              <a:rPr lang="pl-PL" sz="2700" i="1" dirty="0" smtClean="0"/>
            </a:br>
            <a:r>
              <a:rPr lang="pl-PL" sz="2700" i="1" dirty="0" smtClean="0"/>
              <a:t/>
            </a:r>
            <a:br>
              <a:rPr lang="pl-PL" sz="2700" i="1" dirty="0" smtClean="0"/>
            </a:br>
            <a:r>
              <a:rPr lang="pl-PL" sz="2700" i="1" dirty="0" smtClean="0"/>
              <a:t>osoby z ograniczoną zdolnością poruszania się należy ewakuować przy wykorzystaniu wózków bądź przenosić na rękach,</a:t>
            </a:r>
            <a:br>
              <a:rPr lang="pl-PL" sz="2700" i="1" dirty="0" smtClean="0"/>
            </a:br>
            <a:r>
              <a:rPr lang="pl-PL" sz="2700" dirty="0" smtClean="0">
                <a:solidFill>
                  <a:srgbClr val="FF0000"/>
                </a:solidFill>
              </a:rPr>
              <a:t>ewakuacja mienia nie może odbywać się kosztem sił i środków niezbędnych do ewakuacji i ratowania ludzi.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972072"/>
          </a:xfrm>
          <a:solidFill>
            <a:schemeClr val="bg1"/>
          </a:solidFill>
        </p:spPr>
        <p:txBody>
          <a:bodyPr>
            <a:normAutofit/>
          </a:bodyPr>
          <a:lstStyle/>
          <a:p>
            <a:r>
              <a:rPr lang="pl-PL" i="1" dirty="0" smtClean="0"/>
              <a:t>ogłosić sygnał alarmowy „EWAKUACJA” </a:t>
            </a:r>
          </a:p>
          <a:p>
            <a:r>
              <a:rPr lang="pl-PL" dirty="0" smtClean="0">
                <a:solidFill>
                  <a:schemeClr val="accent4">
                    <a:lumMod val="75000"/>
                  </a:schemeClr>
                </a:solidFill>
              </a:rPr>
              <a:t>otworzyć drzwi sal i pokoi powiadamiając o charakterze zagrożenia i konieczności ewakuacji – </a:t>
            </a:r>
            <a:r>
              <a:rPr lang="pl-PL" u="sng" dirty="0" smtClean="0">
                <a:solidFill>
                  <a:schemeClr val="accent4">
                    <a:lumMod val="75000"/>
                  </a:schemeClr>
                </a:solidFill>
              </a:rPr>
              <a:t>apelować o zachowanie spokoju</a:t>
            </a:r>
            <a:r>
              <a:rPr lang="pl-PL" dirty="0" smtClean="0">
                <a:solidFill>
                  <a:schemeClr val="accent4">
                    <a:lumMod val="75000"/>
                  </a:schemeClr>
                </a:solidFill>
              </a:rPr>
              <a:t>,</a:t>
            </a:r>
          </a:p>
          <a:p>
            <a:r>
              <a:rPr lang="pl-PL" i="1" dirty="0" smtClean="0"/>
              <a:t>w pierwszej kolejności należy ewakuować osoby z tych pomieszczeń, w których powstał pożar</a:t>
            </a:r>
            <a:r>
              <a:rPr lang="pl-PL" dirty="0" smtClean="0"/>
              <a:t>, </a:t>
            </a:r>
          </a:p>
          <a:p>
            <a:r>
              <a:rPr lang="pl-PL" dirty="0" smtClean="0">
                <a:solidFill>
                  <a:schemeClr val="accent4">
                    <a:lumMod val="75000"/>
                  </a:schemeClr>
                </a:solidFill>
              </a:rPr>
              <a:t>- następnie należy ewakuować osoby poczynając od pierwszego piętra budynku.</a:t>
            </a:r>
          </a:p>
          <a:p>
            <a:endParaRPr lang="pl-PL" dirty="0" smtClean="0">
              <a:solidFill>
                <a:schemeClr val="accent4">
                  <a:lumMod val="75000"/>
                </a:schemeClr>
              </a:solidFill>
            </a:endParaRPr>
          </a:p>
          <a:p>
            <a:endParaRPr lang="pl-PL" i="1" dirty="0">
              <a:solidFill>
                <a:schemeClr val="accent4">
                  <a:lumMod val="75000"/>
                </a:schemeClr>
              </a:solidFill>
            </a:endParaRPr>
          </a:p>
        </p:txBody>
      </p:sp>
      <p:sp>
        <p:nvSpPr>
          <p:cNvPr id="6" name="Symbol zastępczy daty 5"/>
          <p:cNvSpPr>
            <a:spLocks noGrp="1"/>
          </p:cNvSpPr>
          <p:nvPr>
            <p:ph type="dt" sz="half" idx="10"/>
          </p:nvPr>
        </p:nvSpPr>
        <p:spPr/>
        <p:txBody>
          <a:bodyPr/>
          <a:lstStyle/>
          <a:p>
            <a:fld id="{F0E27742-40DE-49D4-B7BF-CAC5F7F83384}"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normAutofit fontScale="90000"/>
          </a:bodyPr>
          <a:lstStyle/>
          <a:p>
            <a:pPr algn="ctr"/>
            <a:r>
              <a:rPr lang="pl-PL" b="1" u="sng" dirty="0" smtClean="0"/>
              <a:t/>
            </a:r>
            <a:br>
              <a:rPr lang="pl-PL" b="1" u="sng" dirty="0" smtClean="0"/>
            </a:br>
            <a:r>
              <a:rPr lang="pl-PL" b="1" u="sng" dirty="0" smtClean="0">
                <a:solidFill>
                  <a:srgbClr val="FF0000"/>
                </a:solidFill>
              </a:rPr>
              <a:t>Przebieg ewakuacji.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14422"/>
            <a:ext cx="8472518" cy="5643578"/>
          </a:xfrm>
          <a:solidFill>
            <a:schemeClr val="bg1"/>
          </a:solidFill>
        </p:spPr>
        <p:txBody>
          <a:bodyPr>
            <a:normAutofit/>
          </a:bodyPr>
          <a:lstStyle/>
          <a:p>
            <a:endParaRPr lang="pl-PL" sz="2400" i="1" dirty="0" smtClean="0"/>
          </a:p>
          <a:p>
            <a:endParaRPr lang="pl-PL" sz="2400" i="1" dirty="0" smtClean="0"/>
          </a:p>
          <a:p>
            <a:pPr algn="ctr"/>
            <a:r>
              <a:rPr lang="pl-PL" sz="2400" i="1" dirty="0" smtClean="0"/>
              <a:t>wskazać </a:t>
            </a:r>
            <a:r>
              <a:rPr lang="pl-PL" sz="2400" i="1" dirty="0" smtClean="0"/>
              <a:t>kierunek ruchu oraz określić miejsce zbiórki,</a:t>
            </a:r>
          </a:p>
          <a:p>
            <a:pPr algn="ctr"/>
            <a:r>
              <a:rPr lang="pl-PL" sz="2400" dirty="0" smtClean="0">
                <a:solidFill>
                  <a:schemeClr val="accent4">
                    <a:lumMod val="75000"/>
                  </a:schemeClr>
                </a:solidFill>
              </a:rPr>
              <a:t>sprawdzić, zgodnie z listą - obecność,</a:t>
            </a:r>
          </a:p>
          <a:p>
            <a:pPr algn="ctr"/>
            <a:r>
              <a:rPr lang="pl-PL" sz="2400" dirty="0" smtClean="0"/>
              <a:t> </a:t>
            </a:r>
            <a:r>
              <a:rPr lang="pl-PL" sz="2400" i="1" dirty="0" smtClean="0"/>
              <a:t>o ile to jest możliwe, sprawdzić pomieszczenia, czy wszyscy je opuścili,</a:t>
            </a:r>
          </a:p>
          <a:p>
            <a:pPr algn="ctr"/>
            <a:r>
              <a:rPr lang="pl-PL" sz="2400" dirty="0" smtClean="0">
                <a:solidFill>
                  <a:schemeClr val="accent4">
                    <a:lumMod val="75000"/>
                  </a:schemeClr>
                </a:solidFill>
              </a:rPr>
              <a:t>ludzi odciętych od dróg wyjścia zebrać w pomieszczeniu najbardziej oddalonym od źródła pożaru,</a:t>
            </a:r>
          </a:p>
          <a:p>
            <a:pPr algn="ctr"/>
            <a:r>
              <a:rPr lang="pl-PL" sz="2400" i="1" dirty="0" smtClean="0"/>
              <a:t>w przypadku bezpośredniego zagrożenia życia podjąć próbę  ewakuacji przez okna</a:t>
            </a:r>
            <a:endParaRPr lang="pl-PL" sz="2400" i="1" dirty="0" smtClean="0">
              <a:solidFill>
                <a:schemeClr val="accent4">
                  <a:lumMod val="75000"/>
                </a:schemeClr>
              </a:solidFill>
            </a:endParaRPr>
          </a:p>
          <a:p>
            <a:endParaRPr lang="pl-PL" i="1" dirty="0" smtClean="0"/>
          </a:p>
          <a:p>
            <a:endParaRPr lang="pl-PL" dirty="0"/>
          </a:p>
        </p:txBody>
      </p:sp>
      <p:sp>
        <p:nvSpPr>
          <p:cNvPr id="6" name="Symbol zastępczy daty 5"/>
          <p:cNvSpPr>
            <a:spLocks noGrp="1"/>
          </p:cNvSpPr>
          <p:nvPr>
            <p:ph type="dt" sz="half" idx="10"/>
          </p:nvPr>
        </p:nvSpPr>
        <p:spPr/>
        <p:txBody>
          <a:bodyPr/>
          <a:lstStyle/>
          <a:p>
            <a:fld id="{3FAFDDE9-56C1-4A98-853A-5818E3F886C2}"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p:txBody>
          <a:bodyPr/>
          <a:lstStyle/>
          <a:p>
            <a:pPr algn="ctr"/>
            <a:r>
              <a:rPr lang="pl-PL" b="1" u="sng" dirty="0" smtClean="0">
                <a:solidFill>
                  <a:srgbClr val="FF0000"/>
                </a:solidFill>
              </a:rPr>
              <a:t>Przebieg ewakuacji.</a:t>
            </a:r>
            <a:endParaRPr lang="pl-PL"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972072"/>
          </a:xfrm>
          <a:solidFill>
            <a:schemeClr val="bg1"/>
          </a:solidFill>
        </p:spPr>
        <p:txBody>
          <a:bodyPr>
            <a:normAutofit/>
          </a:bodyPr>
          <a:lstStyle/>
          <a:p>
            <a:pPr algn="ctr"/>
            <a:r>
              <a:rPr lang="pl-PL" dirty="0" smtClean="0"/>
              <a:t>Zależny jest głównie od:</a:t>
            </a:r>
          </a:p>
          <a:p>
            <a:pPr algn="ctr"/>
            <a:r>
              <a:rPr lang="pl-PL" b="1" dirty="0" smtClean="0"/>
              <a:t>-cech użytkowników </a:t>
            </a:r>
            <a:r>
              <a:rPr lang="pl-PL" dirty="0" smtClean="0"/>
              <a:t>( czy są świadomi, przeszkoleni, sprawni fizycznie)</a:t>
            </a:r>
          </a:p>
          <a:p>
            <a:pPr algn="ctr"/>
            <a:r>
              <a:rPr lang="pl-PL" b="1" dirty="0" smtClean="0"/>
              <a:t>-cech obiektu </a:t>
            </a:r>
            <a:r>
              <a:rPr lang="pl-PL" dirty="0" smtClean="0"/>
              <a:t>( ilości pomieszczeń, skomplikowania rozkładu, poziomu ochrony </a:t>
            </a:r>
          </a:p>
          <a:p>
            <a:pPr algn="ctr">
              <a:buNone/>
            </a:pPr>
            <a:r>
              <a:rPr lang="pl-PL" dirty="0" err="1" smtClean="0"/>
              <a:t>p-poż</a:t>
            </a:r>
            <a:r>
              <a:rPr lang="pl-PL" dirty="0" smtClean="0"/>
              <a:t>, poziom wyszkolenia personelu)</a:t>
            </a:r>
            <a:endParaRPr lang="pl-PL" b="1" dirty="0" smtClean="0"/>
          </a:p>
          <a:p>
            <a:pPr algn="ctr"/>
            <a:r>
              <a:rPr lang="pl-PL" b="1" dirty="0" smtClean="0"/>
              <a:t>Zjawisk pożarowych </a:t>
            </a:r>
            <a:r>
              <a:rPr lang="pl-PL" dirty="0" smtClean="0"/>
              <a:t>( wpływ dymów i gazów pożarowych, wyczucie pożaru za pomocą zmysłów)</a:t>
            </a:r>
            <a:endParaRPr lang="pl-PL" dirty="0"/>
          </a:p>
        </p:txBody>
      </p:sp>
      <p:sp>
        <p:nvSpPr>
          <p:cNvPr id="6" name="Symbol zastępczy daty 5"/>
          <p:cNvSpPr>
            <a:spLocks noGrp="1"/>
          </p:cNvSpPr>
          <p:nvPr>
            <p:ph type="dt" sz="half" idx="10"/>
          </p:nvPr>
        </p:nvSpPr>
        <p:spPr/>
        <p:txBody>
          <a:bodyPr/>
          <a:lstStyle/>
          <a:p>
            <a:fld id="{AE067F65-6277-4824-AC1D-BD954D9C8B6A}" type="datetime1">
              <a:rPr lang="pl-PL" smtClean="0"/>
              <a:t>2013-07-05</a:t>
            </a:fld>
            <a:endParaRPr lang="pl-PL"/>
          </a:p>
        </p:txBody>
      </p:sp>
      <p:sp>
        <p:nvSpPr>
          <p:cNvPr id="5" name="Symbol zastępczy stopki 4"/>
          <p:cNvSpPr>
            <a:spLocks noGrp="1"/>
          </p:cNvSpPr>
          <p:nvPr>
            <p:ph type="ftr" sz="quarter" idx="11"/>
          </p:nvPr>
        </p:nvSpPr>
        <p:spPr/>
        <p:txBody>
          <a:bodyPr/>
          <a:lstStyle/>
          <a:p>
            <a:r>
              <a:rPr lang="pl-PL" smtClean="0"/>
              <a:t>Małgorzata Pietrzko-Zając                                          Starszy Specjalista BHP </a:t>
            </a:r>
            <a:endParaRPr lang="pl-PL"/>
          </a:p>
        </p:txBody>
      </p:sp>
      <p:sp>
        <p:nvSpPr>
          <p:cNvPr id="2" name="Tytuł 1"/>
          <p:cNvSpPr>
            <a:spLocks noGrp="1"/>
          </p:cNvSpPr>
          <p:nvPr>
            <p:ph type="title"/>
          </p:nvPr>
        </p:nvSpPr>
        <p:spPr>
          <a:solidFill>
            <a:schemeClr val="bg1"/>
          </a:solidFill>
        </p:spPr>
        <p:txBody>
          <a:bodyPr/>
          <a:lstStyle/>
          <a:p>
            <a:pPr algn="ctr"/>
            <a:r>
              <a:rPr lang="pl-PL" dirty="0" smtClean="0">
                <a:solidFill>
                  <a:srgbClr val="FF0000"/>
                </a:solidFill>
              </a:rPr>
              <a:t>Czas ewakuacji</a:t>
            </a:r>
            <a:endParaRPr lang="pl-PL"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643</TotalTime>
  <Words>3760</Words>
  <Application>Microsoft Office PowerPoint</Application>
  <PresentationFormat>Pokaz na ekranie (4:3)</PresentationFormat>
  <Paragraphs>664</Paragraphs>
  <Slides>97</Slides>
  <Notes>0</Notes>
  <HiddenSlides>0</HiddenSlides>
  <MMClips>0</MMClips>
  <ScaleCrop>false</ScaleCrop>
  <HeadingPairs>
    <vt:vector size="4" baseType="variant">
      <vt:variant>
        <vt:lpstr>Motyw</vt:lpstr>
      </vt:variant>
      <vt:variant>
        <vt:i4>1</vt:i4>
      </vt:variant>
      <vt:variant>
        <vt:lpstr>Tytuły slajdów</vt:lpstr>
      </vt:variant>
      <vt:variant>
        <vt:i4>97</vt:i4>
      </vt:variant>
    </vt:vector>
  </HeadingPairs>
  <TitlesOfParts>
    <vt:vector size="98" baseType="lpstr">
      <vt:lpstr>Hol</vt:lpstr>
      <vt:lpstr>Szkolenie okresowe dla osób kierujących pracownikami</vt:lpstr>
      <vt:lpstr>CEL SZKOLENIA  Rozp. Ministra Pracy I Polityki Społecznej z dnia 9.10. 2007 r. w sprawie szkolenia w dziedzinie BHP (Dz. U. z 2007 r. Nr 196 </vt:lpstr>
      <vt:lpstr> Podmiotem ochrony w systemie ochrony    pracy jest  człowiek i jego zdrowie, w związku z tym pozostałe cele szkolenia to: </vt:lpstr>
      <vt:lpstr>REGULACJE PRAWNE  Z ZAKRESU BHP</vt:lpstr>
      <vt:lpstr>REGULACJE PRAWNE  Z ZAKRESU BHP</vt:lpstr>
      <vt:lpstr>PODSTAWA PRAWNA</vt:lpstr>
      <vt:lpstr>System ochrony pracy</vt:lpstr>
      <vt:lpstr>Szczególna ochrona dotyczy</vt:lpstr>
      <vt:lpstr>Obowiązki pracodawcy</vt:lpstr>
      <vt:lpstr>Pracodawca ponosi odpowiedzialność za stan bezpieczeństwa i higieny pracy w zakładzie pracy. (Art.207 § 1 Dz. U. 1998.21.94 z p. zm.)</vt:lpstr>
      <vt:lpstr>Wyposażenie zakładu w maszyny i inne urządzenia techniczne</vt:lpstr>
      <vt:lpstr>W razie stwierdzenia bezpośredniego zagrożenia dla życia lub zdrowia pracowników osoba kierująca pracownikami jest obowiązana do niezwłocznego wstrzymania prac i podjęcia działań w celu usunięcia tego zagrożenia. </vt:lpstr>
      <vt:lpstr>Pracodawca jest obowiązany udostępnić pracownikom do stałego korzystania aktualne instrukcje bezpieczeństwa i higieny pracy dotyczące: </vt:lpstr>
      <vt:lpstr>Instrukcje powinny dotyczyć:</vt:lpstr>
      <vt:lpstr>Instrukcje powinny określać: </vt:lpstr>
      <vt:lpstr>Zmiany w procesie technologicznym, zmiany konstrukcyjne urządzeń technicznych oraz zmiany w sposobie użytkowania pomieszczeń powinny być poprzedzone oceną pod względem bezpieczeństwa i higieny pracy, w trybie ustalonym przez pracodawcę</vt:lpstr>
      <vt:lpstr> W pomieszczeniach przeznaczonych na pobyt ludzi należy zapewnić odpowiednie:</vt:lpstr>
      <vt:lpstr>  Stosowane maszyny i urządzenia techniczne powinny uwzględniać zasady ergonomii oraz zapewniać bezpieczne i higieniczne warunki pracy    </vt:lpstr>
      <vt:lpstr>Pracodawca jest zobowiązany zapewnić ochronę pracownika przed zagrożeniami związanymi z hałasem i drganiami mechanicznymi, dokonywać pomiarów, rejestrować je, przechowywać wyniki i udostępniać pracownikom. Narażenia na CZYNNIKI SZKODLIWE nie mogą przekroczyć NDN</vt:lpstr>
      <vt:lpstr>Pracodawca jest zobowiązany do ustalenia czy na stanowisku pracy nie występują czynniki chemiczne stwarzające zagrożenie, ustalić niebezpieczne właściwości czynnika, wartości dopuszczalne i efekty działań zapobiegawczych</vt:lpstr>
      <vt:lpstr>Obowiązki pracodawcy</vt:lpstr>
      <vt:lpstr>w razie wypadku przy pracy podjąć niezbędne działania eliminujące lub ograniczające zagrożenie,     zapewnić udzielenie pierwszej pomocy osobom poszkodowanym,  ustalenie w przewidzianym trybie okoliczności i przyczyn wypadku oraz zastosować odpowiednie środki zapobiegające podobnym wypadkom</vt:lpstr>
      <vt:lpstr>nieodpłatnie dostarczyć pracownikowi środki ochrony indywidualnej zabezpieczające przed działaniem niebezpiecznych i szkodliwych dla zdrowia czynników występujących w środowisku pracy, które spełniają wymagania dotyczące oceny zgodności, oraz informować go o sposobach posługiwania się tymi środkami,  nieodpłatnie dostarczyć pracownikowi odzież i obuwie robocze</vt:lpstr>
      <vt:lpstr>Obowiązki osoby kierującej pracownikami</vt:lpstr>
      <vt:lpstr>  Obowiązki osoby kierującej pracownikami</vt:lpstr>
      <vt:lpstr>egzekwować przestrzeganie przez pracowników przepisów i zasad bezpieczeństwa i higieny pracy,  zapewniać wykonanie zaleceń lekarza sprawującego opiekę zdrowotną nad pracownikami. </vt:lpstr>
      <vt:lpstr>organizować, przygotowywać i prowadzić prace, uwzględniając zabezpieczenie pracowników przed wypadkami przy pracy, chorobami zawodowymi i innymi chorobami związanymi z warunkami środowiska pracy,  dbać o bezpieczny i higieniczny stan pomieszczeń pracy i wyposażenia technicznego, a także o sprawność środków ochrony zbiorowej i ich stosowanie zgodnie z przeznaczeniem, </vt:lpstr>
      <vt:lpstr>Składowanie materiałów</vt:lpstr>
      <vt:lpstr>Składowanie materiałów</vt:lpstr>
      <vt:lpstr>Składowanie materiałów</vt:lpstr>
      <vt:lpstr>Składowanie materiałów</vt:lpstr>
      <vt:lpstr>Składowanie materiałów</vt:lpstr>
      <vt:lpstr>Składowanie materiałów</vt:lpstr>
      <vt:lpstr>Składowanie materiałów</vt:lpstr>
      <vt:lpstr>Równe traktowanie pracowników,  art. 18 K.P.</vt:lpstr>
      <vt:lpstr> Badanie w celu ustalenia zawartości alkoholu w organizmie pracownika </vt:lpstr>
      <vt:lpstr>Badanie w celu ustalenia zawartości alkoholu w organizmie pracownika</vt:lpstr>
      <vt:lpstr>Badanie w celu ustalenia zawartości alkoholu w organizmie pracownika</vt:lpstr>
      <vt:lpstr>Badanie w celu ustalenia zawartości alkoholu w organizmie pracownika</vt:lpstr>
      <vt:lpstr>Badanie w celu ustalenia zawartości alkoholu w organizmie pracownika</vt:lpstr>
      <vt:lpstr> Uprawnienia pracownika </vt:lpstr>
      <vt:lpstr> Pracownik ma prawo oddalić się z miejsca zagrożenia, zawiadamiając o tym niezwłocznie przełożonego, jeżeli powstrzymanie się od wykonywania pracy nie usuwa bezpośredniego zagrożenia dla zdrowia lub życia pracownika. </vt:lpstr>
      <vt:lpstr> Pracownik ma prawo, po uprzednim zawiadomieniu przełożonego, powstrzymać się od wykonywania pracy wymagającej szczególnej sprawności psychofizycznej w przypadku, gdy jego stan psychofizyczny nie zapewnia bezpiecznego wykonania pracy i stwarza zagrożenie dla innych osób.  </vt:lpstr>
      <vt:lpstr>Podstawowym obowiązkiem pracownika jest przestrzeganie przepisów i zasad bezpieczeństwa i higieny pracy  Art.211 KP </vt:lpstr>
      <vt:lpstr>Obowiązki pracownika</vt:lpstr>
      <vt:lpstr>Odpowiedzialność za nieprzestrzeganie zasad BHP</vt:lpstr>
      <vt:lpstr>Ważne! Nie wolno dopuścić do pracy pracownika bez aktualnych szkoleń BHP</vt:lpstr>
      <vt:lpstr> Szkolenie okresowe. </vt:lpstr>
      <vt:lpstr>Szkolenie okresowe powinno być zakończone egzaminem   Wszystkie szkolenia w zakresie BHP odbywają się w czasie pracy i na koszt Pracodawcy </vt:lpstr>
      <vt:lpstr>Badanie lekarskie</vt:lpstr>
      <vt:lpstr>Nie wolno dopuścić do pracy pracownika bez aktualnych badań lekarskich</vt:lpstr>
      <vt:lpstr> Środki ochrony indywidualnej </vt:lpstr>
      <vt:lpstr>Środki ochrony indywidualnej</vt:lpstr>
      <vt:lpstr>                     Ważne!   Nie wolno dopuścić do pracy pracownika bez środków ochrony indywidualnej oraz odzieży i obuwia roboczego.  </vt:lpstr>
      <vt:lpstr>Ryzyko zawodowe</vt:lpstr>
      <vt:lpstr>Ryzyko zawodowe-  zgodnie z Rozp. Ministra Pracy i Polityki Społecznej z 1997r</vt:lpstr>
      <vt:lpstr> Wypadki przy pracy i choroby zawodowe </vt:lpstr>
      <vt:lpstr>Wypadki przy pracy i choroby zawodowe</vt:lpstr>
      <vt:lpstr>Czynniki szkodliwe i uciążliwe</vt:lpstr>
      <vt:lpstr>Środki chemiczne</vt:lpstr>
      <vt:lpstr>Czynniki szkodliwe i uciążliwe</vt:lpstr>
      <vt:lpstr>Czynniki szkodliwe i uciążliwe</vt:lpstr>
      <vt:lpstr>Czynniki zwiększające wypadkowość</vt:lpstr>
      <vt:lpstr>Ochrona przeciwpożarowa</vt:lpstr>
      <vt:lpstr>Gaszenie pożarów</vt:lpstr>
      <vt:lpstr>Gaszenie pożarów</vt:lpstr>
      <vt:lpstr>Gaszenie pożarów</vt:lpstr>
      <vt:lpstr>Gaszenie pożarów</vt:lpstr>
      <vt:lpstr>BHP PRACUJĄCYCH NA ZMIANY I W NOCY</vt:lpstr>
      <vt:lpstr>Praca w godzinach nadliczbowych</vt:lpstr>
      <vt:lpstr>W godzinach nadliczbowych nie wolno zatrudniać: </vt:lpstr>
      <vt:lpstr>BHP PRACUJĄCYCH NA ZMIANY I W NOCY</vt:lpstr>
      <vt:lpstr>BHP PRACUJĄCYCH NA ZMIANY I W NOCY</vt:lpstr>
      <vt:lpstr>  OCHRONA PRACY KOBIET</vt:lpstr>
      <vt:lpstr>Slajd 75</vt:lpstr>
      <vt:lpstr>Slajd 76</vt:lpstr>
      <vt:lpstr>SCHEMAT WEZWANIA POMOCY</vt:lpstr>
      <vt:lpstr>SZCZEGÓŁOWE INFORMACJE</vt:lpstr>
      <vt:lpstr>WARTO PAMIĘTAĆ !!!  </vt:lpstr>
      <vt:lpstr>ZADANIA RATOWNIKA</vt:lpstr>
      <vt:lpstr>Slajd 81</vt:lpstr>
      <vt:lpstr>Slajd 82</vt:lpstr>
      <vt:lpstr>Slajd 83</vt:lpstr>
      <vt:lpstr>PORAŻENIE PRĄDEM</vt:lpstr>
      <vt:lpstr>Pamiętaj o swoim bezpieczeństwie</vt:lpstr>
      <vt:lpstr>POPARZENIA</vt:lpstr>
      <vt:lpstr>Upadki </vt:lpstr>
      <vt:lpstr>EWAKUACJA</vt:lpstr>
      <vt:lpstr>EWAKUACJA</vt:lpstr>
      <vt:lpstr>Właściciel lub zarządca obiektu przeznaczonego dla ponad 50 osób będących jego stałymi użytkownikami, niezakwalifikowanego do kategorii zagrożenia ludzi ZL IV, powinien co najmniej raz na 2 lata przeprowadzać praktyczne sprawdzenie organizacji oraz warunków ewakuacji z całego obiektu.</vt:lpstr>
      <vt:lpstr>W przypadku obiektów, w których cyklicznie zmienia się jednocześnie grupa powyżej 50 użytkowników, w szczególności: szkół, przedszkoli, internatów, domów studenckich, praktycznego sprawdzenia organizacji oraz warunków ewakuacji należy dokonać - co najmniej raz na rok, jednak w terminie nie dłuższym niż 3 miesiące od dnia rozpoczęcia korzystania z obiektu przez nowych użytkowników.</vt:lpstr>
      <vt:lpstr>  Podstawowe zasady ewakuacji:  </vt:lpstr>
      <vt:lpstr> Po podjęciu decyzji o ewakuacji osób i mienia należy:  </vt:lpstr>
      <vt:lpstr>   podczas ewakuacji z pomieszczeń strumienie ludzi należy kierować na poziome drogi ewakuacyjne (korytarze), a następnie zgodnie z kierunkami określonymi przez znaki ewakuacyjne na klatki schodowe i wyjścia poza obszar zagrożony pożarem lub na zewnątrz obiektów.  osoby z ograniczoną zdolnością poruszania się należy ewakuować przy wykorzystaniu wózków bądź przenosić na rękach, ewakuacja mienia nie może odbywać się kosztem sił i środków niezbędnych do ewakuacji i ratowania ludzi.  </vt:lpstr>
      <vt:lpstr> Przebieg ewakuacji.  </vt:lpstr>
      <vt:lpstr>Przebieg ewakuacji.</vt:lpstr>
      <vt:lpstr>Czas ewakuacji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okresowe dla osób kierujących pracownikami</dc:title>
  <dc:creator>ja</dc:creator>
  <cp:lastModifiedBy>ja</cp:lastModifiedBy>
  <cp:revision>87</cp:revision>
  <dcterms:created xsi:type="dcterms:W3CDTF">2011-02-04T21:14:59Z</dcterms:created>
  <dcterms:modified xsi:type="dcterms:W3CDTF">2013-07-05T19:05:18Z</dcterms:modified>
</cp:coreProperties>
</file>