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5"/>
  </p:notesMasterIdLst>
  <p:sldIdLst>
    <p:sldId id="256" r:id="rId2"/>
    <p:sldId id="350" r:id="rId3"/>
    <p:sldId id="258" r:id="rId4"/>
    <p:sldId id="264" r:id="rId5"/>
    <p:sldId id="290" r:id="rId6"/>
    <p:sldId id="356" r:id="rId7"/>
    <p:sldId id="292" r:id="rId8"/>
    <p:sldId id="261" r:id="rId9"/>
    <p:sldId id="262" r:id="rId10"/>
    <p:sldId id="294" r:id="rId11"/>
    <p:sldId id="263" r:id="rId12"/>
    <p:sldId id="265" r:id="rId13"/>
    <p:sldId id="296" r:id="rId14"/>
    <p:sldId id="266" r:id="rId15"/>
    <p:sldId id="298" r:id="rId16"/>
    <p:sldId id="267" r:id="rId17"/>
    <p:sldId id="268" r:id="rId18"/>
    <p:sldId id="269" r:id="rId19"/>
    <p:sldId id="270" r:id="rId20"/>
    <p:sldId id="271" r:id="rId21"/>
    <p:sldId id="286" r:id="rId22"/>
    <p:sldId id="320" r:id="rId23"/>
    <p:sldId id="322" r:id="rId24"/>
    <p:sldId id="324" r:id="rId25"/>
    <p:sldId id="326" r:id="rId26"/>
    <p:sldId id="288" r:id="rId27"/>
    <p:sldId id="300" r:id="rId28"/>
    <p:sldId id="304" r:id="rId29"/>
    <p:sldId id="272" r:id="rId30"/>
    <p:sldId id="306" r:id="rId31"/>
    <p:sldId id="308" r:id="rId32"/>
    <p:sldId id="273" r:id="rId33"/>
    <p:sldId id="274" r:id="rId34"/>
    <p:sldId id="351" r:id="rId35"/>
    <p:sldId id="352" r:id="rId36"/>
    <p:sldId id="353" r:id="rId37"/>
    <p:sldId id="276" r:id="rId38"/>
    <p:sldId id="277" r:id="rId39"/>
    <p:sldId id="339" r:id="rId40"/>
    <p:sldId id="340" r:id="rId41"/>
    <p:sldId id="341" r:id="rId42"/>
    <p:sldId id="310" r:id="rId43"/>
    <p:sldId id="342" r:id="rId44"/>
    <p:sldId id="343" r:id="rId45"/>
    <p:sldId id="347" r:id="rId46"/>
    <p:sldId id="348" r:id="rId47"/>
    <p:sldId id="312" r:id="rId48"/>
    <p:sldId id="314" r:id="rId49"/>
    <p:sldId id="316" r:id="rId50"/>
    <p:sldId id="318" r:id="rId51"/>
    <p:sldId id="328" r:id="rId52"/>
    <p:sldId id="332" r:id="rId53"/>
    <p:sldId id="334" r:id="rId54"/>
    <p:sldId id="336" r:id="rId55"/>
    <p:sldId id="338" r:id="rId56"/>
    <p:sldId id="282" r:id="rId57"/>
    <p:sldId id="283" r:id="rId58"/>
    <p:sldId id="357" r:id="rId59"/>
    <p:sldId id="284" r:id="rId60"/>
    <p:sldId id="354" r:id="rId61"/>
    <p:sldId id="355" r:id="rId62"/>
    <p:sldId id="278" r:id="rId63"/>
    <p:sldId id="279" r:id="rId6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986E0-22AB-4CE0-B19F-57D5C6829CC7}" type="datetimeFigureOut">
              <a:rPr lang="pl-PL" smtClean="0"/>
              <a:pPr/>
              <a:t>2013-07-06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F4CC3-FFB7-489A-BBAA-CCA87C22914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pl-PL"/>
              <a:t>Elżbieta Mielczarek-Pankiewicz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CA37F1-7220-447A-AAC5-89BC9CE2D855}" type="slidenum">
              <a:rPr lang="pl-PL"/>
              <a:pPr/>
              <a:t>63</a:t>
            </a:fld>
            <a:endParaRPr lang="pl-PL"/>
          </a:p>
        </p:txBody>
      </p:sp>
      <p:sp>
        <p:nvSpPr>
          <p:cNvPr id="2447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316" y="4343290"/>
            <a:ext cx="5487370" cy="420062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5E4A64-BD64-4D0A-A1CE-6F010DD512E4}" type="datetime1">
              <a:rPr lang="pl-PL" smtClean="0"/>
              <a:pPr/>
              <a:t>2013-07-06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664C8-1C24-4531-A017-72760C3044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55929C-4B35-4125-8638-1989E397E0E9}" type="datetime1">
              <a:rPr lang="pl-PL" smtClean="0"/>
              <a:pPr/>
              <a:t>2013-07-06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664C8-1C24-4531-A017-72760C3044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884F4-0AF9-4E38-94D1-D2BE2A6C8FEE}" type="datetime1">
              <a:rPr lang="pl-PL" smtClean="0"/>
              <a:pPr/>
              <a:t>2013-07-06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664C8-1C24-4531-A017-72760C3044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901124-8CEB-417C-9E1F-2A713286463D}" type="datetime1">
              <a:rPr lang="pl-PL" smtClean="0"/>
              <a:pPr/>
              <a:t>2013-07-06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664C8-1C24-4531-A017-72760C3044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83E8BE-5A97-440F-8C20-26C1D1298376}" type="datetime1">
              <a:rPr lang="pl-PL" smtClean="0"/>
              <a:pPr/>
              <a:t>2013-07-06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664C8-1C24-4531-A017-72760C3044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D5409E-4D97-43DA-AF91-3BAE2DC59282}" type="datetime1">
              <a:rPr lang="pl-PL" smtClean="0"/>
              <a:pPr/>
              <a:t>2013-07-06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664C8-1C24-4531-A017-72760C3044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F4C23C-70C9-45AD-B690-7A72DEE54D9C}" type="datetime1">
              <a:rPr lang="pl-PL" smtClean="0"/>
              <a:pPr/>
              <a:t>2013-07-06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664C8-1C24-4531-A017-72760C3044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D50D10-7329-490A-9C09-1B1A708E47C7}" type="datetime1">
              <a:rPr lang="pl-PL" smtClean="0"/>
              <a:pPr/>
              <a:t>2013-07-06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664C8-1C24-4531-A017-72760C3044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DF675F-809B-40CF-B652-EB93590BCA75}" type="datetime1">
              <a:rPr lang="pl-PL" smtClean="0"/>
              <a:pPr/>
              <a:t>2013-07-06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664C8-1C24-4531-A017-72760C3044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51C2C7-65FA-4B7A-B860-DE2461600F0E}" type="datetime1">
              <a:rPr lang="pl-PL" smtClean="0"/>
              <a:pPr/>
              <a:t>2013-07-06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664C8-1C24-4531-A017-72760C3044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CDC462-732B-419E-9A1D-81FB52A9411F}" type="datetime1">
              <a:rPr lang="pl-PL" smtClean="0"/>
              <a:pPr/>
              <a:t>2013-07-06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664C8-1C24-4531-A017-72760C3044B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44A222F-C515-4AF2-B99A-B43267E6EFB6}" type="datetime1">
              <a:rPr lang="pl-PL" smtClean="0"/>
              <a:pPr/>
              <a:t>2013-07-06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D4664C8-1C24-4531-A017-72760C3044B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file:///F:\Organizacja%20i%20metody%20pracy%20s&#197;&#130;u&#197;&#188;b%20BHP\slozbyBHP_kob_mlod\pliki\kob_rozporzRM_cd_web.ht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2357454"/>
          </a:xfrm>
        </p:spPr>
        <p:txBody>
          <a:bodyPr/>
          <a:lstStyle/>
          <a:p>
            <a:r>
              <a:rPr lang="pl-PL" b="1" dirty="0" smtClean="0"/>
              <a:t>Szkolenie okresowe bhp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00034" y="1857364"/>
            <a:ext cx="7715304" cy="4357718"/>
          </a:xfrm>
          <a:noFill/>
        </p:spPr>
        <p:txBody>
          <a:bodyPr>
            <a:normAutofit/>
          </a:bodyPr>
          <a:lstStyle/>
          <a:p>
            <a:endParaRPr lang="pl-PL" sz="4000" b="1" dirty="0" smtClean="0">
              <a:solidFill>
                <a:schemeClr val="tx1"/>
              </a:solidFill>
            </a:endParaRPr>
          </a:p>
          <a:p>
            <a:r>
              <a:rPr lang="pl-PL" sz="4800" b="1" dirty="0" smtClean="0">
                <a:solidFill>
                  <a:schemeClr val="tx1"/>
                </a:solidFill>
              </a:rPr>
              <a:t>STANOWISKA </a:t>
            </a:r>
          </a:p>
          <a:p>
            <a:r>
              <a:rPr lang="pl-PL" sz="4800" b="1" dirty="0" smtClean="0">
                <a:solidFill>
                  <a:schemeClr val="tx1"/>
                </a:solidFill>
              </a:rPr>
              <a:t>ADMINISTRACYJNO-BIUROWE</a:t>
            </a:r>
            <a:endParaRPr lang="pl-PL" sz="4800" b="1" dirty="0">
              <a:solidFill>
                <a:schemeClr val="tx1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l-PL" sz="3200" b="1" dirty="0" smtClean="0">
                <a:solidFill>
                  <a:srgbClr val="FF0000"/>
                </a:solidFill>
              </a:rPr>
              <a:t>Koszty badań lekarskich i szkolenia bhp ponosi pracodawca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bg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 eaLnBrk="1" hangingPunct="1">
              <a:buFontTx/>
              <a:buNone/>
              <a:defRPr/>
            </a:pPr>
            <a:endParaRPr lang="pl-PL" sz="2800" b="1" u="sng" dirty="0" smtClean="0"/>
          </a:p>
          <a:p>
            <a:pPr algn="ctr" eaLnBrk="1" hangingPunct="1">
              <a:buFontTx/>
              <a:buNone/>
              <a:defRPr/>
            </a:pPr>
            <a:endParaRPr lang="pl-PL" b="1" u="sng" dirty="0" smtClean="0"/>
          </a:p>
          <a:p>
            <a:pPr algn="ctr" eaLnBrk="1" hangingPunct="1">
              <a:buFontTx/>
              <a:buNone/>
              <a:defRPr/>
            </a:pPr>
            <a:endParaRPr lang="pl-PL" sz="2800" b="1" u="sng" dirty="0" smtClean="0"/>
          </a:p>
          <a:p>
            <a:pPr algn="ctr" eaLnBrk="1" hangingPunct="1">
              <a:buFontTx/>
              <a:buNone/>
              <a:defRPr/>
            </a:pPr>
            <a:r>
              <a:rPr lang="pl-PL" sz="2800" b="1" u="sng" dirty="0" smtClean="0"/>
              <a:t>Szkolenia organizowane są w czasie pracy pracowników, badania lekarskie w miarę możliwości także w czasie pracy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685880"/>
          </a:xfr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/>
              <a:t>Obowiązki </a:t>
            </a:r>
            <a:r>
              <a:rPr lang="pl-PL" b="1" dirty="0"/>
              <a:t>pracodawcy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04056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r>
              <a:rPr lang="pl-PL" dirty="0"/>
              <a:t>zaznajamiać</a:t>
            </a:r>
            <a:r>
              <a:rPr lang="pl-PL" i="1" dirty="0"/>
              <a:t> </a:t>
            </a:r>
            <a:r>
              <a:rPr lang="pl-PL" dirty="0"/>
              <a:t>pracowników podejmujących pracę z zakresem ich obowiązków, sposobem wykonywania pracy na wyznaczonych stanowiskach oraz ich podstawowymi </a:t>
            </a:r>
            <a:r>
              <a:rPr lang="pl-PL" dirty="0" smtClean="0"/>
              <a:t>uprawnieniami,</a:t>
            </a:r>
          </a:p>
          <a:p>
            <a:endParaRPr lang="pl-PL" dirty="0"/>
          </a:p>
          <a:p>
            <a:r>
              <a:rPr lang="pl-PL" b="1" i="1" dirty="0"/>
              <a:t>	</a:t>
            </a:r>
            <a:r>
              <a:rPr lang="pl-PL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organizować pracę w sposób zapewniający pełne wykorzystanie czasu pracy, jak również osiąganie przez pracowników, przy wykorzystaniu ich uzdolnień i kwalifikacji, wysokiej wydajności i należytej jakości pracy</a:t>
            </a:r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</a:p>
          <a:p>
            <a:pPr>
              <a:buNone/>
            </a:pPr>
            <a:endParaRPr lang="pl-PL" dirty="0"/>
          </a:p>
          <a:p>
            <a:r>
              <a:rPr lang="pl-PL" i="1" dirty="0"/>
              <a:t>	</a:t>
            </a:r>
            <a:r>
              <a:rPr lang="pl-PL" dirty="0"/>
              <a:t>organizować pracę w sposób zapewniający zmniejszenie uciążliwości pracy, zwłaszcza pracy monotonnej i pracy w ustalonym z góry tempie,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pl-PL" dirty="0" smtClean="0"/>
              <a:t>Obowiązki pracodawcy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4608512"/>
          </a:xfrm>
          <a:ln w="38100">
            <a:noFill/>
          </a:ln>
        </p:spPr>
        <p:txBody>
          <a:bodyPr>
            <a:normAutofit fontScale="77500" lnSpcReduction="20000"/>
          </a:bodyPr>
          <a:lstStyle/>
          <a:p>
            <a:r>
              <a:rPr lang="pl-P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przeciwdziałać dyskryminacji w zatrudnieniu, w szczególności ze względu na płeć, wiek, niepełnosprawność, rasę, religię, narodowość, przekonania polityczne, przynależność związkową, pochodzenie etniczne, wyznanie, orientację seksualną, </a:t>
            </a:r>
          </a:p>
          <a:p>
            <a:pPr>
              <a:buNone/>
            </a:pPr>
            <a:r>
              <a:rPr lang="pl-PL" i="1" dirty="0"/>
              <a:t>	</a:t>
            </a:r>
            <a:endParaRPr lang="pl-PL" i="1" dirty="0" smtClean="0"/>
          </a:p>
          <a:p>
            <a:r>
              <a:rPr lang="pl-PL" b="1" dirty="0" smtClean="0"/>
              <a:t>zapewniać </a:t>
            </a:r>
            <a:r>
              <a:rPr lang="pl-PL" b="1" dirty="0"/>
              <a:t>bezpieczne i higieniczne warunki pracy oraz prowadzić systematyczne szkolenie pracowników w zakresie bezpieczeństwa i higieny pracy,</a:t>
            </a:r>
          </a:p>
          <a:p>
            <a:r>
              <a:rPr lang="pl-PL" i="1" dirty="0"/>
              <a:t>	</a:t>
            </a:r>
            <a:r>
              <a:rPr lang="pl-P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terminowo i prawidłowo wypłacać wynagrodzenie</a:t>
            </a:r>
            <a:r>
              <a:rPr lang="pl-PL" dirty="0"/>
              <a:t>,</a:t>
            </a:r>
          </a:p>
          <a:p>
            <a:r>
              <a:rPr lang="pl-PL" i="1" dirty="0"/>
              <a:t>	</a:t>
            </a:r>
            <a:r>
              <a:rPr lang="pl-PL" b="1" dirty="0"/>
              <a:t>ułatwiać pracownikom podnoszenie kwalifikacji zawodowych,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02920" y="5157192"/>
            <a:ext cx="8183880" cy="1080120"/>
          </a:xfrm>
          <a:solidFill>
            <a:srgbClr val="FFFF00"/>
          </a:solidFill>
        </p:spPr>
        <p:txBody>
          <a:bodyPr/>
          <a:lstStyle/>
          <a:p>
            <a:pPr algn="ctr" eaLnBrk="1" hangingPunct="1"/>
            <a:r>
              <a:rPr lang="pl-PL" dirty="0" smtClean="0"/>
              <a:t>BHP w firmie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noFill/>
          <a:ln>
            <a:noFill/>
          </a:ln>
        </p:spPr>
        <p:txBody>
          <a:bodyPr>
            <a:normAutofit lnSpcReduction="10000"/>
          </a:bodyPr>
          <a:lstStyle/>
          <a:p>
            <a:pPr algn="ctr" eaLnBrk="1" hangingPunct="1"/>
            <a:r>
              <a:rPr lang="pl-PL" b="1" dirty="0" smtClean="0"/>
              <a:t>Pracodawca jest obowiązany wydawać </a:t>
            </a:r>
            <a:r>
              <a:rPr lang="pl-PL" b="1" dirty="0" smtClean="0">
                <a:solidFill>
                  <a:srgbClr val="FF0000"/>
                </a:solidFill>
              </a:rPr>
              <a:t>szczegółowe instrukcje i wskazówki</a:t>
            </a:r>
            <a:r>
              <a:rPr lang="pl-PL" b="1" dirty="0" smtClean="0"/>
              <a:t> dotyczące bezpieczeństwa i higieny pracy na stanowiskach pracy.</a:t>
            </a:r>
          </a:p>
          <a:p>
            <a:pPr algn="ctr" eaLnBrk="1" hangingPunct="1">
              <a:buFontTx/>
              <a:buNone/>
            </a:pPr>
            <a:endParaRPr lang="pl-PL" b="1" dirty="0" smtClean="0"/>
          </a:p>
          <a:p>
            <a:pPr algn="ctr" eaLnBrk="1" hangingPunct="1"/>
            <a:r>
              <a:rPr lang="pl-PL" b="1" dirty="0" smtClean="0"/>
              <a:t>Pracownik jest obowiązany </a:t>
            </a:r>
            <a:r>
              <a:rPr lang="pl-PL" b="1" dirty="0" smtClean="0">
                <a:solidFill>
                  <a:srgbClr val="FF0000"/>
                </a:solidFill>
              </a:rPr>
              <a:t>potwierdzić na piśmie</a:t>
            </a:r>
            <a:r>
              <a:rPr lang="pl-PL" b="1" dirty="0" smtClean="0"/>
              <a:t> zapoznanie się z przepisami oraz zasadami b h p (art. 237 k. p.).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5517232"/>
            <a:ext cx="8183880" cy="936104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Uprawnienia </a:t>
            </a:r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pracodawcy</a:t>
            </a:r>
            <a:endParaRPr lang="pl-P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4536504"/>
          </a:xfrm>
          <a:ln w="28575">
            <a:noFill/>
          </a:ln>
        </p:spPr>
        <p:txBody>
          <a:bodyPr>
            <a:normAutofit/>
          </a:bodyPr>
          <a:lstStyle/>
          <a:p>
            <a:pPr algn="ctr"/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nagradzanie</a:t>
            </a:r>
            <a:r>
              <a:rPr lang="pl-PL" b="1" dirty="0" smtClean="0"/>
              <a:t> </a:t>
            </a:r>
            <a:r>
              <a:rPr lang="pl-PL" dirty="0"/>
              <a:t>i </a:t>
            </a:r>
            <a:r>
              <a:rPr lang="pl-PL" dirty="0" smtClean="0"/>
              <a:t>wyróżnianie </a:t>
            </a:r>
            <a:r>
              <a:rPr lang="pl-PL" dirty="0"/>
              <a:t>pracowników,</a:t>
            </a:r>
          </a:p>
          <a:p>
            <a:pPr algn="ctr"/>
            <a:r>
              <a:rPr lang="pl-PL" b="1" dirty="0"/>
              <a:t>	</a:t>
            </a:r>
            <a:r>
              <a:rPr lang="pl-PL" dirty="0" smtClean="0"/>
              <a:t>stosowanie </a:t>
            </a:r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kary upomnienia i kary nagany </a:t>
            </a:r>
            <a:r>
              <a:rPr lang="pl-PL" dirty="0"/>
              <a:t>za nieprzestrzeganie przez pracownika ustalonego porządku, regulaminu pracy, przepisów bezpieczeństwa i higieny pracy oraz przepisów przeciwpożarowych,</a:t>
            </a:r>
          </a:p>
          <a:p>
            <a:pPr algn="ctr"/>
            <a:r>
              <a:rPr lang="pl-PL" b="1" dirty="0"/>
              <a:t>	</a:t>
            </a:r>
            <a:r>
              <a:rPr lang="pl-PL" dirty="0" smtClean="0"/>
              <a:t>stosowanie </a:t>
            </a:r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kary pieniężnej </a:t>
            </a:r>
            <a:r>
              <a:rPr lang="pl-PL" dirty="0"/>
              <a:t>za nieprzestrzeganie przepisów bezpieczeństwa i higieny pracy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42194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 eaLnBrk="1" hangingPunct="1"/>
            <a:r>
              <a:rPr lang="pl-PL" sz="2800" b="1" dirty="0" smtClean="0">
                <a:solidFill>
                  <a:srgbClr val="FF0000"/>
                </a:solidFill>
              </a:rPr>
              <a:t>Art..211 KP: Podstawowym obowiązkiem pracownika jest przestrzeganie przepisów i zasad bezpieczeństwa i higieny pracy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43125"/>
            <a:ext cx="8229600" cy="4500563"/>
          </a:xfrm>
          <a:ln w="28575">
            <a:noFill/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pl-PL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pl-PL" dirty="0" smtClean="0"/>
              <a:t>Pracownik ma obowiązek znać przepisy i zasady BHP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Brać udział w szkoleniach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pl-PL" dirty="0" smtClean="0"/>
              <a:t>Poddawać się badaniom lekarskim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Informować przełożonego o zauważonym wypadku w zakładzie pracy lub jakimkolwiek zagrożeniu życia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pl-PL" dirty="0" smtClean="0"/>
              <a:t>Dbać o właściwy stan maszyn i urządzeń, na których pracuje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5445224"/>
            <a:ext cx="8183880" cy="1008112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pl-PL" dirty="0"/>
              <a:t> </a:t>
            </a:r>
            <a:r>
              <a:rPr lang="pl-PL" b="1" dirty="0" smtClean="0"/>
              <a:t>Obowiązki </a:t>
            </a:r>
            <a:r>
              <a:rPr lang="pl-PL" b="1" dirty="0"/>
              <a:t>pracownika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4608512"/>
          </a:xfrm>
          <a:noFill/>
        </p:spPr>
        <p:txBody>
          <a:bodyPr>
            <a:normAutofit/>
          </a:bodyPr>
          <a:lstStyle/>
          <a:p>
            <a:pPr algn="ctr"/>
            <a:r>
              <a:rPr lang="pl-PL" dirty="0"/>
              <a:t>przestrzegać czasu pracy ustalonego w zakładzie pracy,</a:t>
            </a:r>
          </a:p>
          <a:p>
            <a:pPr algn="ctr">
              <a:buNone/>
            </a:pPr>
            <a:r>
              <a:rPr lang="pl-PL" dirty="0"/>
              <a:t>	</a:t>
            </a:r>
            <a:endParaRPr lang="pl-PL" dirty="0" smtClean="0"/>
          </a:p>
          <a:p>
            <a:pPr algn="ctr"/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przestrzegać </a:t>
            </a:r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regulaminu pracy i ustalonego w zakładzie pracy porządku,</a:t>
            </a:r>
          </a:p>
          <a:p>
            <a:pPr algn="ctr">
              <a:buNone/>
            </a:pPr>
            <a:r>
              <a:rPr lang="pl-PL" dirty="0"/>
              <a:t>	</a:t>
            </a:r>
            <a:endParaRPr lang="pl-PL" dirty="0" smtClean="0"/>
          </a:p>
          <a:p>
            <a:pPr algn="ctr"/>
            <a:r>
              <a:rPr lang="pl-PL" dirty="0" smtClean="0"/>
              <a:t>przestrzegać </a:t>
            </a:r>
            <a:r>
              <a:rPr lang="pl-PL" dirty="0"/>
              <a:t>przepisów oraz zasad bezpieczeństwa i higieny pracy, a także przepisów przeciwpożarowych,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5589240"/>
            <a:ext cx="8183880" cy="1008112"/>
          </a:xfr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pl-PL" b="1" dirty="0" smtClean="0"/>
              <a:t>Obowiązki pracownika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176464"/>
          </a:xfrm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pl-PL" dirty="0"/>
              <a:t>dbać o dobro zakładu pracy, chronić jego mienie oraz zachować w tajemnicy informacje, których ujawnienie mogłoby narazić pracodawcę na szkodę,</a:t>
            </a:r>
          </a:p>
          <a:p>
            <a:r>
              <a:rPr lang="pl-PL" b="1" dirty="0"/>
              <a:t>	</a:t>
            </a:r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przestrzegać tajemnicy określonej w odrębnych przepisach,</a:t>
            </a:r>
          </a:p>
          <a:p>
            <a:pPr algn="ctr"/>
            <a:r>
              <a:rPr lang="pl-PL" dirty="0"/>
              <a:t>	przestrzegać w zakładzie pracy zasad współżycia społecznego.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5373216"/>
            <a:ext cx="8183880" cy="108012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pl-PL" dirty="0"/>
              <a:t> </a:t>
            </a:r>
            <a:r>
              <a:rPr lang="pl-PL" b="1" dirty="0" smtClean="0"/>
              <a:t>Uprawnienia </a:t>
            </a:r>
            <a:r>
              <a:rPr lang="pl-PL" b="1" dirty="0"/>
              <a:t>pracownika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482453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/>
              <a:t>Pracownik </a:t>
            </a:r>
            <a:r>
              <a:rPr lang="pl-PL" b="1" dirty="0"/>
              <a:t>ma prawo powstrzymać się od wykonywania pracy, zawiadamiając o tym niezwłocznie przełożonego, </a:t>
            </a:r>
            <a:r>
              <a:rPr lang="pl-PL" dirty="0"/>
              <a:t>w razie gdy warunki pracy nie odpowiadają przepisom </a:t>
            </a:r>
            <a:r>
              <a:rPr lang="pl-PL" dirty="0" smtClean="0"/>
              <a:t>bhp </a:t>
            </a:r>
            <a:r>
              <a:rPr lang="pl-PL" dirty="0"/>
              <a:t>i stwarzają bezpośrednie zagrożenie dla zdrowia lub życia pracownika albo gdy wykonywana przez niego praca grozi takim niebezpieczeństwem innym osobom.</a:t>
            </a:r>
          </a:p>
          <a:p>
            <a:pPr algn="ctr"/>
            <a:r>
              <a:rPr lang="pl-PL" dirty="0">
                <a:solidFill>
                  <a:schemeClr val="accent6">
                    <a:lumMod val="75000"/>
                  </a:schemeClr>
                </a:solidFill>
              </a:rPr>
              <a:t>Pracownik </a:t>
            </a:r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ma prawo oddalić się z miejsca zagrożenia, zawiadamiając o tym niezwłocznie przełożonego, </a:t>
            </a:r>
            <a:r>
              <a:rPr lang="pl-PL" dirty="0">
                <a:solidFill>
                  <a:schemeClr val="accent6">
                    <a:lumMod val="75000"/>
                  </a:schemeClr>
                </a:solidFill>
              </a:rPr>
              <a:t>jeżeli powstrzymanie się od wykonywania pracy nie usuwa bezpośredniego zagrożenia dla zdrowia lub życia pracownika.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5373216"/>
            <a:ext cx="8183880" cy="1080120"/>
          </a:xfrm>
          <a:solidFill>
            <a:srgbClr val="FFFF00"/>
          </a:solidFill>
          <a:ln>
            <a:solidFill>
              <a:srgbClr val="FFFF00"/>
            </a:solidFill>
          </a:ln>
        </p:spPr>
        <p:txBody>
          <a:bodyPr/>
          <a:lstStyle/>
          <a:p>
            <a:r>
              <a:rPr lang="pl-PL" dirty="0" smtClean="0"/>
              <a:t>UPRAWNIENIA PRACOWNIKA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01008"/>
          </a:xfrm>
          <a:ln w="9525">
            <a:noFill/>
          </a:ln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pl-PL" dirty="0">
              <a:solidFill>
                <a:srgbClr val="FF0000"/>
              </a:solidFill>
            </a:endParaRPr>
          </a:p>
          <a:p>
            <a:pPr algn="ctr"/>
            <a:r>
              <a:rPr lang="pl-PL" sz="3500" dirty="0" smtClean="0">
                <a:solidFill>
                  <a:schemeClr val="bg1">
                    <a:lumMod val="50000"/>
                  </a:schemeClr>
                </a:solidFill>
              </a:rPr>
              <a:t>Za </a:t>
            </a:r>
            <a:r>
              <a:rPr lang="pl-PL" sz="3500" dirty="0">
                <a:solidFill>
                  <a:schemeClr val="bg1">
                    <a:lumMod val="50000"/>
                  </a:schemeClr>
                </a:solidFill>
              </a:rPr>
              <a:t>czas powstrzymywania się od wykonywania pracy lub oddalenia się z miejsca zagrożenia w przypadkach, o których mowa powyżej, </a:t>
            </a:r>
            <a:r>
              <a:rPr lang="pl-PL" sz="3500" b="1" dirty="0">
                <a:solidFill>
                  <a:schemeClr val="bg1">
                    <a:lumMod val="50000"/>
                  </a:schemeClr>
                </a:solidFill>
              </a:rPr>
              <a:t>pracownik zachowuje prawo do wynagrodzenia.</a:t>
            </a:r>
            <a:endParaRPr lang="pl-PL" sz="35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pl-PL" b="1" dirty="0" smtClean="0"/>
              <a:t>REGULACJE PRAWNE Z ZAKRESU BHP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5286388"/>
          </a:xfrm>
          <a:solidFill>
            <a:schemeClr val="bg1">
              <a:lumMod val="95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pl-PL" dirty="0" smtClean="0"/>
              <a:t>rozporządzenie Ministra Gospodarki z 30 października 2002 r. w sprawie minimalnych wymagań dotyczących </a:t>
            </a:r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bhp w zakresie użytkowania maszyn przez pracowników podczas pracy,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rozporządzenie Ministra Pracy i Polityki Społecznej z 14 marca 2000 r. w sprawie </a:t>
            </a:r>
            <a:r>
              <a:rPr lang="pl-PL" b="1" dirty="0" smtClean="0">
                <a:solidFill>
                  <a:srgbClr val="0070C0"/>
                </a:solidFill>
              </a:rPr>
              <a:t>bhp przy ręcznych pracach transportowych,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rozporządzenie Ministra Pracy i Polityki Społecznej z 29 listopada 2002 r. w sprawie </a:t>
            </a:r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najwyższych dopuszczalnych stężeń i natężeń czynników szkodliwych dla zdrowia w środowisku pracy.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5373216"/>
            <a:ext cx="8183880" cy="1008112"/>
          </a:xfrm>
          <a:solidFill>
            <a:srgbClr val="FFFF00"/>
          </a:solidFill>
        </p:spPr>
        <p:txBody>
          <a:bodyPr/>
          <a:lstStyle/>
          <a:p>
            <a:r>
              <a:rPr lang="pl-PL" dirty="0" smtClean="0"/>
              <a:t>UPRAWNIENIA PRACOWNIKA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ln w="28575">
            <a:noFill/>
          </a:ln>
        </p:spPr>
        <p:txBody>
          <a:bodyPr>
            <a:normAutofit lnSpcReduction="10000"/>
          </a:bodyPr>
          <a:lstStyle/>
          <a:p>
            <a:endParaRPr lang="pl-PL" dirty="0" smtClean="0"/>
          </a:p>
          <a:p>
            <a:pPr algn="ctr"/>
            <a:r>
              <a:rPr lang="pl-PL" dirty="0" smtClean="0"/>
              <a:t>Pracownik </a:t>
            </a:r>
            <a:r>
              <a:rPr lang="pl-PL" b="1" dirty="0"/>
              <a:t>ma prawo, po uprzednim zawiadomieniu przełożonego, powstrzymać się od wykonywania pracy wymagającej szczególnej sprawności psychofizycznej w przypadku, gdy jego </a:t>
            </a:r>
            <a:r>
              <a:rPr lang="pl-PL" b="1" dirty="0" smtClean="0"/>
              <a:t>stan </a:t>
            </a:r>
            <a:r>
              <a:rPr lang="pl-PL" b="1" dirty="0"/>
              <a:t>psychofizyczny nie zapewnia bezpiecznego wykonania pracy i stwarza zagrożenie dla innych osób.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02920" y="5373216"/>
            <a:ext cx="8183880" cy="100811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pl-PL" sz="4000" b="1" dirty="0" smtClean="0">
                <a:solidFill>
                  <a:srgbClr val="FF9900"/>
                </a:solidFill>
              </a:rPr>
              <a:t/>
            </a:r>
            <a:br>
              <a:rPr lang="pl-PL" sz="4000" b="1" dirty="0" smtClean="0">
                <a:solidFill>
                  <a:srgbClr val="FF9900"/>
                </a:solidFill>
              </a:rPr>
            </a:br>
            <a:r>
              <a:rPr lang="pl-PL" sz="4000" b="1" dirty="0" smtClean="0">
                <a:solidFill>
                  <a:srgbClr val="FF9900"/>
                </a:solidFill>
              </a:rPr>
              <a:t> </a:t>
            </a:r>
            <a:r>
              <a:rPr lang="pl-PL" sz="4000" b="1" dirty="0" smtClean="0"/>
              <a:t>OCHRONA PRACY KOBIET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 fontScale="925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pl-PL" sz="2000" b="1" i="1" dirty="0" smtClean="0"/>
              <a:t>wykaz prac wzbronionych </a:t>
            </a:r>
            <a:r>
              <a:rPr lang="pl-PL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kobietom</a:t>
            </a:r>
            <a:r>
              <a:rPr lang="pl-PL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pl-PL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 action="ppaction://hlinkfile"/>
              </a:rPr>
              <a:t>rozporządzenie Rady Ministrów z dnia 30 lipca 2002 r.</a:t>
            </a:r>
            <a:endParaRPr lang="pl-PL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 eaLnBrk="1" hangingPunct="1">
              <a:lnSpc>
                <a:spcPct val="90000"/>
              </a:lnSpc>
            </a:pPr>
            <a:r>
              <a:rPr lang="pl-PL" sz="2800" b="1" dirty="0" smtClean="0"/>
              <a:t>prace związane z wysiłkiem fizycznym powyżej 5000kJ na zmianę roboczą i transportem ciężarów oraz wymuszoną pozycją ciała</a:t>
            </a:r>
            <a:r>
              <a:rPr lang="pl-PL" sz="2800" dirty="0" smtClean="0"/>
              <a:t> </a:t>
            </a:r>
          </a:p>
          <a:p>
            <a:pPr algn="ctr" eaLnBrk="1" hangingPunct="1">
              <a:lnSpc>
                <a:spcPct val="90000"/>
              </a:lnSpc>
            </a:pPr>
            <a:r>
              <a:rPr lang="pl-PL" sz="2800" b="1" dirty="0" smtClean="0"/>
              <a:t> Ręczne podnoszenie i przenoszenie ciężarów o masie przekraczającej: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pl-PL" sz="2800" b="1" dirty="0" smtClean="0"/>
              <a:t>  12 kg - przy pracy stałej,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pl-PL" sz="2800" b="1" dirty="0" smtClean="0"/>
              <a:t>  20 kg - przy pracy dorywczej (do 4 razy na godzinę w czasie zmiany roboczej).</a:t>
            </a:r>
          </a:p>
          <a:p>
            <a:pPr eaLnBrk="1" hangingPunct="1">
              <a:lnSpc>
                <a:spcPct val="90000"/>
              </a:lnSpc>
            </a:pPr>
            <a:endParaRPr lang="pl-PL" sz="2800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ytuł 1"/>
          <p:cNvSpPr>
            <a:spLocks noGrp="1"/>
          </p:cNvSpPr>
          <p:nvPr>
            <p:ph type="title"/>
          </p:nvPr>
        </p:nvSpPr>
        <p:spPr>
          <a:xfrm>
            <a:off x="502920" y="4941168"/>
            <a:ext cx="8183880" cy="158417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pl-PL" sz="3600" b="1" u="sng" dirty="0" smtClean="0"/>
              <a:t/>
            </a:r>
            <a:br>
              <a:rPr lang="pl-PL" sz="3600" b="1" u="sng" dirty="0" smtClean="0"/>
            </a:br>
            <a:r>
              <a:rPr lang="pl-PL" u="sng" dirty="0" smtClean="0"/>
              <a:t/>
            </a:r>
            <a:br>
              <a:rPr lang="pl-PL" u="sng" dirty="0" smtClean="0"/>
            </a:br>
            <a:r>
              <a:rPr lang="pl-PL" sz="3600" b="1" u="sng" dirty="0" smtClean="0"/>
              <a:t>W godzinach nadliczbowych nie wolno zatrudniać: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 smtClean="0"/>
          </a:p>
        </p:txBody>
      </p:sp>
      <p:sp>
        <p:nvSpPr>
          <p:cNvPr id="47107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3367261"/>
          </a:xfrm>
        </p:spPr>
        <p:txBody>
          <a:bodyPr/>
          <a:lstStyle/>
          <a:p>
            <a:pPr algn="ctr" eaLnBrk="1" hangingPunct="1"/>
            <a:r>
              <a:rPr lang="pl-PL" dirty="0" smtClean="0"/>
              <a:t>  </a:t>
            </a:r>
            <a:r>
              <a:rPr lang="pl-PL" b="1" dirty="0" smtClean="0"/>
              <a:t>kobiet w ciąży</a:t>
            </a:r>
            <a:r>
              <a:rPr lang="pl-PL" dirty="0" smtClean="0"/>
              <a:t> (art. 178 </a:t>
            </a:r>
            <a:r>
              <a:rPr lang="pl-PL" dirty="0" err="1" smtClean="0"/>
              <a:t>k.p</a:t>
            </a:r>
            <a:r>
              <a:rPr lang="pl-PL" dirty="0" smtClean="0"/>
              <a:t>.), </a:t>
            </a:r>
          </a:p>
          <a:p>
            <a:pPr algn="ctr" eaLnBrk="1" hangingPunct="1"/>
            <a:r>
              <a:rPr lang="pl-PL" dirty="0" smtClean="0"/>
              <a:t>  </a:t>
            </a:r>
            <a:r>
              <a:rPr lang="pl-PL" b="1" dirty="0" smtClean="0"/>
              <a:t>młodocianych</a:t>
            </a:r>
            <a:r>
              <a:rPr lang="pl-PL" dirty="0" smtClean="0"/>
              <a:t> (art. 203 </a:t>
            </a:r>
            <a:r>
              <a:rPr lang="pl-PL" dirty="0" err="1" smtClean="0"/>
              <a:t>k.p</a:t>
            </a:r>
            <a:r>
              <a:rPr lang="pl-PL" dirty="0" smtClean="0"/>
              <a:t>.), </a:t>
            </a:r>
          </a:p>
          <a:p>
            <a:pPr algn="ctr" eaLnBrk="1" hangingPunct="1"/>
            <a:r>
              <a:rPr lang="pl-PL" dirty="0" smtClean="0"/>
              <a:t>  </a:t>
            </a:r>
            <a:r>
              <a:rPr lang="pl-PL" b="1" dirty="0" smtClean="0"/>
              <a:t>osób niepełnosprawnych</a:t>
            </a:r>
            <a:r>
              <a:rPr lang="pl-PL" dirty="0" smtClean="0"/>
              <a:t> z wyjątkiem zatrudnionych przy pilnowaniu </a:t>
            </a:r>
          </a:p>
          <a:p>
            <a:pPr algn="ctr" eaLnBrk="1" hangingPunct="1"/>
            <a:r>
              <a:rPr lang="pl-PL" dirty="0" smtClean="0"/>
              <a:t>  </a:t>
            </a:r>
            <a:r>
              <a:rPr lang="pl-PL" b="1" dirty="0" smtClean="0"/>
              <a:t>osób, które posiadają zaświadczenie lekarskie</a:t>
            </a:r>
            <a:r>
              <a:rPr lang="pl-PL" dirty="0" smtClean="0"/>
              <a:t> stwierdzające przeciwwskazania do wykonywania danej pracy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pl-PL" b="1" u="sng" dirty="0" smtClean="0"/>
              <a:t>W godzinach nadliczbowych nie wolno zatrudniać:</a:t>
            </a:r>
            <a:endParaRPr lang="pl-PL" dirty="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l-PL" b="1" dirty="0" smtClean="0"/>
              <a:t>  pracowników zatrudnionych na stanowiskach pracy, na których występują </a:t>
            </a:r>
            <a:r>
              <a:rPr lang="pl-PL" b="1" u="sng" dirty="0" smtClean="0">
                <a:solidFill>
                  <a:schemeClr val="bg1">
                    <a:lumMod val="65000"/>
                  </a:schemeClr>
                </a:solidFill>
              </a:rPr>
              <a:t>przekroczenia najwyższych dopuszczalnych stężeń i natężeń </a:t>
            </a:r>
            <a:r>
              <a:rPr lang="pl-PL" b="1" dirty="0" smtClean="0"/>
              <a:t>czynników szkodliwych dla zdrowia</a:t>
            </a:r>
          </a:p>
          <a:p>
            <a:pPr algn="ctr" eaLnBrk="1" hangingPunct="1">
              <a:defRPr/>
            </a:pPr>
            <a:r>
              <a:rPr lang="pl-PL" dirty="0" smtClean="0"/>
              <a:t>  </a:t>
            </a:r>
            <a:r>
              <a:rPr lang="pl-PL" b="1" u="sng" dirty="0" smtClean="0">
                <a:solidFill>
                  <a:schemeClr val="bg1">
                    <a:lumMod val="65000"/>
                  </a:schemeClr>
                </a:solidFill>
              </a:rPr>
              <a:t>osób opiekujących się dzieckiem</a:t>
            </a:r>
            <a:r>
              <a:rPr lang="pl-PL" u="sng" dirty="0" smtClean="0">
                <a:solidFill>
                  <a:schemeClr val="bg1">
                    <a:lumMod val="65000"/>
                  </a:schemeClr>
                </a:solidFill>
              </a:rPr>
              <a:t> do lat 4</a:t>
            </a:r>
            <a:r>
              <a:rPr lang="pl-PL" dirty="0" smtClean="0"/>
              <a:t>, chyba że wyrażą na to zgodę (art. 178 par. 2 </a:t>
            </a:r>
            <a:r>
              <a:rPr lang="pl-PL" dirty="0" err="1" smtClean="0"/>
              <a:t>k.p</a:t>
            </a:r>
            <a:r>
              <a:rPr lang="pl-PL" dirty="0" smtClean="0"/>
              <a:t>.)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pl-PL" b="1" dirty="0" smtClean="0">
                <a:solidFill>
                  <a:srgbClr val="FF0000"/>
                </a:solidFill>
              </a:rPr>
              <a:t>BHP PRACUJĄCYCH NA ZMIANY I W NOCY</a:t>
            </a:r>
            <a:endParaRPr lang="pl-PL" dirty="0" smtClean="0"/>
          </a:p>
        </p:txBody>
      </p:sp>
      <p:sp>
        <p:nvSpPr>
          <p:cNvPr id="4915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l-PL" b="1" dirty="0" smtClean="0"/>
          </a:p>
          <a:p>
            <a:pPr algn="ctr" eaLnBrk="1" hangingPunct="1"/>
            <a:r>
              <a:rPr lang="pl-PL" dirty="0" smtClean="0"/>
              <a:t>Standardowo liczba godzin pracy określona w kodeksie pracy, wynosi 8 godzin dziennie i przeciętnie 40 godzin tygodniowo</a:t>
            </a:r>
          </a:p>
          <a:p>
            <a:pPr algn="ctr" eaLnBrk="1" hangingPunct="1"/>
            <a:r>
              <a:rPr lang="pl-PL" u="sng" dirty="0" smtClean="0"/>
              <a:t>Za czas przepracowany poza godzinami pracy pracownikowi przysługuje dodatkowe wynagrodzenie</a:t>
            </a:r>
            <a:endParaRPr lang="pl-PL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ytuł 1"/>
          <p:cNvSpPr>
            <a:spLocks noGrp="1"/>
          </p:cNvSpPr>
          <p:nvPr>
            <p:ph type="title"/>
          </p:nvPr>
        </p:nvSpPr>
        <p:spPr>
          <a:xfrm>
            <a:off x="502920" y="5301208"/>
            <a:ext cx="8183880" cy="1224136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pl-PL" b="1" dirty="0" smtClean="0">
                <a:solidFill>
                  <a:srgbClr val="FF0000"/>
                </a:solidFill>
              </a:rPr>
              <a:t>BHP PRACUJĄCYCH NA ZMIANY I W NOCY</a:t>
            </a:r>
            <a:endParaRPr lang="pl-PL" dirty="0" smtClean="0"/>
          </a:p>
        </p:txBody>
      </p:sp>
      <p:sp>
        <p:nvSpPr>
          <p:cNvPr id="5017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2664296"/>
          </a:xfrm>
        </p:spPr>
        <p:txBody>
          <a:bodyPr/>
          <a:lstStyle/>
          <a:p>
            <a:pPr algn="ctr" eaLnBrk="1" hangingPunct="1"/>
            <a:r>
              <a:rPr lang="pl-PL" b="1" u="sng" dirty="0" smtClean="0"/>
              <a:t>W zamian za czas przepracowany w godzinach nadliczbowych</a:t>
            </a:r>
            <a:r>
              <a:rPr lang="pl-PL" dirty="0" smtClean="0"/>
              <a:t> pracodawca, na pisemny wniosek pracownika, może udzielić mu w tym samym wymiarze czasu wolnego od pracy.</a:t>
            </a:r>
          </a:p>
        </p:txBody>
      </p:sp>
      <p:pic>
        <p:nvPicPr>
          <p:cNvPr id="5018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75" y="3068960"/>
            <a:ext cx="5214938" cy="1944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pl-PL" b="1" u="sng" dirty="0" smtClean="0">
                <a:solidFill>
                  <a:srgbClr val="FF0000"/>
                </a:solidFill>
              </a:rPr>
              <a:t>Ochrona młodocianego pracownika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r>
              <a:rPr lang="pl-PL" sz="1800" dirty="0" smtClean="0"/>
              <a:t>    </a:t>
            </a:r>
            <a:r>
              <a:rPr lang="pl-PL" sz="2000" b="1" dirty="0" smtClean="0"/>
              <a:t>POLEGA NA zapewnieniu:</a:t>
            </a:r>
          </a:p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pl-PL" sz="2400" b="1" dirty="0" smtClean="0"/>
              <a:t> wykonywania pracy i zajęć na stanowiskach pracy i w warunkach niestwarzających zagrożeń dla ich bezpieczeństwa i zdrowia</a:t>
            </a:r>
          </a:p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pl-PL" sz="2400" b="1" dirty="0" smtClean="0"/>
              <a:t>nadzoru nauczycieli, instruktorów praktycznej nauki zawodu </a:t>
            </a:r>
          </a:p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pl-PL" sz="2400" b="1" dirty="0" smtClean="0"/>
              <a:t>informowaniu o możliwych zagrożeniach i  podjętych działaniach dotyczących zdrowia młodocianych</a:t>
            </a:r>
          </a:p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pl-PL" sz="2400" b="1" dirty="0" smtClean="0"/>
              <a:t>organizowaniu przerw w pracy dla odpoczynku w pomieszczeniach odizolowanych od czynników szkodliwych dla zdrowia lub uciążliwych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02920" y="5301208"/>
            <a:ext cx="8183880" cy="1152128"/>
          </a:xfrm>
          <a:solidFill>
            <a:srgbClr val="FFFF00"/>
          </a:solidFill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pPr algn="ctr" eaLnBrk="1" hangingPunct="1"/>
            <a:r>
              <a:rPr lang="pl-PL" sz="3600" b="1" dirty="0" smtClean="0">
                <a:solidFill>
                  <a:srgbClr val="FF0000"/>
                </a:solidFill>
              </a:rPr>
              <a:t>Ryzyko zawodowe-</a:t>
            </a:r>
            <a:r>
              <a:rPr lang="pl-PL" sz="2800" b="1" dirty="0" smtClean="0">
                <a:solidFill>
                  <a:srgbClr val="FF0000"/>
                </a:solidFill>
              </a:rPr>
              <a:t> </a:t>
            </a:r>
            <a:r>
              <a:rPr lang="pl-PL" sz="2800" dirty="0" smtClean="0"/>
              <a:t>zgodnie z </a:t>
            </a:r>
            <a:r>
              <a:rPr lang="pl-PL" sz="2800" dirty="0" err="1" smtClean="0"/>
              <a:t>Rozp</a:t>
            </a:r>
            <a:r>
              <a:rPr lang="pl-PL" sz="2800" dirty="0" smtClean="0"/>
              <a:t>. Ministra Pracy i Polityki Społecznej z 1997r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ln w="28575">
            <a:solidFill>
              <a:srgbClr val="0070C0"/>
            </a:solidFill>
          </a:ln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pl-PL" dirty="0" smtClean="0"/>
              <a:t>Pojęcie ryzyka zawodowego zawiera w sobie </a:t>
            </a:r>
            <a:r>
              <a:rPr lang="pl-PL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prawdopodobieństwo</a:t>
            </a:r>
            <a:r>
              <a:rPr lang="pl-PL" dirty="0" smtClean="0"/>
              <a:t> wystąpienia niepożądanych zdarzeń związanych z wykonywaną pracą zawodową w formie </a:t>
            </a:r>
            <a:r>
              <a:rPr lang="pl-PL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wypadku bądź choroby zawodowej</a:t>
            </a:r>
          </a:p>
          <a:p>
            <a:pPr algn="ctr" eaLnBrk="1" hangingPunct="1">
              <a:lnSpc>
                <a:spcPct val="90000"/>
              </a:lnSpc>
            </a:pPr>
            <a:endParaRPr lang="pl-PL" b="1" dirty="0" smtClean="0"/>
          </a:p>
          <a:p>
            <a:pPr algn="ctr" eaLnBrk="1" hangingPunct="1">
              <a:lnSpc>
                <a:spcPct val="90000"/>
              </a:lnSpc>
            </a:pPr>
            <a:r>
              <a:rPr lang="pl-PL" b="1" dirty="0" smtClean="0"/>
              <a:t>Pracownik przed rozpoczęciem pracy na określonym stanowisku zostaje zapoznany z ryzykiem zawodowym, co potwierdza podpisem</a:t>
            </a:r>
            <a:r>
              <a:rPr lang="de-DE" b="1" dirty="0" smtClean="0"/>
              <a:t>(</a:t>
            </a:r>
            <a:r>
              <a:rPr lang="de-DE" b="1" dirty="0" err="1" smtClean="0"/>
              <a:t>art</a:t>
            </a:r>
            <a:r>
              <a:rPr lang="de-DE" b="1" dirty="0" smtClean="0"/>
              <a:t>. 226 k. p.).</a:t>
            </a:r>
            <a:r>
              <a:rPr lang="pl-PL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b="1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  <a:solidFill>
            <a:srgbClr val="FFFF0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pl-PL" b="1" u="sng" dirty="0" smtClean="0">
                <a:solidFill>
                  <a:srgbClr val="FF0000"/>
                </a:solidFill>
              </a:rPr>
              <a:t>Czynniki szkodliwe i uciążliwe</a:t>
            </a:r>
            <a:endParaRPr lang="pl-PL" dirty="0" smtClean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51435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25000" lnSpcReduction="20000"/>
          </a:bodyPr>
          <a:lstStyle/>
          <a:p>
            <a:pPr>
              <a:buFontTx/>
              <a:buNone/>
              <a:defRPr/>
            </a:pPr>
            <a:endParaRPr lang="pl-PL" sz="3300" dirty="0" smtClean="0"/>
          </a:p>
          <a:p>
            <a:pPr>
              <a:buFontTx/>
              <a:buNone/>
              <a:defRPr/>
            </a:pPr>
            <a:r>
              <a:rPr lang="pl-PL" sz="8600" dirty="0" smtClean="0"/>
              <a:t>działają na pracownika przez okres dłuższy mogą spowodować obniżenie sprawności fizycznej i psychicznej pracownika( choroba, mniejsza wydajność)</a:t>
            </a:r>
            <a:endParaRPr lang="pl-PL" sz="3300" dirty="0" smtClean="0"/>
          </a:p>
          <a:p>
            <a:pPr>
              <a:buFontTx/>
              <a:buNone/>
              <a:defRPr/>
            </a:pPr>
            <a:endParaRPr lang="pl-PL" sz="3300" dirty="0" smtClean="0"/>
          </a:p>
          <a:p>
            <a:pPr marL="609600" indent="-609600" eaLnBrk="1" hangingPunct="1">
              <a:lnSpc>
                <a:spcPct val="120000"/>
              </a:lnSpc>
              <a:buNone/>
              <a:defRPr/>
            </a:pPr>
            <a:r>
              <a:rPr lang="pl-PL" sz="8600" b="1" dirty="0" smtClean="0"/>
              <a:t>HAŁAS- dopuszczalny 85dB-powyżej konieczne ochronniki słuchu, w granicach od 80dB do  85dB pracownik sam decyduje o ich używaniu</a:t>
            </a:r>
          </a:p>
          <a:p>
            <a:pPr marL="609600" indent="-609600" eaLnBrk="1" hangingPunct="1">
              <a:lnSpc>
                <a:spcPct val="80000"/>
              </a:lnSpc>
              <a:buNone/>
              <a:defRPr/>
            </a:pPr>
            <a:endParaRPr lang="pl-PL" sz="8600" b="1" dirty="0" smtClean="0"/>
          </a:p>
          <a:p>
            <a:pPr marL="609600" indent="-609600" eaLnBrk="1" hangingPunct="1">
              <a:lnSpc>
                <a:spcPct val="120000"/>
              </a:lnSpc>
              <a:buNone/>
              <a:defRPr/>
            </a:pPr>
            <a:r>
              <a:rPr lang="pl-PL" sz="8600" b="1" dirty="0" smtClean="0"/>
              <a:t>OŚWIETLENIE- norma  500 luksów przy stanowisku z monitorem ekranowym</a:t>
            </a:r>
            <a:endParaRPr lang="pl-PL" sz="17600" b="1" u="sng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  <a:defRPr/>
            </a:pPr>
            <a:endParaRPr lang="pl-PL" sz="12800" b="1" u="sng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  <a:defRPr/>
            </a:pPr>
            <a:endParaRPr lang="pl-PL" sz="12800" b="1" u="sng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  <a:defRPr/>
            </a:pPr>
            <a:r>
              <a:rPr lang="pl-PL" sz="12800" b="1" dirty="0" smtClean="0">
                <a:solidFill>
                  <a:schemeClr val="bg1">
                    <a:lumMod val="50000"/>
                  </a:schemeClr>
                </a:solidFill>
              </a:rPr>
              <a:t>Zbyt słabe oświetlenie powoduje stany depresyjne</a:t>
            </a:r>
            <a:r>
              <a:rPr lang="pl-PL" sz="12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>
              <a:defRPr/>
            </a:pPr>
            <a:endParaRPr lang="pl-PL" sz="2800" dirty="0" smtClean="0"/>
          </a:p>
          <a:p>
            <a:pPr>
              <a:buFontTx/>
              <a:buNone/>
              <a:defRPr/>
            </a:pPr>
            <a:endParaRPr lang="pl-PL" sz="2800" dirty="0" smtClean="0"/>
          </a:p>
          <a:p>
            <a:pPr>
              <a:buFontTx/>
              <a:buNone/>
              <a:defRPr/>
            </a:pPr>
            <a:r>
              <a:rPr lang="pl-PL" sz="2800" dirty="0" smtClean="0"/>
              <a:t> 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541864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 </a:t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/>
              <a:t>HAŁAS </a:t>
            </a:r>
            <a:r>
              <a:rPr lang="pl-PL" b="1" dirty="0"/>
              <a:t>W POMIESZCZENIACH BIUROWYCH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4392488"/>
          </a:xfrm>
          <a:noFill/>
        </p:spPr>
        <p:txBody>
          <a:bodyPr>
            <a:normAutofit fontScale="92500" lnSpcReduction="10000"/>
          </a:bodyPr>
          <a:lstStyle/>
          <a:p>
            <a:pPr algn="ctr"/>
            <a:r>
              <a:rPr lang="pl-PL" dirty="0"/>
              <a:t>Hałas jest jednym z czynników uciążliwych występujących w środowisku pracy w pomieszczeniach biurowych</a:t>
            </a:r>
            <a:r>
              <a:rPr lang="pl-PL" dirty="0" smtClean="0"/>
              <a:t>.</a:t>
            </a:r>
          </a:p>
          <a:p>
            <a:pPr algn="ctr"/>
            <a:r>
              <a:rPr lang="pl-PL" dirty="0"/>
              <a:t>Hałas występujący na stanowiskach pracy biurowej może powodować rozproszenie uwagi, uczucie nadmiernego zmęczenia i stres, co w konsekwencji ma wpływ na jakość i wydajność pracy umysłowej wymagającej koncentracji uwagi</a:t>
            </a:r>
            <a:r>
              <a:rPr lang="pl-PL" dirty="0" smtClean="0"/>
              <a:t>.</a:t>
            </a:r>
          </a:p>
          <a:p>
            <a:pPr algn="ctr"/>
            <a:r>
              <a:rPr lang="pl-PL" dirty="0" smtClean="0"/>
              <a:t>Dopuszczalna norma 85dB,przy pracy wymagającej skupienia 65dB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613872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pl-PL" b="1" dirty="0"/>
              <a:t>REGULACJE PRAWNE Z ZAKRESU BHP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476672"/>
            <a:ext cx="8929718" cy="4968552"/>
          </a:xfrm>
          <a:solidFill>
            <a:schemeClr val="bg1">
              <a:lumMod val="95000"/>
            </a:schemeClr>
          </a:solidFill>
        </p:spPr>
        <p:txBody>
          <a:bodyPr>
            <a:normAutofit fontScale="92500" lnSpcReduction="10000"/>
          </a:bodyPr>
          <a:lstStyle/>
          <a:p>
            <a:pPr algn="ctr">
              <a:buFont typeface="Wingdings" pitchFamily="2" charset="2"/>
              <a:buChar char="q"/>
            </a:pPr>
            <a:r>
              <a:rPr lang="pl-PL" dirty="0" smtClean="0"/>
              <a:t>ustawa </a:t>
            </a:r>
            <a:r>
              <a:rPr lang="pl-PL" dirty="0"/>
              <a:t>z 26 czerwca 1974 r. - </a:t>
            </a:r>
            <a:r>
              <a:rPr lang="pl-PL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Kodeks pracy, w szczególności dział X </a:t>
            </a:r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Bezpieczeństwo i </a:t>
            </a:r>
            <a:r>
              <a:rPr lang="pl-PL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higiena </a:t>
            </a:r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pracy</a:t>
            </a:r>
            <a:r>
              <a:rPr lang="pl-PL" dirty="0" smtClean="0"/>
              <a:t>,</a:t>
            </a:r>
          </a:p>
          <a:p>
            <a:pPr algn="ctr">
              <a:buFont typeface="Wingdings" pitchFamily="2" charset="2"/>
              <a:buChar char="q"/>
            </a:pPr>
            <a:r>
              <a:rPr lang="pl-PL" dirty="0" smtClean="0"/>
              <a:t>ustawa </a:t>
            </a:r>
            <a:r>
              <a:rPr lang="pl-PL" dirty="0"/>
              <a:t>z 30 października 2002 r.</a:t>
            </a:r>
            <a:r>
              <a:rPr lang="pl-P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l-PL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 ubezpieczeniu społecznym z tytułu </a:t>
            </a:r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wypadków przy </a:t>
            </a:r>
            <a:r>
              <a:rPr lang="pl-PL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pracy i chorób zawodowych</a:t>
            </a:r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</a:p>
          <a:p>
            <a:pPr algn="ctr">
              <a:buFont typeface="Wingdings" pitchFamily="2" charset="2"/>
              <a:buChar char="q"/>
            </a:pPr>
            <a:r>
              <a:rPr lang="pl-PL" dirty="0" smtClean="0"/>
              <a:t> </a:t>
            </a:r>
            <a:r>
              <a:rPr lang="pl-PL" dirty="0"/>
              <a:t>rozporządzenie Ministra Pracy i Polityki Socjalnej z 26 września 1997 r. w </a:t>
            </a:r>
            <a:r>
              <a:rPr lang="pl-PL" dirty="0" smtClean="0"/>
              <a:t>sprawie </a:t>
            </a:r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ogólnych </a:t>
            </a:r>
            <a:r>
              <a:rPr lang="pl-PL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przepisów </a:t>
            </a:r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bhp,</a:t>
            </a:r>
          </a:p>
          <a:p>
            <a:pPr algn="ctr">
              <a:buFont typeface="Wingdings" pitchFamily="2" charset="2"/>
              <a:buChar char="q"/>
            </a:pPr>
            <a:r>
              <a:rPr lang="pl-PL" dirty="0" smtClean="0"/>
              <a:t>rozporządzenie </a:t>
            </a:r>
            <a:r>
              <a:rPr lang="pl-PL" dirty="0"/>
              <a:t>Ministra Pracy i Polityki Socjalnej z 28 maja 1996 r. w sprawie </a:t>
            </a:r>
            <a:r>
              <a:rPr lang="pl-PL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rodzaju </a:t>
            </a:r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prac wymagających </a:t>
            </a:r>
            <a:r>
              <a:rPr lang="pl-PL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szczególnej sprawności psychofizycznej</a:t>
            </a:r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FFCC99"/>
            </a:solidFill>
          </a:ln>
        </p:spPr>
        <p:txBody>
          <a:bodyPr>
            <a:normAutofit fontScale="90000"/>
          </a:bodyPr>
          <a:lstStyle/>
          <a:p>
            <a:pPr algn="ctr" eaLnBrk="1" hangingPunct="1"/>
            <a:r>
              <a:rPr lang="pl-PL" sz="4000" b="1" dirty="0" smtClean="0">
                <a:solidFill>
                  <a:srgbClr val="FF0000"/>
                </a:solidFill>
              </a:rPr>
              <a:t>Czynniki zwiększające wypadkowość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ln w="57150">
            <a:noFill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pl-PL" b="1" dirty="0" smtClean="0"/>
              <a:t>PSYCHOFIZYCZNE</a:t>
            </a:r>
          </a:p>
          <a:p>
            <a:pPr algn="ctr" eaLnBrk="1" hangingPunct="1">
              <a:buFontTx/>
              <a:buNone/>
            </a:pPr>
            <a:r>
              <a:rPr lang="pl-PL" dirty="0" smtClean="0"/>
              <a:t>* Rutyna, zmęczenie, młodzi pracownicy powodują wypadki z braku doświadczenia, lęku, że zrobią coś źle</a:t>
            </a:r>
          </a:p>
          <a:p>
            <a:pPr algn="ctr" eaLnBrk="1" hangingPunct="1"/>
            <a:r>
              <a:rPr lang="pl-PL" dirty="0" smtClean="0"/>
              <a:t>Problemy rodzinne w dużym stopniu wpływają na wypadkowość</a:t>
            </a:r>
          </a:p>
          <a:p>
            <a:pPr algn="ctr" eaLnBrk="1" hangingPunct="1"/>
            <a:r>
              <a:rPr lang="pl-PL" dirty="0" smtClean="0"/>
              <a:t>Alkohol i leki</a:t>
            </a:r>
          </a:p>
          <a:p>
            <a:pPr algn="ctr" eaLnBrk="1" hangingPunct="1"/>
            <a:r>
              <a:rPr lang="pl-PL" dirty="0" smtClean="0"/>
              <a:t>Wiek i staż</a:t>
            </a:r>
          </a:p>
          <a:p>
            <a:pPr eaLnBrk="1" hangingPunct="1"/>
            <a:endParaRPr lang="pl-PL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541864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pl-PL" sz="4000" b="1" dirty="0" smtClean="0">
                <a:solidFill>
                  <a:srgbClr val="FF0000"/>
                </a:solidFill>
              </a:rPr>
              <a:t>WYPADKI I CHOROBY ZAWODOWE</a:t>
            </a:r>
          </a:p>
        </p:txBody>
      </p:sp>
      <p:sp>
        <p:nvSpPr>
          <p:cNvPr id="2969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4536503"/>
          </a:xfrm>
          <a:blipFill dpi="0" rotWithShape="1">
            <a:blip r:embed="rId2" cstate="print"/>
            <a:srcRect/>
            <a:tile tx="0" ty="0" sx="100000" sy="100000" flip="none" algn="tl"/>
          </a:blipFill>
          <a:ln w="38100">
            <a:noFill/>
          </a:ln>
        </p:spPr>
        <p:txBody>
          <a:bodyPr/>
          <a:lstStyle/>
          <a:p>
            <a:pPr marL="514350" indent="-514350" algn="ctr" eaLnBrk="1" hangingPunct="1">
              <a:buFontTx/>
              <a:buAutoNum type="arabicPeriod"/>
            </a:pPr>
            <a:r>
              <a:rPr lang="pl-PL" b="1" dirty="0" smtClean="0"/>
              <a:t>Zdarzenie nagłe- nie więcej niż jedna zmiana robocza</a:t>
            </a:r>
          </a:p>
          <a:p>
            <a:pPr marL="514350" indent="-514350" algn="ctr" eaLnBrk="1" hangingPunct="1">
              <a:buFontTx/>
              <a:buAutoNum type="arabicPeriod"/>
            </a:pPr>
            <a:endParaRPr lang="pl-PL" b="1" dirty="0" smtClean="0">
              <a:solidFill>
                <a:srgbClr val="7575D1"/>
              </a:solidFill>
            </a:endParaRPr>
          </a:p>
          <a:p>
            <a:pPr marL="514350" indent="-514350" algn="ctr" eaLnBrk="1" hangingPunct="1">
              <a:buFontTx/>
              <a:buAutoNum type="arabicPeriod"/>
            </a:pPr>
            <a:r>
              <a:rPr lang="pl-PL" b="1" dirty="0" smtClean="0">
                <a:solidFill>
                  <a:srgbClr val="7575D1"/>
                </a:solidFill>
              </a:rPr>
              <a:t>Przyczyna zewnętrzna</a:t>
            </a:r>
          </a:p>
          <a:p>
            <a:pPr marL="514350" indent="-514350" algn="ctr" eaLnBrk="1" hangingPunct="1">
              <a:buFontTx/>
              <a:buAutoNum type="arabicPeriod"/>
            </a:pPr>
            <a:endParaRPr lang="pl-PL" b="1" dirty="0" smtClean="0"/>
          </a:p>
          <a:p>
            <a:pPr marL="514350" indent="-514350" algn="ctr" eaLnBrk="1" hangingPunct="1">
              <a:buFontTx/>
              <a:buAutoNum type="arabicPeriod"/>
            </a:pPr>
            <a:r>
              <a:rPr lang="pl-PL" b="1" dirty="0" smtClean="0"/>
              <a:t>Skutkiem uraz albo śmierć</a:t>
            </a:r>
          </a:p>
          <a:p>
            <a:pPr marL="514350" indent="-514350" algn="ctr" eaLnBrk="1" hangingPunct="1">
              <a:buFontTx/>
              <a:buAutoNum type="arabicPeriod"/>
            </a:pPr>
            <a:endParaRPr lang="pl-PL" b="1" dirty="0" smtClean="0">
              <a:solidFill>
                <a:srgbClr val="7575D1"/>
              </a:solidFill>
            </a:endParaRPr>
          </a:p>
          <a:p>
            <a:pPr marL="514350" indent="-514350" algn="ctr" eaLnBrk="1" hangingPunct="1">
              <a:buFontTx/>
              <a:buAutoNum type="arabicPeriod"/>
            </a:pPr>
            <a:r>
              <a:rPr lang="pl-PL" b="1" dirty="0" smtClean="0">
                <a:solidFill>
                  <a:srgbClr val="7575D1"/>
                </a:solidFill>
              </a:rPr>
              <a:t>Związek z pracą ( czasowy, miejscowy i przyczynowy)</a:t>
            </a:r>
          </a:p>
          <a:p>
            <a:pPr marL="514350" indent="-514350" eaLnBrk="1" hangingPunct="1">
              <a:buFontTx/>
              <a:buNone/>
            </a:pPr>
            <a:endParaRPr lang="pl-PL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Podstawowe zasady ochrony przeciwpożarowej oraz postępowania w razie pożaru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786322"/>
          </a:xfrm>
        </p:spPr>
        <p:txBody>
          <a:bodyPr>
            <a:normAutofit/>
          </a:bodyPr>
          <a:lstStyle/>
          <a:p>
            <a:pPr algn="ctr"/>
            <a:endParaRPr lang="pl-PL" dirty="0" smtClean="0"/>
          </a:p>
          <a:p>
            <a:pPr algn="ctr">
              <a:buNone/>
            </a:pPr>
            <a:r>
              <a:rPr lang="pl-PL" dirty="0" smtClean="0"/>
              <a:t>W </a:t>
            </a:r>
            <a:r>
              <a:rPr lang="pl-PL" dirty="0"/>
              <a:t>obiektach oraz na terenach przyległych do nich jest </a:t>
            </a:r>
            <a:r>
              <a:rPr lang="pl-PL" u="sng" dirty="0" smtClean="0">
                <a:solidFill>
                  <a:srgbClr val="FF0000"/>
                </a:solidFill>
              </a:rPr>
              <a:t>zabronione</a:t>
            </a:r>
            <a:r>
              <a:rPr lang="pl-PL" dirty="0" smtClean="0"/>
              <a:t> ;</a:t>
            </a:r>
          </a:p>
          <a:p>
            <a:pPr algn="ctr"/>
            <a:r>
              <a:rPr lang="pl-PL" dirty="0" smtClean="0"/>
              <a:t>wykonywanie czynności, które mogą spowodować pożar, utrudnienie prowadzenia działania ratowniczego lub ewakuacji:</a:t>
            </a:r>
          </a:p>
          <a:p>
            <a:pPr algn="ctr"/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używanie otwartego ognia, palenie tytoniu i stosowanie innych czynników mogących zainicjować zapłon materiałów </a:t>
            </a:r>
            <a:endParaRPr lang="pl-P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282" y="1916832"/>
            <a:ext cx="8929718" cy="4104456"/>
          </a:xfrm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Ø"/>
            </a:pPr>
            <a:r>
              <a:rPr lang="pl-PL" sz="3200" b="1" dirty="0">
                <a:solidFill>
                  <a:schemeClr val="bg1">
                    <a:lumMod val="50000"/>
                  </a:schemeClr>
                </a:solidFill>
              </a:rPr>
              <a:t>u</a:t>
            </a:r>
            <a:r>
              <a:rPr lang="pl-PL" sz="3200" b="1" dirty="0" smtClean="0">
                <a:solidFill>
                  <a:schemeClr val="bg1">
                    <a:lumMod val="50000"/>
                  </a:schemeClr>
                </a:solidFill>
              </a:rPr>
              <a:t>żytkowanie </a:t>
            </a:r>
            <a:r>
              <a:rPr lang="pl-PL" sz="3200" b="1" dirty="0">
                <a:solidFill>
                  <a:schemeClr val="bg1">
                    <a:lumMod val="50000"/>
                  </a:schemeClr>
                </a:solidFill>
              </a:rPr>
              <a:t>instalacji, urządzeń i narzędzi niesprawnych technicznie lub w sposób niezgodny z </a:t>
            </a:r>
            <a:r>
              <a:rPr lang="pl-PL" sz="3200" b="1" dirty="0" smtClean="0">
                <a:solidFill>
                  <a:schemeClr val="bg1">
                    <a:lumMod val="50000"/>
                  </a:schemeClr>
                </a:solidFill>
              </a:rPr>
              <a:t>przeznaczeniem;</a:t>
            </a:r>
            <a:br>
              <a:rPr lang="pl-PL" sz="32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32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3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32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32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32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32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użytkowanie </a:t>
            </a:r>
            <a:r>
              <a:rPr lang="pl-PL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elektrycznych urządzeń ogrzewczych ustawionych bezpośrednio na podłożu </a:t>
            </a:r>
            <a:r>
              <a:rPr lang="pl-PL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palnym; </a:t>
            </a:r>
            <a:r>
              <a:rPr lang="pl-PL" sz="32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32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3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l-PL" sz="32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32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3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3200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5229200"/>
            <a:ext cx="8183880" cy="1152128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pl-PL" dirty="0" smtClean="0"/>
              <a:t>Nie wolno 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zamykać drzwi ewakuacyjnych w sposób uniemożliwiający ich natychmiastowe użycie;</a:t>
            </a:r>
          </a:p>
          <a:p>
            <a:pPr algn="ctr"/>
            <a:endParaRPr lang="pl-PL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pl-PL" b="1" dirty="0" smtClean="0">
                <a:solidFill>
                  <a:schemeClr val="bg1">
                    <a:lumMod val="50000"/>
                  </a:schemeClr>
                </a:solidFill>
              </a:rPr>
              <a:t>składować materiałów palnych na drogach komunikacji ogólnej służących ewakuacji;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04664"/>
            <a:ext cx="8183880" cy="108012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Zakazane jest uniemożliwianie lub ograniczanie dostępu do: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1484784"/>
            <a:ext cx="8183880" cy="4392488"/>
          </a:xfrm>
        </p:spPr>
        <p:txBody>
          <a:bodyPr>
            <a:normAutofit fontScale="92500"/>
          </a:bodyPr>
          <a:lstStyle/>
          <a:p>
            <a:r>
              <a:rPr lang="pl-PL" b="1" u="sng" dirty="0" smtClean="0"/>
              <a:t>gaśnic i urządzeń przeciwpożarowych,</a:t>
            </a:r>
            <a:endParaRPr lang="pl-PL" b="1" dirty="0" smtClean="0"/>
          </a:p>
          <a:p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przeciwwybuchowych urządzeń odciążających,</a:t>
            </a:r>
            <a:endParaRPr lang="pl-PL" b="1" dirty="0" smtClean="0"/>
          </a:p>
          <a:p>
            <a:r>
              <a:rPr lang="pl-PL" b="1" u="sng" dirty="0" smtClean="0"/>
              <a:t>źródeł wody do celów przeciwpożarowych,</a:t>
            </a:r>
            <a:endParaRPr lang="pl-PL" b="1" dirty="0" smtClean="0"/>
          </a:p>
          <a:p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urządzeń uruchamiających instalacje gaśnicze i sterujących takimi instalacjami oraz innymi instalacjami wpływającymi na stan bezpieczeństwa pożarowego obiektu,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04664"/>
            <a:ext cx="8183880" cy="115212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Zakazane jest uniemożliwianie lub ograniczanie dostępu do: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1556792"/>
            <a:ext cx="8183880" cy="4392488"/>
          </a:xfrm>
        </p:spPr>
        <p:txBody>
          <a:bodyPr/>
          <a:lstStyle/>
          <a:p>
            <a:endParaRPr lang="pl-PL" b="1" u="sng" dirty="0" smtClean="0"/>
          </a:p>
          <a:p>
            <a:r>
              <a:rPr lang="pl-PL" b="1" u="sng" dirty="0" smtClean="0"/>
              <a:t>wyjść ewakuacyjnych albo okien dla ekip ratowniczych,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 smtClean="0"/>
          </a:p>
          <a:p>
            <a:endParaRPr lang="pl-PL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wyłączników i tablic rozdzielczych prądu elektrycznego oraz kurków głównych instalacji gazowej;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5013176"/>
            <a:ext cx="8183880" cy="1368152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pl-PL" b="1" dirty="0"/>
              <a:t>Wzór meldunku o pożarze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4248472"/>
          </a:xfrm>
        </p:spPr>
        <p:txBody>
          <a:bodyPr>
            <a:normAutofit fontScale="85000" lnSpcReduction="20000"/>
          </a:bodyPr>
          <a:lstStyle/>
          <a:p>
            <a:endParaRPr lang="pl-PL" b="1" dirty="0" smtClean="0">
              <a:solidFill>
                <a:srgbClr val="C00000"/>
              </a:solidFill>
            </a:endParaRPr>
          </a:p>
          <a:p>
            <a:pPr algn="ctr"/>
            <a:r>
              <a:rPr lang="pl-PL" b="1" dirty="0" smtClean="0">
                <a:solidFill>
                  <a:srgbClr val="C00000"/>
                </a:solidFill>
              </a:rPr>
              <a:t>Krótko </a:t>
            </a:r>
            <a:r>
              <a:rPr lang="pl-PL" b="1" dirty="0">
                <a:solidFill>
                  <a:srgbClr val="C00000"/>
                </a:solidFill>
              </a:rPr>
              <a:t>i wyraźnie określić miejsce pożaru.</a:t>
            </a:r>
            <a:endParaRPr lang="pl-PL" dirty="0" smtClean="0">
              <a:solidFill>
                <a:srgbClr val="C00000"/>
              </a:solidFill>
            </a:endParaRPr>
          </a:p>
          <a:p>
            <a:pPr algn="ctr"/>
            <a:r>
              <a:rPr lang="pl-PL" dirty="0"/>
              <a:t>Dokładne określenie pożaru i miejsca jego powstania przyspiesza jego zlokalizowanie i likwidację.</a:t>
            </a:r>
            <a:endParaRPr lang="pl-PL" dirty="0" smtClean="0"/>
          </a:p>
          <a:p>
            <a:pPr algn="ctr"/>
            <a:r>
              <a:rPr lang="pl-PL" b="1" dirty="0">
                <a:solidFill>
                  <a:srgbClr val="C00000"/>
                </a:solidFill>
              </a:rPr>
              <a:t>Podać nr telefonu i swoje nazwisko.</a:t>
            </a:r>
            <a:endParaRPr lang="pl-PL" dirty="0" smtClean="0">
              <a:solidFill>
                <a:srgbClr val="C00000"/>
              </a:solidFill>
            </a:endParaRPr>
          </a:p>
          <a:p>
            <a:pPr algn="ctr"/>
            <a:r>
              <a:rPr lang="pl-PL" dirty="0"/>
              <a:t>W celu szybkiego sprawdzenia, czy alarm nie jest fałszywy, podanie numeru telefonu, z którego się nadaje meldunek, i swojego nazwiska jest niezbędne.</a:t>
            </a:r>
            <a:endParaRPr lang="pl-PL" dirty="0" smtClean="0"/>
          </a:p>
          <a:p>
            <a:pPr algn="ctr"/>
            <a:r>
              <a:rPr lang="pl-PL" b="1" dirty="0">
                <a:solidFill>
                  <a:srgbClr val="C00000"/>
                </a:solidFill>
              </a:rPr>
              <a:t>Potwierdzić przyjęcie.</a:t>
            </a:r>
            <a:endParaRPr lang="pl-PL" dirty="0" smtClean="0">
              <a:solidFill>
                <a:srgbClr val="C00000"/>
              </a:solidFill>
            </a:endParaRPr>
          </a:p>
          <a:p>
            <a:pPr algn="ctr"/>
            <a:r>
              <a:rPr lang="pl-PL" dirty="0"/>
              <a:t>Nie rozłączać się, dopóki meldunek nie zostanie potwierdzony.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8884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/>
              <a:t>Postępowanie </a:t>
            </a:r>
            <a:r>
              <a:rPr lang="pl-PL" sz="3600" b="1" dirty="0"/>
              <a:t>w przypadku ogłoszenia alarmu i zarządzenia ewakuacji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28628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pl-PL" b="1" dirty="0">
                <a:solidFill>
                  <a:srgbClr val="C00000"/>
                </a:solidFill>
              </a:rPr>
              <a:t>Przerwać pracę, zabezpieczyć ważne dokumenty i wyłączyć urządzenia elektryczne.</a:t>
            </a:r>
            <a:endParaRPr lang="pl-PL" dirty="0" smtClean="0">
              <a:solidFill>
                <a:srgbClr val="C00000"/>
              </a:solidFill>
            </a:endParaRPr>
          </a:p>
          <a:p>
            <a:pPr algn="ctr"/>
            <a:r>
              <a:rPr lang="pl-PL" dirty="0"/>
              <a:t>Pozamykać drzwi i okna, aby uniemożliwić rozszerzanie się ognia lub dymu.</a:t>
            </a:r>
            <a:endParaRPr lang="pl-PL" dirty="0" smtClean="0"/>
          </a:p>
          <a:p>
            <a:pPr algn="ctr"/>
            <a:r>
              <a:rPr lang="pl-PL" b="1" dirty="0">
                <a:solidFill>
                  <a:srgbClr val="C00000"/>
                </a:solidFill>
              </a:rPr>
              <a:t>Zachować spokój, aby nie dopuścić do paniki, opuścić budynek, korzystając z drogi ewakuacyjnej.</a:t>
            </a:r>
            <a:endParaRPr lang="pl-PL" dirty="0" smtClean="0">
              <a:solidFill>
                <a:srgbClr val="C00000"/>
              </a:solidFill>
            </a:endParaRPr>
          </a:p>
          <a:p>
            <a:pPr algn="ctr"/>
            <a:r>
              <a:rPr lang="pl-PL" dirty="0"/>
              <a:t>Zbaczanie lub zawracanie z drogi ewakuacyjnej utrudnia sprawne prowadzenie ewakuacji i może spowodować panikę.</a:t>
            </a:r>
            <a:endParaRPr lang="pl-PL" dirty="0" smtClean="0"/>
          </a:p>
          <a:p>
            <a:pPr algn="ctr"/>
            <a:r>
              <a:rPr lang="pl-PL" b="1" dirty="0">
                <a:solidFill>
                  <a:srgbClr val="C00000"/>
                </a:solidFill>
              </a:rPr>
              <a:t>Ściśle stosować się do poleceń kierownictwa akcji.</a:t>
            </a: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188640"/>
            <a:ext cx="8183880" cy="1224136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pl-PL" dirty="0" smtClean="0"/>
              <a:t>A</a:t>
            </a:r>
            <a:r>
              <a:rPr lang="pl-PL" b="1" dirty="0" smtClean="0"/>
              <a:t>kcja ratowniczo-gaśnicza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1700808"/>
            <a:ext cx="8183880" cy="3888432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w pierwszej kolejności przystąpić do ratowania ludzi, przeprowadzając ewakuację z zagrożonego rejonu,</a:t>
            </a:r>
          </a:p>
          <a:p>
            <a:endParaRPr lang="pl-PL" dirty="0" smtClean="0"/>
          </a:p>
          <a:p>
            <a:pPr algn="ctr"/>
            <a:r>
              <a:rPr lang="pl-PL" dirty="0" smtClean="0"/>
              <a:t>wyłączyć dopływ prądu elektrycznego i gazu do strefy pożaru ( nie wolno gasić wodą instalacji i urządzeń elektrycznych będących pod napięciem ),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613872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pl-PL" b="1" dirty="0"/>
              <a:t>Istota bezpieczeństwa i higieny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489654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Podmiotem </a:t>
            </a:r>
            <a:r>
              <a:rPr lang="pl-PL" dirty="0"/>
              <a:t>ochrony w systemie ochrony pracy jest człowiek i jego zdrowie. Dlatego na pojęcie ochrony pracy składają się gwarancje prawne, służące zabezpieczeniu zdrowia i życia ludzkiego w procesie pracy. W szerokim rozumieniu obejmują one treść wszystkich norm prawa pracy ustanowionych w interesie pracujących i służących ochronie tych interesów.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04664"/>
            <a:ext cx="8183880" cy="1152128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pl-PL" dirty="0" smtClean="0"/>
              <a:t>A</a:t>
            </a:r>
            <a:r>
              <a:rPr lang="pl-PL" b="1" dirty="0" smtClean="0"/>
              <a:t>kcja ratowniczo-gaśnicza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528392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pl-PL" b="1" dirty="0" smtClean="0"/>
              <a:t>usunąć z miejsca pożaru i bezpośredniego sąsiedztwa wszelkie znajdujące się tam materiały palne, wybuchowe, toksyczne, a także cenny sprzęt i urządzenia oraz ważne dokumenty, nośniki informacji itp.,</a:t>
            </a:r>
          </a:p>
          <a:p>
            <a:pPr algn="ctr"/>
            <a:endParaRPr lang="pl-PL" b="1" dirty="0" smtClean="0"/>
          </a:p>
          <a:p>
            <a:pPr algn="ctr"/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nie należy otwierać bez potrzeby drzwi i okien w pomieszczeniach, w których powstał pożar, ponieważ dopływ powietrza sprzyja rozprzestrzenianiu się ognia,</a:t>
            </a:r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1152128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pl-PL" dirty="0" smtClean="0"/>
              <a:t>A</a:t>
            </a:r>
            <a:r>
              <a:rPr lang="pl-PL" b="1" dirty="0" smtClean="0"/>
              <a:t>kcja ratowniczo-gaśnicza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6004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pl-PL" b="1" dirty="0" smtClean="0"/>
              <a:t>otwierając drzwi do pomieszczeń, w których powstał pożar należy zachować szczególną ostrożność. Wskazane jest schowanie się za ścianę od strony klamki w drzwiach lub zasłonięcie twarzy,</a:t>
            </a:r>
          </a:p>
          <a:p>
            <a:pPr algn="ctr"/>
            <a:endParaRPr lang="pl-PL" b="1" dirty="0" smtClean="0"/>
          </a:p>
          <a:p>
            <a:pPr algn="ctr"/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wchodząc do zadymionych pomieszczeń lub przechodząc przez nie, należy ograniczać ilość wdychanych produktów spalania. Poruszać się w pozycji pochylonej, jak najbliżej podłogi i zasłaniać usta, np. wilgotną chustką.</a:t>
            </a:r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ytuł 1"/>
          <p:cNvSpPr>
            <a:spLocks noGrp="1"/>
          </p:cNvSpPr>
          <p:nvPr>
            <p:ph type="title"/>
          </p:nvPr>
        </p:nvSpPr>
        <p:spPr>
          <a:xfrm>
            <a:off x="502920" y="332656"/>
            <a:ext cx="8183880" cy="1008112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pl-PL" b="1" dirty="0" smtClean="0">
                <a:solidFill>
                  <a:srgbClr val="FF0000"/>
                </a:solidFill>
              </a:rPr>
              <a:t>Ochrona Przeciwpożarowa</a:t>
            </a:r>
            <a:endParaRPr lang="pl-PL" dirty="0" smtClean="0"/>
          </a:p>
        </p:txBody>
      </p:sp>
      <p:sp>
        <p:nvSpPr>
          <p:cNvPr id="33795" name="Symbol zastępczy zawartości 2"/>
          <p:cNvSpPr>
            <a:spLocks noGrp="1"/>
          </p:cNvSpPr>
          <p:nvPr>
            <p:ph idx="1"/>
          </p:nvPr>
        </p:nvSpPr>
        <p:spPr>
          <a:xfrm>
            <a:off x="502920" y="1556792"/>
            <a:ext cx="8183880" cy="4392488"/>
          </a:xfrm>
        </p:spPr>
        <p:txBody>
          <a:bodyPr>
            <a:normAutofit/>
          </a:bodyPr>
          <a:lstStyle/>
          <a:p>
            <a:pPr eaLnBrk="1" hangingPunct="1"/>
            <a:r>
              <a:rPr lang="pl-PL" b="1" dirty="0" smtClean="0"/>
              <a:t>System powiadamiania;</a:t>
            </a:r>
          </a:p>
          <a:p>
            <a:pPr eaLnBrk="1" hangingPunct="1"/>
            <a:r>
              <a:rPr lang="pl-PL" b="1" dirty="0" smtClean="0"/>
              <a:t>telefon alarmowy 998, </a:t>
            </a:r>
          </a:p>
          <a:p>
            <a:pPr eaLnBrk="1" hangingPunct="1"/>
            <a:r>
              <a:rPr lang="pl-PL" b="1" dirty="0" smtClean="0"/>
              <a:t>telefon ratowniczy 112</a:t>
            </a:r>
          </a:p>
          <a:p>
            <a:pPr eaLnBrk="1" hangingPunct="1"/>
            <a:endParaRPr lang="pl-PL" b="1" dirty="0" smtClean="0"/>
          </a:p>
          <a:p>
            <a:pPr eaLnBrk="1" hangingPunct="1"/>
            <a:r>
              <a:rPr lang="pl-PL" b="1" u="sng" dirty="0" smtClean="0">
                <a:solidFill>
                  <a:srgbClr val="C00000"/>
                </a:solidFill>
              </a:rPr>
              <a:t>droga ewakuacyjna  </a:t>
            </a:r>
            <a:r>
              <a:rPr lang="pl-PL" dirty="0" smtClean="0"/>
              <a:t>to droga jaką należy przebyć, aby znaleźć się w miejscu bezpiecznym – czyli: na zewnątrz budynku lub w strefie bezpiecznej</a:t>
            </a:r>
            <a:endParaRPr lang="pl-PL" b="1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1008112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pl-PL" dirty="0" smtClean="0"/>
              <a:t>EWAKUACJA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1772816"/>
            <a:ext cx="8183880" cy="4032448"/>
          </a:xfrm>
          <a:noFill/>
        </p:spPr>
        <p:txBody>
          <a:bodyPr>
            <a:normAutofit lnSpcReduction="10000"/>
          </a:bodyPr>
          <a:lstStyle/>
          <a:p>
            <a:r>
              <a:rPr lang="pl-PL" sz="2800" b="1" dirty="0" smtClean="0"/>
              <a:t>Zdarzenia warunkujące konieczność ewakuacji:</a:t>
            </a:r>
          </a:p>
          <a:p>
            <a:r>
              <a:rPr lang="pl-PL" dirty="0" smtClean="0"/>
              <a:t>pożar</a:t>
            </a:r>
          </a:p>
          <a:p>
            <a:r>
              <a:rPr lang="pl-PL" dirty="0" smtClean="0"/>
              <a:t>alarm o podłożeniu bomby</a:t>
            </a:r>
          </a:p>
          <a:p>
            <a:r>
              <a:rPr lang="pl-PL" dirty="0" smtClean="0"/>
              <a:t>zagrożenie wybuchem</a:t>
            </a:r>
          </a:p>
          <a:p>
            <a:r>
              <a:rPr lang="pl-PL" dirty="0" smtClean="0"/>
              <a:t>zagrożenie zawaleniem konstrukcji</a:t>
            </a:r>
          </a:p>
          <a:p>
            <a:r>
              <a:rPr lang="pl-PL" dirty="0" smtClean="0"/>
              <a:t>emisja skażeń (chemicznych, biologicznych)</a:t>
            </a:r>
          </a:p>
          <a:p>
            <a:r>
              <a:rPr lang="pl-PL" dirty="0" smtClean="0"/>
              <a:t>zagrożenia atmosferyczne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1296144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pl-PL" dirty="0" smtClean="0"/>
              <a:t>EWAKUACJA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32448"/>
          </a:xfrm>
          <a:noFill/>
        </p:spPr>
        <p:txBody>
          <a:bodyPr>
            <a:normAutofit fontScale="85000" lnSpcReduction="10000"/>
          </a:bodyPr>
          <a:lstStyle/>
          <a:p>
            <a:pPr algn="ctr"/>
            <a:r>
              <a:rPr lang="pl-PL" b="1" dirty="0" smtClean="0"/>
              <a:t>Podstawowe obowiązki właściciela budynku</a:t>
            </a:r>
          </a:p>
          <a:p>
            <a:pPr algn="ctr">
              <a:buNone/>
            </a:pPr>
            <a:r>
              <a:rPr lang="pl-PL" b="1" dirty="0" smtClean="0"/>
              <a:t>w zakresie ewakuacji:</a:t>
            </a:r>
          </a:p>
          <a:p>
            <a:pPr algn="ctr">
              <a:buNone/>
            </a:pPr>
            <a:r>
              <a:rPr lang="pl-PL" dirty="0" smtClean="0"/>
              <a:t>• Zapewnić osobom przebywającym w budynku, obiekcie budowlanym lub na terenie, bezpieczeństwo i możliwość ewakuacji</a:t>
            </a:r>
          </a:p>
          <a:p>
            <a:pPr algn="ctr">
              <a:buNone/>
            </a:pPr>
            <a:r>
              <a:rPr lang="pl-PL" dirty="0" smtClean="0"/>
              <a:t>• Zapoznać pracowników z przepisami przeciwpożarowymi</a:t>
            </a:r>
          </a:p>
          <a:p>
            <a:pPr algn="ctr">
              <a:buNone/>
            </a:pPr>
            <a:r>
              <a:rPr lang="pl-PL" dirty="0" smtClean="0"/>
              <a:t>• Ustalić sposoby postępowania na wypadek powstania pożaru, klęski żywiołowej lub innego miejscowego zagrożenia.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04664"/>
            <a:ext cx="8183880" cy="122413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b="1" u="sng" dirty="0" smtClean="0"/>
              <a:t/>
            </a:r>
            <a:br>
              <a:rPr lang="pl-PL" b="1" u="sng" dirty="0" smtClean="0"/>
            </a:br>
            <a:r>
              <a:rPr lang="pl-PL" b="1" dirty="0" smtClean="0">
                <a:solidFill>
                  <a:srgbClr val="FF0000"/>
                </a:solidFill>
              </a:rPr>
              <a:t>Przebieg ewakuacji.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600400"/>
          </a:xfrm>
          <a:noFill/>
        </p:spPr>
        <p:txBody>
          <a:bodyPr>
            <a:normAutofit fontScale="92500" lnSpcReduction="10000"/>
          </a:bodyPr>
          <a:lstStyle/>
          <a:p>
            <a:pPr algn="ctr"/>
            <a:r>
              <a:rPr lang="pl-PL" i="1" dirty="0" smtClean="0"/>
              <a:t>ogłosić sygnał alarmowy „EWAKUACJA” </a:t>
            </a:r>
          </a:p>
          <a:p>
            <a:pPr algn="ctr"/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otworzyć drzwi sal i pokoi powiadamiając o charakterze zagrożenia i konieczności ewakuacji – </a:t>
            </a:r>
            <a:r>
              <a:rPr lang="pl-PL" u="sng" dirty="0" smtClean="0">
                <a:solidFill>
                  <a:schemeClr val="accent4">
                    <a:lumMod val="75000"/>
                  </a:schemeClr>
                </a:solidFill>
              </a:rPr>
              <a:t>apelować o zachowanie spokoju</a:t>
            </a:r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,</a:t>
            </a:r>
          </a:p>
          <a:p>
            <a:pPr algn="ctr"/>
            <a:r>
              <a:rPr lang="pl-PL" i="1" dirty="0" smtClean="0"/>
              <a:t>w pierwszej kolejności należy ewakuować osoby z tych pomieszczeń, w których powstał pożar</a:t>
            </a:r>
            <a:r>
              <a:rPr lang="pl-PL" dirty="0" smtClean="0"/>
              <a:t>, </a:t>
            </a:r>
          </a:p>
          <a:p>
            <a:pPr algn="ctr"/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- następnie należy ewakuować osoby poczynając od pierwszego piętra budynku.</a:t>
            </a:r>
          </a:p>
          <a:p>
            <a:endParaRPr lang="pl-PL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1008112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pl-PL" b="1" dirty="0" smtClean="0">
                <a:solidFill>
                  <a:srgbClr val="FF0000"/>
                </a:solidFill>
              </a:rPr>
              <a:t>Przebieg ewakuacji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00808"/>
            <a:ext cx="8472518" cy="4032448"/>
          </a:xfrm>
          <a:noFill/>
        </p:spPr>
        <p:txBody>
          <a:bodyPr>
            <a:normAutofit fontScale="92500" lnSpcReduction="10000"/>
          </a:bodyPr>
          <a:lstStyle/>
          <a:p>
            <a:pPr algn="ctr"/>
            <a:r>
              <a:rPr lang="pl-PL" i="1" dirty="0" smtClean="0"/>
              <a:t>wskazać kierunek ruchu oraz określić miejsce zbiórki,</a:t>
            </a:r>
          </a:p>
          <a:p>
            <a:pPr algn="ctr"/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sprawdzić, zgodnie z listą - obecność,</a:t>
            </a:r>
          </a:p>
          <a:p>
            <a:pPr algn="ctr"/>
            <a:r>
              <a:rPr lang="pl-PL" dirty="0" smtClean="0"/>
              <a:t> </a:t>
            </a:r>
            <a:r>
              <a:rPr lang="pl-PL" i="1" dirty="0" smtClean="0"/>
              <a:t>o ile to jest możliwe, sprawdzić pomieszczenia, czy wszyscy je opuścili,</a:t>
            </a:r>
          </a:p>
          <a:p>
            <a:pPr algn="ctr"/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ludzi odciętych od dróg wyjścia zebrać w pomieszczeniu najbardziej oddalonym od źródła pożaru,</a:t>
            </a:r>
          </a:p>
          <a:p>
            <a:pPr algn="ctr"/>
            <a:r>
              <a:rPr lang="pl-PL" i="1" dirty="0" smtClean="0"/>
              <a:t>w przypadku bezpośredniego zagrożenia życia podjąć próbę  ewakuacji przez okna</a:t>
            </a:r>
            <a:endParaRPr lang="pl-PL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endParaRPr lang="pl-PL" i="1" dirty="0" smtClean="0"/>
          </a:p>
          <a:p>
            <a:pPr algn="ctr"/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ytuł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108012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pl-PL" dirty="0" smtClean="0"/>
              <a:t>Warunki techniczne</a:t>
            </a:r>
            <a:br>
              <a:rPr lang="pl-PL" dirty="0" smtClean="0"/>
            </a:br>
            <a:r>
              <a:rPr lang="pl-PL" sz="3200" dirty="0" smtClean="0"/>
              <a:t>ewakuacji</a:t>
            </a:r>
          </a:p>
        </p:txBody>
      </p:sp>
      <p:sp>
        <p:nvSpPr>
          <p:cNvPr id="3584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76873"/>
            <a:ext cx="5400675" cy="3384375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pl-PL" sz="2800" b="1" dirty="0" smtClean="0"/>
              <a:t>przejście ewakuacyjne</a:t>
            </a:r>
            <a:r>
              <a:rPr lang="pl-PL" sz="2800" dirty="0" smtClean="0"/>
              <a:t> czyli droga do przebycia w pomieszczeniu do wyjścia nie może być dłuższa niż 70 metrów</a:t>
            </a:r>
          </a:p>
          <a:p>
            <a:pPr eaLnBrk="1" hangingPunct="1">
              <a:buNone/>
            </a:pPr>
            <a:endParaRPr lang="pl-PL" sz="2800" dirty="0" smtClean="0"/>
          </a:p>
          <a:p>
            <a:pPr eaLnBrk="1" hangingPunct="1"/>
            <a:r>
              <a:rPr lang="pl-PL" sz="2800" dirty="0" smtClean="0"/>
              <a:t>odpowiednie oznakowanie i oświetlenie dróg ewakuacji – kształt, wymiar, kolor, wygląd oznakowania ewakuacyjnego ustalony według Polskiej Normy</a:t>
            </a:r>
          </a:p>
          <a:p>
            <a:pPr eaLnBrk="1" hangingPunct="1"/>
            <a:endParaRPr lang="pl-PL" dirty="0" smtClean="0"/>
          </a:p>
          <a:p>
            <a:pPr eaLnBrk="1" hangingPunct="1"/>
            <a:endParaRPr lang="pl-PL" dirty="0" smtClean="0"/>
          </a:p>
        </p:txBody>
      </p:sp>
      <p:pic>
        <p:nvPicPr>
          <p:cNvPr id="35844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164262" y="2539206"/>
            <a:ext cx="1114425" cy="371475"/>
          </a:xfrm>
          <a:noFill/>
        </p:spPr>
      </p:pic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ChangeArrowheads="1"/>
          </p:cNvSpPr>
          <p:nvPr/>
        </p:nvSpPr>
        <p:spPr bwMode="auto">
          <a:xfrm>
            <a:off x="2428875" y="833438"/>
            <a:ext cx="442912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l-PL" sz="2400" b="1">
                <a:solidFill>
                  <a:srgbClr val="000000"/>
                </a:solidFill>
              </a:rPr>
              <a:t>Drzwi ewakuacyjne;</a:t>
            </a:r>
            <a:endParaRPr lang="pl-PL" sz="2400"/>
          </a:p>
          <a:p>
            <a:pPr algn="ctr" eaLnBrk="0" hangingPunct="0"/>
            <a:r>
              <a:rPr lang="pl-PL"/>
              <a:t>  </a:t>
            </a:r>
            <a:endParaRPr lang="pl-PL" sz="7200"/>
          </a:p>
        </p:txBody>
      </p:sp>
      <p:pic>
        <p:nvPicPr>
          <p:cNvPr id="36867" name="Picture 2" descr="http://www.komers-bhp.pl/ewakuacja/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5" y="642938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3357563" y="2316163"/>
            <a:ext cx="3357562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l-PL" sz="2400" b="1">
                <a:solidFill>
                  <a:srgbClr val="000000"/>
                </a:solidFill>
              </a:rPr>
              <a:t>Wyjście ewakuacyjne;</a:t>
            </a:r>
            <a:endParaRPr lang="pl-PL" sz="2400"/>
          </a:p>
          <a:p>
            <a:pPr algn="ctr" eaLnBrk="0" hangingPunct="0"/>
            <a:r>
              <a:rPr lang="pl-PL"/>
              <a:t>  </a:t>
            </a:r>
            <a:endParaRPr lang="pl-PL" sz="3600"/>
          </a:p>
        </p:txBody>
      </p:sp>
      <p:pic>
        <p:nvPicPr>
          <p:cNvPr id="36869" name="Picture 4" descr="http://www.komers-bhp.pl/ewakuacja/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3" y="2357438"/>
            <a:ext cx="2286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0" name="Rectangle 5"/>
          <p:cNvSpPr>
            <a:spLocks noChangeArrowheads="1"/>
          </p:cNvSpPr>
          <p:nvPr/>
        </p:nvSpPr>
        <p:spPr bwMode="auto">
          <a:xfrm>
            <a:off x="2714625" y="4845050"/>
            <a:ext cx="478631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l-PL" sz="2400" b="1">
                <a:solidFill>
                  <a:srgbClr val="000000"/>
                </a:solidFill>
              </a:rPr>
              <a:t>Miejsce zbiórki do ewakuacji;</a:t>
            </a:r>
            <a:endParaRPr lang="pl-PL" sz="2400"/>
          </a:p>
          <a:p>
            <a:pPr algn="ctr" eaLnBrk="0" hangingPunct="0"/>
            <a:r>
              <a:rPr lang="pl-PL"/>
              <a:t>  </a:t>
            </a:r>
            <a:endParaRPr lang="pl-PL" sz="10600"/>
          </a:p>
        </p:txBody>
      </p:sp>
      <p:pic>
        <p:nvPicPr>
          <p:cNvPr id="36871" name="Picture 6" descr="http://www.komers-bhp.pl/ewakuacja/1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" y="4071938"/>
            <a:ext cx="192881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2" name="Picture 2" descr="http://www.komers-bhp.pl/ewakuacja/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5" y="642938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ymbol zastępczy stop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5"/>
          <p:cNvSpPr>
            <a:spLocks noChangeArrowheads="1"/>
          </p:cNvSpPr>
          <p:nvPr/>
        </p:nvSpPr>
        <p:spPr bwMode="auto">
          <a:xfrm>
            <a:off x="2143125" y="371475"/>
            <a:ext cx="70008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l-PL" sz="2400" b="1">
                <a:solidFill>
                  <a:srgbClr val="000000"/>
                </a:solidFill>
              </a:rPr>
              <a:t>Kierunek do wyjścia do drogi ewakuacyjnej schodami w dół w lewo</a:t>
            </a:r>
            <a:r>
              <a:rPr lang="pl-PL" b="1">
                <a:solidFill>
                  <a:srgbClr val="000000"/>
                </a:solidFill>
              </a:rPr>
              <a:t>;</a:t>
            </a:r>
            <a:endParaRPr lang="pl-PL"/>
          </a:p>
          <a:p>
            <a:pPr algn="ctr" eaLnBrk="0" hangingPunct="0"/>
            <a:r>
              <a:rPr lang="pl-PL"/>
              <a:t>  </a:t>
            </a:r>
            <a:endParaRPr lang="pl-PL" sz="3500"/>
          </a:p>
        </p:txBody>
      </p:sp>
      <p:pic>
        <p:nvPicPr>
          <p:cNvPr id="37891" name="Picture 76" descr="http://www.komers-bhp.pl/ewakuacja/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428625"/>
            <a:ext cx="1643063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2" name="Rectangle 77"/>
          <p:cNvSpPr>
            <a:spLocks noChangeArrowheads="1"/>
          </p:cNvSpPr>
          <p:nvPr/>
        </p:nvSpPr>
        <p:spPr bwMode="auto">
          <a:xfrm>
            <a:off x="2071688" y="2341563"/>
            <a:ext cx="7072312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l-PL" sz="2400" b="1">
                <a:solidFill>
                  <a:srgbClr val="000000"/>
                </a:solidFill>
              </a:rPr>
              <a:t>Pchać aby otworzyć;</a:t>
            </a:r>
            <a:endParaRPr lang="pl-PL" sz="2400"/>
          </a:p>
          <a:p>
            <a:pPr algn="ctr" eaLnBrk="0" hangingPunct="0"/>
            <a:r>
              <a:rPr lang="pl-PL"/>
              <a:t>  </a:t>
            </a:r>
            <a:endParaRPr lang="pl-PL" sz="7200"/>
          </a:p>
        </p:txBody>
      </p:sp>
      <p:pic>
        <p:nvPicPr>
          <p:cNvPr id="37893" name="Picture 78" descr="http://www.komers-bhp.pl/ewakuacja/1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3" y="2214563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4" name="Rectangle 79"/>
          <p:cNvSpPr>
            <a:spLocks noChangeArrowheads="1"/>
          </p:cNvSpPr>
          <p:nvPr/>
        </p:nvSpPr>
        <p:spPr bwMode="auto">
          <a:xfrm>
            <a:off x="2928938" y="4929188"/>
            <a:ext cx="6215062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l-PL" sz="2400" b="1">
                <a:solidFill>
                  <a:srgbClr val="000000"/>
                </a:solidFill>
              </a:rPr>
              <a:t>Stłuc aby uzyskać dostęp</a:t>
            </a:r>
            <a:r>
              <a:rPr lang="pl-PL" b="1">
                <a:solidFill>
                  <a:srgbClr val="000000"/>
                </a:solidFill>
              </a:rPr>
              <a:t>;</a:t>
            </a:r>
            <a:endParaRPr lang="pl-PL"/>
          </a:p>
          <a:p>
            <a:pPr algn="ctr" eaLnBrk="0" hangingPunct="0"/>
            <a:r>
              <a:rPr lang="pl-PL"/>
              <a:t>  </a:t>
            </a:r>
            <a:endParaRPr lang="pl-PL" sz="7200"/>
          </a:p>
        </p:txBody>
      </p:sp>
      <p:pic>
        <p:nvPicPr>
          <p:cNvPr id="37895" name="Picture 80" descr="http://www.komers-bhp.pl/ewakuacja/16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" y="45720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74638"/>
            <a:ext cx="8002587" cy="796925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l-PL" dirty="0" smtClean="0">
                <a:solidFill>
                  <a:schemeClr val="folHlink"/>
                </a:solidFill>
              </a:rPr>
              <a:t>B</a:t>
            </a:r>
            <a:r>
              <a:rPr lang="pl-PL" b="1" dirty="0" smtClean="0">
                <a:solidFill>
                  <a:schemeClr val="folHlink"/>
                </a:solidFill>
              </a:rPr>
              <a:t>adania lekarskie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5589587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defRPr/>
            </a:pPr>
            <a:endParaRPr lang="pl-PL" sz="2400" b="1" dirty="0" smtClean="0"/>
          </a:p>
          <a:p>
            <a:pPr marL="609600" indent="-609600">
              <a:lnSpc>
                <a:spcPct val="80000"/>
              </a:lnSpc>
              <a:defRPr/>
            </a:pPr>
            <a:r>
              <a:rPr lang="pl-PL" sz="2400" b="1" dirty="0" smtClean="0"/>
              <a:t>Każdy pracownik przed dopuszczeniem do pracy musi być zdiagnozowany przez lekarza, czy może pracować na określonym stanowisku-</a:t>
            </a:r>
            <a:r>
              <a:rPr lang="pl-PL" sz="2400" b="1" i="1" dirty="0" smtClean="0">
                <a:solidFill>
                  <a:schemeClr val="bg1">
                    <a:lumMod val="50000"/>
                  </a:schemeClr>
                </a:solidFill>
              </a:rPr>
              <a:t>na podstawie skierowania;</a:t>
            </a:r>
          </a:p>
          <a:p>
            <a:pPr marL="609600" indent="-609600" eaLnBrk="1" hangingPunct="1">
              <a:lnSpc>
                <a:spcPct val="80000"/>
              </a:lnSpc>
              <a:buNone/>
              <a:defRPr/>
            </a:pPr>
            <a:r>
              <a:rPr lang="pl-PL" sz="2400" b="1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>
              <a:defRPr/>
            </a:pPr>
            <a:r>
              <a:rPr lang="pl-PL" sz="2400" b="1" dirty="0" smtClean="0"/>
              <a:t>Okresowym badaniom lekarskim pracownik poddawany jest według czasookresu ustalonego przez lekarza Medycyny Pracy;</a:t>
            </a:r>
          </a:p>
          <a:p>
            <a:pPr>
              <a:defRPr/>
            </a:pPr>
            <a:endParaRPr lang="pl-PL" sz="2400" b="1" dirty="0" smtClean="0"/>
          </a:p>
          <a:p>
            <a:pPr>
              <a:defRPr/>
            </a:pPr>
            <a:r>
              <a:rPr lang="pl-PL" sz="2400" b="1" dirty="0" smtClean="0"/>
              <a:t>Kontrolnym badaniom lekarskim musi poddać się po przerwie chorobowej trwającej dłużej niż 30 dni.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pl-PL" sz="2400" b="1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mgr Małgorzata Pietrzko-Zając Starszy Specjalista BHP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ChangeArrowheads="1"/>
          </p:cNvSpPr>
          <p:nvPr/>
        </p:nvSpPr>
        <p:spPr bwMode="auto">
          <a:xfrm>
            <a:off x="2357438" y="1495425"/>
            <a:ext cx="5500687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l-PL" sz="2400" b="1">
                <a:solidFill>
                  <a:srgbClr val="000000"/>
                </a:solidFill>
              </a:rPr>
              <a:t>Zakaz korzystania z dźwigu osobowego w razie pożaru;</a:t>
            </a:r>
            <a:endParaRPr lang="pl-PL" sz="2400"/>
          </a:p>
          <a:p>
            <a:pPr algn="ctr" eaLnBrk="0" hangingPunct="0"/>
            <a:r>
              <a:rPr lang="pl-PL"/>
              <a:t>  </a:t>
            </a:r>
            <a:endParaRPr lang="pl-PL" sz="10100"/>
          </a:p>
        </p:txBody>
      </p:sp>
      <p:pic>
        <p:nvPicPr>
          <p:cNvPr id="38915" name="Picture 2" descr="http://www.komers-bhp.pl/ewakuacja/5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571500"/>
            <a:ext cx="1928813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2500313" y="4559300"/>
            <a:ext cx="528637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l-PL" sz="2400" b="1">
                <a:solidFill>
                  <a:srgbClr val="000000"/>
                </a:solidFill>
              </a:rPr>
              <a:t>Rejon bez wyjścia ewakuacyjnego</a:t>
            </a:r>
            <a:r>
              <a:rPr lang="pl-PL" b="1">
                <a:solidFill>
                  <a:srgbClr val="000000"/>
                </a:solidFill>
              </a:rPr>
              <a:t>;</a:t>
            </a:r>
            <a:endParaRPr lang="pl-PL"/>
          </a:p>
          <a:p>
            <a:pPr algn="ctr" eaLnBrk="0" hangingPunct="0"/>
            <a:r>
              <a:rPr lang="pl-PL"/>
              <a:t>  </a:t>
            </a:r>
            <a:endParaRPr lang="pl-PL" sz="10600"/>
          </a:p>
        </p:txBody>
      </p:sp>
      <p:pic>
        <p:nvPicPr>
          <p:cNvPr id="38917" name="Picture 4" descr="http://www.komers-bhp.pl/ewakuacja/5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3643313"/>
            <a:ext cx="199072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pl-PL" b="1" dirty="0" smtClean="0"/>
              <a:t>PIERWSZA POMOC – ZAGADNIENIA OGÓLNE</a:t>
            </a:r>
            <a:endParaRPr lang="pl-PL" dirty="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548680"/>
            <a:ext cx="8329612" cy="1080120"/>
          </a:xfrm>
        </p:spPr>
        <p:txBody>
          <a:bodyPr>
            <a:normAutofit fontScale="85000" lnSpcReduction="10000"/>
          </a:bodyPr>
          <a:lstStyle/>
          <a:p>
            <a:pPr algn="ctr" eaLnBrk="1" hangingPunct="1">
              <a:buFontTx/>
              <a:buNone/>
            </a:pPr>
            <a:r>
              <a:rPr lang="pl-PL" b="1" dirty="0" smtClean="0">
                <a:solidFill>
                  <a:srgbClr val="00B050"/>
                </a:solidFill>
              </a:rPr>
              <a:t>O WIELE ŁATWIEJ ZAPOBIEGAĆ WYPADKOM NIŻ PÓŹNIEJ LECZYĆ ICH SKUTKI !!!</a:t>
            </a:r>
          </a:p>
          <a:p>
            <a:pPr eaLnBrk="1" hangingPunct="1"/>
            <a:endParaRPr lang="pl-PL" b="1" dirty="0" smtClean="0">
              <a:solidFill>
                <a:schemeClr val="bg2"/>
              </a:solidFill>
            </a:endParaRPr>
          </a:p>
          <a:p>
            <a:pPr eaLnBrk="1" hangingPunct="1"/>
            <a:endParaRPr lang="pl-PL" b="1" dirty="0" smtClean="0">
              <a:solidFill>
                <a:schemeClr val="bg2"/>
              </a:solidFill>
            </a:endParaRPr>
          </a:p>
          <a:p>
            <a:pPr eaLnBrk="1" hangingPunct="1"/>
            <a:endParaRPr lang="pl-PL" dirty="0" smtClean="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4414838" y="44450"/>
            <a:ext cx="314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l-PL"/>
              <a:t>  </a:t>
            </a:r>
            <a:endParaRPr lang="pl-PL" sz="7200"/>
          </a:p>
        </p:txBody>
      </p:sp>
      <p:pic>
        <p:nvPicPr>
          <p:cNvPr id="51205" name="Picture 5" descr="http://www.komers-bhp.pl/ewakuacja/2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1571625"/>
            <a:ext cx="3071812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ytuł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1224136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pl-PL" b="1" dirty="0" smtClean="0">
                <a:solidFill>
                  <a:schemeClr val="folHlink"/>
                </a:solidFill>
              </a:rPr>
              <a:t>SCHEMAT WEZWANIA POMOCY</a:t>
            </a:r>
            <a:endParaRPr lang="pl-PL" dirty="0" smtClean="0"/>
          </a:p>
        </p:txBody>
      </p:sp>
      <p:sp>
        <p:nvSpPr>
          <p:cNvPr id="3" name="Prostokąt 2"/>
          <p:cNvSpPr/>
          <p:nvPr/>
        </p:nvSpPr>
        <p:spPr>
          <a:xfrm>
            <a:off x="611560" y="2132856"/>
            <a:ext cx="817525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  <a:defRPr/>
            </a:pPr>
            <a:r>
              <a:rPr lang="pl-PL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GDZIE SIĘ TO STAŁO</a:t>
            </a:r>
            <a:r>
              <a:rPr lang="pl-PL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?</a:t>
            </a:r>
          </a:p>
          <a:p>
            <a:pPr>
              <a:defRPr/>
            </a:pPr>
            <a:endParaRPr lang="pl-PL" sz="28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pl-PL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 SIĘ STAŁO</a:t>
            </a:r>
            <a:r>
              <a:rPr lang="pl-PL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?</a:t>
            </a:r>
          </a:p>
          <a:p>
            <a:pPr>
              <a:defRPr/>
            </a:pPr>
            <a:endParaRPr lang="pl-PL" sz="28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pl-PL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CZY SĄ OFIARY-POSZKODOWANI? ILE</a:t>
            </a:r>
            <a:r>
              <a:rPr lang="pl-PL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?</a:t>
            </a:r>
          </a:p>
          <a:p>
            <a:pPr>
              <a:defRPr/>
            </a:pPr>
            <a:endParaRPr lang="pl-PL" sz="28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pl-PL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JAKIE SĄ USZKODZENIA CIAŁA</a:t>
            </a:r>
            <a:r>
              <a:rPr lang="pl-PL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?</a:t>
            </a:r>
          </a:p>
          <a:p>
            <a:pPr>
              <a:defRPr/>
            </a:pPr>
            <a:endParaRPr lang="pl-PL" sz="28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pl-PL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KTO I SKĄD WZYWA POMOCY?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ytuł 1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251722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pl-PL" b="1" dirty="0" smtClean="0">
                <a:solidFill>
                  <a:schemeClr val="folHlink"/>
                </a:solidFill>
              </a:rPr>
              <a:t>SZCZEGÓŁOWE INFORMACJE</a:t>
            </a:r>
            <a:endParaRPr lang="pl-PL" dirty="0" smtClean="0"/>
          </a:p>
        </p:txBody>
      </p:sp>
      <p:sp>
        <p:nvSpPr>
          <p:cNvPr id="3" name="Prostokąt 2"/>
          <p:cNvSpPr/>
          <p:nvPr/>
        </p:nvSpPr>
        <p:spPr>
          <a:xfrm>
            <a:off x="571500" y="548680"/>
            <a:ext cx="7929563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pl-P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CZY POSZKODOWANY JEST UWOLNIONY OD ZAGROŻENIA?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endParaRPr lang="pl-PL" sz="2400" b="1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pl-PL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CZY SĄ OZNAKOWANE NIEBEZPIECZNE ZAGROŻENIA, MATERIAŁY, SUBSTANCJE…?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endParaRPr lang="pl-PL" sz="24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pl-P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DOPRECYZOWANIE STANU POSZKODOWANEGO.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endParaRPr lang="pl-PL" sz="24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pl-PL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JAKIE WYKONANO CZYNNOŚCI RATUNKOWE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endParaRPr lang="pl-PL" sz="2400" b="1" dirty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pl-P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INNE Np. zagrożenie pożarowe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115212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l-PL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WARTO PAMIĘTAĆ !!!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pl-PL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/>
            </a:r>
            <a:br>
              <a:rPr lang="pl-PL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endParaRPr lang="pl-PL" dirty="0" smtClean="0"/>
          </a:p>
        </p:txBody>
      </p:sp>
      <p:sp>
        <p:nvSpPr>
          <p:cNvPr id="55299" name="Prostokąt 2"/>
          <p:cNvSpPr>
            <a:spLocks noChangeArrowheads="1"/>
          </p:cNvSpPr>
          <p:nvPr/>
        </p:nvSpPr>
        <p:spPr bwMode="auto">
          <a:xfrm>
            <a:off x="1357313" y="1571625"/>
            <a:ext cx="7000875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3200" dirty="0" err="1">
                <a:solidFill>
                  <a:srgbClr val="00CC00"/>
                </a:solidFill>
                <a:latin typeface="Times New Roman" pitchFamily="18" charset="0"/>
                <a:sym typeface="Wingdings 2" pitchFamily="18" charset="2"/>
              </a:rPr>
              <a:t></a:t>
            </a:r>
            <a:endParaRPr lang="pl-PL" sz="3200" dirty="0">
              <a:solidFill>
                <a:srgbClr val="00CC00"/>
              </a:solidFill>
              <a:latin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pl-PL" sz="3200" b="1" dirty="0">
                <a:latin typeface="Tahoma" pitchFamily="34" charset="0"/>
              </a:rPr>
              <a:t>Połączenie z osobą przyjmującą zgłoszenie wypadku należy utrzymywać do momentu,  uzyskania potwierdzenia jego przyjęcia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ytuł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792088"/>
          </a:xfrm>
          <a:solidFill>
            <a:srgbClr val="FFFF00"/>
          </a:solidFill>
        </p:spPr>
        <p:txBody>
          <a:bodyPr/>
          <a:lstStyle/>
          <a:p>
            <a:pPr algn="ctr" eaLnBrk="1" hangingPunct="1"/>
            <a:r>
              <a:rPr lang="pl-PL" b="1" dirty="0" smtClean="0">
                <a:solidFill>
                  <a:schemeClr val="folHlink"/>
                </a:solidFill>
              </a:rPr>
              <a:t>ZADANIA RATOWNIKA</a:t>
            </a:r>
            <a:endParaRPr lang="pl-PL" dirty="0" smtClean="0"/>
          </a:p>
        </p:txBody>
      </p:sp>
      <p:sp>
        <p:nvSpPr>
          <p:cNvPr id="4" name="Prostokąt 3"/>
          <p:cNvSpPr/>
          <p:nvPr/>
        </p:nvSpPr>
        <p:spPr>
          <a:xfrm>
            <a:off x="857250" y="1628800"/>
            <a:ext cx="7675190" cy="4468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l-PL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ZABEZPIECZENIE SIEBIE </a:t>
            </a:r>
            <a:br>
              <a:rPr lang="pl-PL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 POSZKODOWANEGO.</a:t>
            </a:r>
          </a:p>
          <a:p>
            <a:pPr marL="533400" indent="-533400">
              <a:lnSpc>
                <a:spcPct val="90000"/>
              </a:lnSpc>
              <a:defRPr/>
            </a:pPr>
            <a:endParaRPr lang="pl-PL" sz="24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l-PL" sz="2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EWAKUACJA POSZKODOWANEGO </a:t>
            </a:r>
            <a:br>
              <a:rPr lang="pl-PL" sz="2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sz="2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 MIEJSCA ZDARZENIA (JEŚLI JEST KONIECZNA).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endParaRPr lang="pl-PL" sz="2400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l-PL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WEZWANIE LEKARZA.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endParaRPr lang="pl-PL" sz="24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l-PL" sz="2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OPIEKA NAD POSZKODOWANYM DO PRZYJAZDU LEKARZA.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endParaRPr lang="pl-PL" sz="2400" dirty="0">
              <a:solidFill>
                <a:srgbClr val="00B0F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l-PL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DZIAŁANIA RATUNKOWE </a:t>
            </a:r>
            <a:r>
              <a:rPr lang="pl-PL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332656"/>
            <a:ext cx="8183880" cy="936104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Zranienia. Postępowanie przy zranieniu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1556792"/>
            <a:ext cx="8183880" cy="4536504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pl-PL" dirty="0"/>
              <a:t>Pierwszą czynnością jest:</a:t>
            </a:r>
            <a:endParaRPr lang="pl-PL" dirty="0" smtClean="0"/>
          </a:p>
          <a:p>
            <a:pPr algn="ctr">
              <a:buNone/>
            </a:pPr>
            <a:r>
              <a:rPr lang="pl-PL" dirty="0" smtClean="0"/>
              <a:t> </a:t>
            </a:r>
            <a:r>
              <a:rPr lang="pl-PL" dirty="0"/>
              <a:t>natychmiastowe zatrzymanie krwotoku</a:t>
            </a:r>
            <a:r>
              <a:rPr lang="pl-PL" dirty="0" smtClean="0"/>
              <a:t>;</a:t>
            </a:r>
          </a:p>
          <a:p>
            <a:pPr algn="ctr">
              <a:buNone/>
            </a:pPr>
            <a:endParaRPr lang="pl-PL" dirty="0"/>
          </a:p>
          <a:p>
            <a:pPr algn="ctr"/>
            <a:endParaRPr lang="pl-PL" dirty="0" smtClean="0"/>
          </a:p>
          <a:p>
            <a:pPr algn="ctr"/>
            <a:r>
              <a:rPr lang="pl-PL" b="1" dirty="0">
                <a:solidFill>
                  <a:srgbClr val="FF0000"/>
                </a:solidFill>
              </a:rPr>
              <a:t>Ważne! Nie wolno wyjmować z ran ciał obcych ani grzebać w ranach.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/>
              <a:t>Ranny, którego rany zanieczyszczone są ziemią lub kurzem, powinien obowiązkowo otrzymać surowicę przeciwtężcową.</a:t>
            </a: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332656"/>
            <a:ext cx="8183880" cy="108012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l-PL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Porażenie prądem elektrycznym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1916832"/>
            <a:ext cx="8183880" cy="439248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ctr"/>
            <a:r>
              <a:rPr lang="pl-PL" b="1" dirty="0">
                <a:solidFill>
                  <a:srgbClr val="FF0000"/>
                </a:solidFill>
              </a:rPr>
              <a:t>Pierwsza pomoc:</a:t>
            </a:r>
            <a:endParaRPr lang="pl-PL" dirty="0" smtClean="0">
              <a:solidFill>
                <a:srgbClr val="FF0000"/>
              </a:solidFill>
            </a:endParaRPr>
          </a:p>
          <a:p>
            <a:pPr algn="ctr"/>
            <a:r>
              <a:rPr lang="pl-PL" dirty="0"/>
              <a:t> natychmiast uwolnić porażonego spod działania prądu elektrycznego poprzez:</a:t>
            </a:r>
            <a:endParaRPr lang="pl-PL" dirty="0" smtClean="0"/>
          </a:p>
          <a:p>
            <a:pPr algn="ctr"/>
            <a:r>
              <a:rPr lang="pl-PL" dirty="0"/>
              <a:t>  </a:t>
            </a:r>
            <a:r>
              <a:rPr lang="pl-PL" u="sng" dirty="0" smtClean="0"/>
              <a:t>wyłączyć napięcie </a:t>
            </a:r>
            <a:r>
              <a:rPr lang="pl-PL" u="sng" dirty="0"/>
              <a:t>właściwego obwodu elektrycznego,</a:t>
            </a:r>
            <a:endParaRPr lang="pl-PL" u="sng" dirty="0" smtClean="0"/>
          </a:p>
          <a:p>
            <a:pPr algn="ctr"/>
            <a:r>
              <a:rPr lang="pl-PL" dirty="0"/>
              <a:t>  </a:t>
            </a:r>
            <a:r>
              <a:rPr lang="pl-PL" dirty="0" smtClean="0"/>
              <a:t>odciągnąć </a:t>
            </a:r>
            <a:r>
              <a:rPr lang="pl-PL" dirty="0"/>
              <a:t>porażonego od urządzeń będących pod napięciem (należy pamiętać o stosowaniu przez ratującego odpowiedniego zabezpieczenia siebie przed porażeniem);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1080120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pl-PL" dirty="0" smtClean="0"/>
              <a:t>  Poparzenia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2132856"/>
            <a:ext cx="8183880" cy="3600400"/>
          </a:xfrm>
        </p:spPr>
        <p:txBody>
          <a:bodyPr>
            <a:normAutofit fontScale="85000" lnSpcReduction="10000"/>
          </a:bodyPr>
          <a:lstStyle/>
          <a:p>
            <a:pPr marL="514350" indent="-514350" algn="ctr"/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Znieść czynnik oparzeniowy</a:t>
            </a:r>
          </a:p>
          <a:p>
            <a:pPr marL="514350" indent="-514350" algn="ctr"/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Rozpocząć oziębianie rany( 20-30minut)</a:t>
            </a:r>
          </a:p>
          <a:p>
            <a:pPr marL="514350" indent="-514350" algn="ctr"/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Poszkodowanych płonących przewrócić na ziemię i dokładnie ugasić odzież płonącą</a:t>
            </a:r>
          </a:p>
          <a:p>
            <a:pPr marL="514350" indent="-514350" algn="ctr"/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 oparzonych kończyn zdjąć zegarek, biżuterię</a:t>
            </a:r>
          </a:p>
          <a:p>
            <a:pPr marL="514350" indent="-514350" algn="ctr"/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Miejsce oparzenia zabezpieczyć żelowym opatrunkiem </a:t>
            </a:r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przeciw oparzeniowym</a:t>
            </a:r>
            <a:endParaRPr lang="pl-PL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100811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sz="4000" b="1" dirty="0" smtClean="0"/>
              <a:t>Zasady bezpiecznej pracy biurowej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924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1</a:t>
            </a:r>
            <a:r>
              <a:rPr lang="pl-PL" b="1" dirty="0"/>
              <a:t>. Zachować właściwą pozycję ciała oraz oparcia dla rąk</a:t>
            </a:r>
          </a:p>
          <a:p>
            <a:pPr algn="ctr">
              <a:buNone/>
            </a:pPr>
            <a:r>
              <a:rPr lang="pl-PL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pl-PL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Zachować porządek na stole oraz w pobliżu stanowiska pracy</a:t>
            </a:r>
          </a:p>
          <a:p>
            <a:pPr algn="ctr">
              <a:buNone/>
            </a:pPr>
            <a:r>
              <a:rPr lang="pl-PL" b="1" dirty="0" smtClean="0"/>
              <a:t>3</a:t>
            </a:r>
            <a:r>
              <a:rPr lang="pl-PL" b="1" dirty="0"/>
              <a:t>. W miarę możliwości organizować pracę w sposób urozmaicony, zmieniając wykonywane zadania </a:t>
            </a:r>
            <a:r>
              <a:rPr lang="pl-PL" b="1" dirty="0" smtClean="0"/>
              <a:t>i </a:t>
            </a:r>
            <a:r>
              <a:rPr lang="pl-PL" b="1" dirty="0"/>
              <a:t>pozycje </a:t>
            </a:r>
            <a:r>
              <a:rPr lang="pl-PL" b="1" dirty="0" smtClean="0"/>
              <a:t>ciała</a:t>
            </a:r>
            <a:endParaRPr lang="pl-PL" b="1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pl-PL" dirty="0" smtClean="0"/>
              <a:t>SZKOLENIA BHP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09600" indent="-609600">
              <a:lnSpc>
                <a:spcPct val="80000"/>
              </a:lnSpc>
              <a:defRPr/>
            </a:pPr>
            <a:r>
              <a:rPr lang="pl-PL" dirty="0" smtClean="0"/>
              <a:t>Zgodnie z Kodeksem Pracy pracownik musi  przejść przed rozpoczęciem wykonywania pracy: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endParaRPr lang="pl-PL" dirty="0" smtClean="0"/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pl-PL" dirty="0" smtClean="0">
                <a:solidFill>
                  <a:srgbClr val="FF0000"/>
                </a:solidFill>
              </a:rPr>
              <a:t>      szkolenie wstępne BHP</a:t>
            </a:r>
            <a:r>
              <a:rPr lang="pl-PL" dirty="0" smtClean="0"/>
              <a:t>- przeprowadzić je może sam pracodawca, jeśli ma wystarczającą wiedzę i uprawnienia, bądź specjalista BHP spoza zakładu pracy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endParaRPr lang="pl-PL" dirty="0" smtClean="0"/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pl-PL" dirty="0" smtClean="0"/>
              <a:t>      </a:t>
            </a:r>
            <a:r>
              <a:rPr lang="pl-PL" dirty="0" smtClean="0">
                <a:solidFill>
                  <a:srgbClr val="FF0000"/>
                </a:solidFill>
              </a:rPr>
              <a:t>instruktaż stanowiskowy </a:t>
            </a:r>
            <a:r>
              <a:rPr lang="pl-PL" dirty="0" smtClean="0"/>
              <a:t>przeprowadzić go powinien bezpośredni przełożony, posiadający uprawnienia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endParaRPr lang="pl-PL" dirty="0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pl-PL" dirty="0" smtClean="0"/>
              <a:t> </a:t>
            </a:r>
            <a:r>
              <a:rPr lang="pl-PL" u="sng" dirty="0" smtClean="0"/>
              <a:t>zmiana stanowiska</a:t>
            </a:r>
            <a:r>
              <a:rPr lang="pl-PL" dirty="0" smtClean="0"/>
              <a:t>, technologii bądź maszyn i urządzeń wymaga przeprowadzenia kolejnego instruktażu stanowiskowego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pl-PL" b="1" dirty="0" smtClean="0"/>
              <a:t>      </a:t>
            </a:r>
            <a:endParaRPr lang="pl-PL" b="1" dirty="0" smtClean="0">
              <a:solidFill>
                <a:srgbClr val="FF0000"/>
              </a:solidFill>
            </a:endParaRP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1296144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pl-PL" dirty="0" smtClean="0"/>
              <a:t>Zasady bezpiecznej pracy biurowej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1844824"/>
            <a:ext cx="8183880" cy="4392488"/>
          </a:xfrm>
        </p:spPr>
        <p:txBody>
          <a:bodyPr/>
          <a:lstStyle/>
          <a:p>
            <a:pPr algn="ctr">
              <a:buNone/>
            </a:pPr>
            <a:r>
              <a:rPr lang="pl-PL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4. W wypadku intensywnej pracy przy komputerze dokonywać przerw 5 min  co 1 godzinę pracy.</a:t>
            </a:r>
          </a:p>
          <a:p>
            <a:pPr algn="ctr">
              <a:buNone/>
            </a:pPr>
            <a:r>
              <a:rPr lang="pl-PL" b="1" dirty="0" smtClean="0"/>
              <a:t>5. W wypadku przerwy w zasilaniu natychmiast wyłączyć urządzenia elektryczne i odłączyć je od zasilania.</a:t>
            </a:r>
          </a:p>
          <a:p>
            <a:pPr algn="ctr">
              <a:buNone/>
            </a:pPr>
            <a:r>
              <a:rPr lang="pl-PL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6. Nie dopuszczać do stanowiska pracy osób nieupoważnionych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1728192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pl-PL" dirty="0" smtClean="0"/>
              <a:t>Krzesło do pracy biurowej powinno być wyposażone w: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2348880"/>
            <a:ext cx="8183880" cy="3312368"/>
          </a:xfrm>
        </p:spPr>
        <p:txBody>
          <a:bodyPr/>
          <a:lstStyle/>
          <a:p>
            <a:pPr>
              <a:buNone/>
            </a:pPr>
            <a:endParaRPr lang="pl-PL" dirty="0" smtClean="0"/>
          </a:p>
          <a:p>
            <a:r>
              <a:rPr lang="pl-PL" b="1" dirty="0" smtClean="0"/>
              <a:t>Podłokietniki,</a:t>
            </a:r>
          </a:p>
          <a:p>
            <a:endParaRPr lang="pl-PL" b="1" dirty="0" smtClean="0"/>
          </a:p>
          <a:p>
            <a:r>
              <a:rPr lang="pl-PL" b="1" dirty="0" smtClean="0"/>
              <a:t>podporę, przynajmniej 5 ramienną,</a:t>
            </a:r>
          </a:p>
          <a:p>
            <a:endParaRPr lang="pl-PL" b="1" dirty="0" smtClean="0"/>
          </a:p>
          <a:p>
            <a:r>
              <a:rPr lang="pl-PL" b="1" dirty="0" smtClean="0"/>
              <a:t>regulację wysokości.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marL="341313" indent="-341313" algn="l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Człowiek chory </a:t>
            </a:r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jest</a:t>
            </a:r>
            <a:r>
              <a:rPr lang="pl-PL" dirty="0" smtClean="0"/>
              <a:t>: </a:t>
            </a:r>
            <a:br>
              <a:rPr lang="pl-PL" dirty="0" smtClean="0"/>
            </a:br>
            <a:r>
              <a:rPr lang="pl-PL" dirty="0" smtClean="0"/>
              <a:t>		zmęczony (leniwy),</a:t>
            </a:r>
            <a:br>
              <a:rPr lang="pl-PL" dirty="0" smtClean="0"/>
            </a:br>
            <a:r>
              <a:rPr lang="pl-PL" dirty="0" smtClean="0"/>
              <a:t>		</a:t>
            </a:r>
            <a:r>
              <a:rPr lang="pl-PL" dirty="0" smtClean="0">
                <a:solidFill>
                  <a:srgbClr val="00B050"/>
                </a:solidFill>
              </a:rPr>
              <a:t>nadwrażliwy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		egocentryczny/egoistyczny</a:t>
            </a:r>
            <a:br>
              <a:rPr lang="pl-PL" dirty="0" smtClean="0"/>
            </a:br>
            <a:r>
              <a:rPr lang="pl-PL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Ma: dolegliwości,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		zaburzenia snu, </a:t>
            </a:r>
            <a:r>
              <a:rPr lang="pl-PL" dirty="0" smtClean="0">
                <a:solidFill>
                  <a:srgbClr val="00B050"/>
                </a:solidFill>
              </a:rPr>
              <a:t>lęki, </a:t>
            </a:r>
            <a:r>
              <a:rPr lang="pl-PL" dirty="0" smtClean="0"/>
              <a:t>depresję… 	</a:t>
            </a:r>
            <a:r>
              <a:rPr lang="pl-PL" sz="4000" dirty="0" smtClean="0">
                <a:solidFill>
                  <a:srgbClr val="00B050"/>
                </a:solidFill>
              </a:rPr>
              <a:t>pojawiają </a:t>
            </a:r>
            <a:br>
              <a:rPr lang="pl-PL" sz="4000" dirty="0" smtClean="0">
                <a:solidFill>
                  <a:srgbClr val="00B050"/>
                </a:solidFill>
              </a:rPr>
            </a:br>
            <a:r>
              <a:rPr lang="pl-PL" sz="4000" dirty="0" smtClean="0">
                <a:solidFill>
                  <a:srgbClr val="00B050"/>
                </a:solidFill>
              </a:rPr>
              <a:t>				się choroby psychosomatyczne</a:t>
            </a:r>
            <a:r>
              <a:rPr lang="pl-PL" sz="4000" dirty="0" smtClean="0"/>
              <a:t>…</a:t>
            </a:r>
            <a:endParaRPr lang="pl-PL" sz="4000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1224136"/>
          </a:xfrm>
          <a:ln/>
        </p:spPr>
        <p:txBody>
          <a:bodyPr>
            <a:normAutofit fontScale="90000"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5300" b="1" dirty="0">
                <a:solidFill>
                  <a:srgbClr val="FF0000"/>
                </a:solidFill>
              </a:rPr>
              <a:t>Zdrowy człowiek</a:t>
            </a:r>
            <a:r>
              <a:rPr lang="pl-PL" sz="3200" dirty="0"/>
              <a:t/>
            </a:r>
            <a:br>
              <a:rPr lang="pl-PL" sz="3200" dirty="0"/>
            </a:br>
            <a:endParaRPr lang="pl-PL" sz="3200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204864"/>
            <a:ext cx="8229600" cy="4081656"/>
          </a:xfrm>
          <a:solidFill>
            <a:srgbClr val="FFFF00"/>
          </a:solidFill>
          <a:ln/>
        </p:spPr>
        <p:txBody>
          <a:bodyPr>
            <a:normAutofit lnSpcReduction="10000"/>
          </a:bodyPr>
          <a:lstStyle/>
          <a:p>
            <a:pPr marL="341313" indent="-341313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dirty="0"/>
              <a:t>Zasypia bez trudu i dobrze </a:t>
            </a:r>
            <a:r>
              <a:rPr lang="pl-PL" dirty="0" smtClean="0"/>
              <a:t>śpi;</a:t>
            </a:r>
            <a:endParaRPr lang="pl-PL" dirty="0"/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dirty="0">
                <a:solidFill>
                  <a:srgbClr val="00B050"/>
                </a:solidFill>
              </a:rPr>
              <a:t>Budzi się bez </a:t>
            </a:r>
            <a:r>
              <a:rPr lang="pl-PL" dirty="0" smtClean="0">
                <a:solidFill>
                  <a:srgbClr val="00B050"/>
                </a:solidFill>
              </a:rPr>
              <a:t>budzika;</a:t>
            </a:r>
            <a:endParaRPr lang="pl-PL" dirty="0">
              <a:solidFill>
                <a:srgbClr val="00B050"/>
              </a:solidFill>
            </a:endParaRP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dirty="0"/>
              <a:t>Ma dobrą </a:t>
            </a:r>
            <a:r>
              <a:rPr lang="pl-PL" dirty="0" smtClean="0"/>
              <a:t>pamięć;</a:t>
            </a:r>
            <a:endParaRPr lang="pl-PL" dirty="0"/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dirty="0">
                <a:solidFill>
                  <a:srgbClr val="00B050"/>
                </a:solidFill>
              </a:rPr>
              <a:t>Nie denerwuje </a:t>
            </a:r>
            <a:r>
              <a:rPr lang="pl-PL" dirty="0" smtClean="0">
                <a:solidFill>
                  <a:srgbClr val="00B050"/>
                </a:solidFill>
              </a:rPr>
              <a:t>się;</a:t>
            </a:r>
            <a:endParaRPr lang="pl-PL" dirty="0">
              <a:solidFill>
                <a:srgbClr val="00B050"/>
              </a:solidFill>
            </a:endParaRP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dirty="0"/>
              <a:t>Nie jest zmęczony i </a:t>
            </a:r>
            <a:r>
              <a:rPr lang="pl-PL" dirty="0" smtClean="0"/>
              <a:t>zły;</a:t>
            </a:r>
            <a:endParaRPr lang="pl-PL" dirty="0"/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dirty="0">
                <a:solidFill>
                  <a:srgbClr val="00B050"/>
                </a:solidFill>
              </a:rPr>
              <a:t>Nie przeziębia </a:t>
            </a:r>
            <a:r>
              <a:rPr lang="pl-PL" dirty="0" smtClean="0">
                <a:solidFill>
                  <a:srgbClr val="00B050"/>
                </a:solidFill>
              </a:rPr>
              <a:t>się;</a:t>
            </a:r>
            <a:endParaRPr lang="pl-PL" dirty="0">
              <a:solidFill>
                <a:srgbClr val="00B050"/>
              </a:solidFill>
            </a:endParaRP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dirty="0"/>
              <a:t>Ma zawsze: apetyt (w tym – seksualny), 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dirty="0"/>
              <a:t>                        dobry humor,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dirty="0"/>
              <a:t>                        energię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02920" y="4983480"/>
            <a:ext cx="8183880" cy="1541864"/>
          </a:xfrm>
          <a:solidFill>
            <a:srgbClr val="FFFF00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pl-PL" b="1" dirty="0" smtClean="0">
                <a:solidFill>
                  <a:schemeClr val="folHlink"/>
                </a:solidFill>
              </a:rPr>
              <a:t>SZKOLENIA BHP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0728"/>
            <a:ext cx="8229600" cy="4536505"/>
          </a:xfr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pPr algn="ctr" eaLnBrk="1" hangingPunct="1">
              <a:buNone/>
              <a:defRPr/>
            </a:pPr>
            <a:endParaRPr lang="pl-PL" b="1" dirty="0" smtClean="0"/>
          </a:p>
          <a:p>
            <a:pPr algn="ctr" eaLnBrk="1" hangingPunct="1">
              <a:defRPr/>
            </a:pPr>
            <a:r>
              <a:rPr lang="pl-PL" b="1" dirty="0" smtClean="0"/>
              <a:t>Pierwsze szkolenie okresowe</a:t>
            </a:r>
            <a:r>
              <a:rPr lang="pl-PL" dirty="0" smtClean="0"/>
              <a:t> pracownik na stanowisku administracyjno-biurowym  przechodzi w terminie </a:t>
            </a:r>
            <a:r>
              <a:rPr lang="pl-PL" b="1" dirty="0" smtClean="0"/>
              <a:t>do 12 miesięcy</a:t>
            </a:r>
            <a:r>
              <a:rPr lang="pl-PL" dirty="0" smtClean="0"/>
              <a:t> po podjęciu pracy, każde </a:t>
            </a:r>
            <a:r>
              <a:rPr lang="pl-PL" b="1" dirty="0" smtClean="0"/>
              <a:t>kolejne po 6 latach</a:t>
            </a:r>
            <a:r>
              <a:rPr lang="pl-PL" dirty="0" smtClean="0"/>
              <a:t>, </a:t>
            </a:r>
          </a:p>
          <a:p>
            <a:pPr algn="ctr" eaLnBrk="1" hangingPunct="1">
              <a:defRPr/>
            </a:pPr>
            <a:endParaRPr lang="pl-PL" dirty="0" smtClean="0"/>
          </a:p>
          <a:p>
            <a:pPr algn="ctr">
              <a:defRPr/>
            </a:pPr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szkolenie okresowe BHP- odbywa się dla ugruntowania wiedzy w tej dziedzinie</a:t>
            </a:r>
            <a:endParaRPr lang="pl-PL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buFontTx/>
              <a:buNone/>
              <a:defRPr/>
            </a:pPr>
            <a:endParaRPr lang="pl-PL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5157192"/>
            <a:ext cx="8183880" cy="1368152"/>
          </a:xfr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pl-PL" b="1" dirty="0" smtClean="0">
                <a:solidFill>
                  <a:srgbClr val="FF0000"/>
                </a:solidFill>
              </a:rPr>
              <a:t>CEL SZKOLENIA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04056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l-PL" u="sng" dirty="0" smtClean="0"/>
              <a:t>Celem szkolenia jest nabycie wiedzy i umiejętności w szczególności z zakresu:</a:t>
            </a:r>
          </a:p>
          <a:p>
            <a:pPr algn="ctr"/>
            <a:r>
              <a:rPr lang="pl-PL" dirty="0" smtClean="0">
                <a:solidFill>
                  <a:srgbClr val="7030A0"/>
                </a:solidFill>
              </a:rPr>
              <a:t>oceny zagrożeń związanych z wykonywaną pracą,</a:t>
            </a:r>
          </a:p>
          <a:p>
            <a:pPr algn="ctr"/>
            <a:r>
              <a:rPr lang="pl-PL" dirty="0" smtClean="0"/>
              <a:t>metod ochrony przed zagrożeniami dla zdrowia i bezpieczeństwa pracowników,</a:t>
            </a:r>
          </a:p>
          <a:p>
            <a:pPr algn="ctr"/>
            <a:r>
              <a:rPr lang="pl-PL" dirty="0" smtClean="0">
                <a:solidFill>
                  <a:srgbClr val="7030A0"/>
                </a:solidFill>
              </a:rPr>
              <a:t>kształtowania warunków pracy w sposób zgodny z przepisami i zasadami bezpieczeństwa i higieny pracy,</a:t>
            </a:r>
          </a:p>
          <a:p>
            <a:pPr algn="ctr"/>
            <a:r>
              <a:rPr lang="pl-PL" dirty="0" smtClean="0"/>
              <a:t>postępowania w razie wypadku oraz w sytuacjach awaryjnych.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pl-PL" dirty="0" smtClean="0"/>
              <a:t>UCZESTNICY SZKOLENIA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176464"/>
          </a:xfrm>
          <a:ln w="57150">
            <a:noFill/>
          </a:ln>
        </p:spPr>
        <p:txBody>
          <a:bodyPr>
            <a:normAutofit lnSpcReduction="10000"/>
          </a:bodyPr>
          <a:lstStyle/>
          <a:p>
            <a:pPr algn="ctr"/>
            <a:endParaRPr lang="pl-PL" dirty="0" smtClean="0"/>
          </a:p>
          <a:p>
            <a:pPr algn="ctr"/>
            <a:r>
              <a:rPr lang="pl-PL" dirty="0" smtClean="0"/>
              <a:t>Szkolenie jest przeznaczone </a:t>
            </a:r>
            <a:r>
              <a:rPr lang="pl-PL" b="1" dirty="0" smtClean="0"/>
              <a:t>dla pracowników administracyjno-biurowych</a:t>
            </a:r>
            <a:r>
              <a:rPr lang="pl-PL" dirty="0" smtClean="0"/>
              <a:t>, w tym zatrudnionych przy obsłudze monitorów ekranowych, których charakter pracy wiąże się z narażeniem na czynniki szkodliwe dla zdrowia, uciążliwe lub niebezpieczne albo z odpowiedzialnością w zakresie bezpieczeństwa i higieny pracy.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mgr Małgorzata Pietrzko-Zając Starszy Specjalista BHP</a:t>
            </a:r>
            <a:endParaRPr lang="pl-P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379</TotalTime>
  <Words>2657</Words>
  <Application>Microsoft Office PowerPoint</Application>
  <PresentationFormat>Pokaz na ekranie (4:3)</PresentationFormat>
  <Paragraphs>400</Paragraphs>
  <Slides>63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63</vt:i4>
      </vt:variant>
    </vt:vector>
  </HeadingPairs>
  <TitlesOfParts>
    <vt:vector size="64" baseType="lpstr">
      <vt:lpstr>Aspekt</vt:lpstr>
      <vt:lpstr>Szkolenie okresowe bhp</vt:lpstr>
      <vt:lpstr>REGULACJE PRAWNE Z ZAKRESU BHP</vt:lpstr>
      <vt:lpstr>REGULACJE PRAWNE Z ZAKRESU BHP</vt:lpstr>
      <vt:lpstr>Istota bezpieczeństwa i higieny pracy</vt:lpstr>
      <vt:lpstr>Badania lekarskie</vt:lpstr>
      <vt:lpstr>SZKOLENIA BHP</vt:lpstr>
      <vt:lpstr>SZKOLENIA BHP</vt:lpstr>
      <vt:lpstr>CEL SZKOLENIA</vt:lpstr>
      <vt:lpstr>UCZESTNICY SZKOLENIA</vt:lpstr>
      <vt:lpstr>Koszty badań lekarskich i szkolenia bhp ponosi pracodawca </vt:lpstr>
      <vt:lpstr>  Obowiązki pracodawcy </vt:lpstr>
      <vt:lpstr>Obowiązki pracodawcy</vt:lpstr>
      <vt:lpstr>BHP w firmie</vt:lpstr>
      <vt:lpstr> Uprawnienia pracodawcy</vt:lpstr>
      <vt:lpstr>Art..211 KP: Podstawowym obowiązkiem pracownika jest przestrzeganie przepisów i zasad bezpieczeństwa i higieny pracy</vt:lpstr>
      <vt:lpstr> Obowiązki pracownika</vt:lpstr>
      <vt:lpstr>Obowiązki pracownika </vt:lpstr>
      <vt:lpstr> Uprawnienia pracownika</vt:lpstr>
      <vt:lpstr>UPRAWNIENIA PRACOWNIKA</vt:lpstr>
      <vt:lpstr>UPRAWNIENIA PRACOWNIKA</vt:lpstr>
      <vt:lpstr>  OCHRONA PRACY KOBIET</vt:lpstr>
      <vt:lpstr>  W godzinach nadliczbowych nie wolno zatrudniać: </vt:lpstr>
      <vt:lpstr>W godzinach nadliczbowych nie wolno zatrudniać:</vt:lpstr>
      <vt:lpstr>BHP PRACUJĄCYCH NA ZMIANY I W NOCY</vt:lpstr>
      <vt:lpstr>BHP PRACUJĄCYCH NA ZMIANY I W NOCY</vt:lpstr>
      <vt:lpstr>Ochrona młodocianego pracownika</vt:lpstr>
      <vt:lpstr>Ryzyko zawodowe- zgodnie z Rozp. Ministra Pracy i Polityki Społecznej z 1997r</vt:lpstr>
      <vt:lpstr>Czynniki szkodliwe i uciążliwe</vt:lpstr>
      <vt:lpstr>    HAŁAS W POMIESZCZENIACH BIUROWYCH </vt:lpstr>
      <vt:lpstr>Czynniki zwiększające wypadkowość</vt:lpstr>
      <vt:lpstr>WYPADKI I CHOROBY ZAWODOWE</vt:lpstr>
      <vt:lpstr>Podstawowe zasady ochrony przeciwpożarowej oraz postępowania w razie pożaru</vt:lpstr>
      <vt:lpstr>użytkowanie instalacji, urządzeń i narzędzi niesprawnych technicznie lub w sposób niezgodny z przeznaczeniem;    użytkowanie elektrycznych urządzeń ogrzewczych ustawionych bezpośrednio na podłożu palnym;      </vt:lpstr>
      <vt:lpstr>Nie wolno !</vt:lpstr>
      <vt:lpstr>Zakazane jest uniemożliwianie lub ograniczanie dostępu do:</vt:lpstr>
      <vt:lpstr>Zakazane jest uniemożliwianie lub ograniczanie dostępu do:</vt:lpstr>
      <vt:lpstr>Wzór meldunku o pożarze</vt:lpstr>
      <vt:lpstr>   Postępowanie w przypadku ogłoszenia alarmu i zarządzenia ewakuacji </vt:lpstr>
      <vt:lpstr>Akcja ratowniczo-gaśnicza</vt:lpstr>
      <vt:lpstr>Akcja ratowniczo-gaśnicza</vt:lpstr>
      <vt:lpstr>Akcja ratowniczo-gaśnicza</vt:lpstr>
      <vt:lpstr>Ochrona Przeciwpożarowa</vt:lpstr>
      <vt:lpstr>EWAKUACJA</vt:lpstr>
      <vt:lpstr>EWAKUACJA</vt:lpstr>
      <vt:lpstr> Przebieg ewakuacji.  </vt:lpstr>
      <vt:lpstr>Przebieg ewakuacji</vt:lpstr>
      <vt:lpstr>Warunki techniczne ewakuacji</vt:lpstr>
      <vt:lpstr>Slajd 48</vt:lpstr>
      <vt:lpstr>Slajd 49</vt:lpstr>
      <vt:lpstr>Slajd 50</vt:lpstr>
      <vt:lpstr>PIERWSZA POMOC – ZAGADNIENIA OGÓLNE</vt:lpstr>
      <vt:lpstr>SCHEMAT WEZWANIA POMOCY</vt:lpstr>
      <vt:lpstr>SZCZEGÓŁOWE INFORMACJE</vt:lpstr>
      <vt:lpstr>WARTO PAMIĘTAĆ !!!  </vt:lpstr>
      <vt:lpstr>ZADANIA RATOWNIKA</vt:lpstr>
      <vt:lpstr>Zranienia. Postępowanie przy zranieniu</vt:lpstr>
      <vt:lpstr>Porażenie prądem elektrycznym </vt:lpstr>
      <vt:lpstr>  Poparzenia</vt:lpstr>
      <vt:lpstr>Zasady bezpiecznej pracy biurowej</vt:lpstr>
      <vt:lpstr>Zasady bezpiecznej pracy biurowej</vt:lpstr>
      <vt:lpstr>Krzesło do pracy biurowej powinno być wyposażone w: </vt:lpstr>
      <vt:lpstr>Człowiek chory jest:    zmęczony (leniwy),   nadwrażliwy   egocentryczny/egoistyczny Ma: dolegliwości,   zaburzenia snu, lęki, depresję…  pojawiają      się choroby psychosomatyczne…</vt:lpstr>
      <vt:lpstr>Zdrowy człowiek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SZKOLENIE WSTĘPNE</dc:title>
  <dc:creator>ja</dc:creator>
  <cp:lastModifiedBy>ja</cp:lastModifiedBy>
  <cp:revision>59</cp:revision>
  <dcterms:created xsi:type="dcterms:W3CDTF">2010-05-17T14:32:31Z</dcterms:created>
  <dcterms:modified xsi:type="dcterms:W3CDTF">2013-07-06T09:53:20Z</dcterms:modified>
</cp:coreProperties>
</file>