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BBE8B-E3F7-466E-A759-9A871C583B84}" type="datetimeFigureOut">
              <a:rPr lang="pl-PL" smtClean="0"/>
              <a:t>2013-07-08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D21F-58D0-4211-962C-D47F3D2D394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42E3E4-1112-4ECE-B5E4-596456D01500}" type="datetime1">
              <a:rPr lang="pl-PL" smtClean="0"/>
              <a:t>2013-07-08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1ACAB-2379-4E4D-9C38-F3DA03ED3F74}" type="datetime1">
              <a:rPr lang="pl-PL" smtClean="0"/>
              <a:t>2013-07-08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B50E1-7952-4EF2-B337-B04E055FC045}" type="datetime1">
              <a:rPr lang="pl-PL" smtClean="0"/>
              <a:t>2013-07-08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BA69F-47E6-41C1-8936-1FD8760B66B9}" type="datetime1">
              <a:rPr lang="pl-PL" smtClean="0"/>
              <a:t>2013-07-08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180A1-DEC2-4CA6-97B0-A55EF6BE219D}" type="datetime1">
              <a:rPr lang="pl-PL" smtClean="0"/>
              <a:t>2013-07-08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69C6C-3CC0-47DA-9863-0453E320151A}" type="datetime1">
              <a:rPr lang="pl-PL" smtClean="0"/>
              <a:t>2013-07-08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BE876-9920-48C2-81F2-CC806A16DBB2}" type="datetime1">
              <a:rPr lang="pl-PL" smtClean="0"/>
              <a:t>2013-07-08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0C891-7C41-4DDD-BE48-24EEFA7AED0B}" type="datetime1">
              <a:rPr lang="pl-PL" smtClean="0"/>
              <a:t>2013-07-08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61B84-47E4-42AC-8F9B-CA0FD9746DC7}" type="datetime1">
              <a:rPr lang="pl-PL" smtClean="0"/>
              <a:t>2013-07-08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95EC90-0D62-4ED6-88CF-A40861E0A658}" type="datetime1">
              <a:rPr lang="pl-PL" smtClean="0"/>
              <a:t>2013-07-08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8510D2-439F-470D-A02C-312DC493A781}" type="datetime1">
              <a:rPr lang="pl-PL" smtClean="0"/>
              <a:t>2013-07-08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042838-CF5B-4237-AEDF-A1A3180E07AB}" type="datetime1">
              <a:rPr lang="pl-PL" smtClean="0"/>
              <a:t>2013-07-08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CFF88C-9EAB-46E6-A98F-88366712F47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Odpowiedzialność </a:t>
            </a:r>
            <a:br>
              <a:rPr lang="pl-PL" dirty="0" smtClean="0"/>
            </a:br>
            <a:r>
              <a:rPr lang="pl-PL" dirty="0" smtClean="0"/>
              <a:t>za naruszenie przepisów lub zasad bhp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Małgorzata Pietrzko-Zając</a:t>
            </a:r>
          </a:p>
          <a:p>
            <a:r>
              <a:rPr lang="pl-PL" dirty="0" smtClean="0"/>
              <a:t>Starszy Specjalista Bhp</a:t>
            </a:r>
          </a:p>
          <a:p>
            <a:r>
              <a:rPr lang="pl-PL" dirty="0" smtClean="0"/>
              <a:t>Specjalista </a:t>
            </a:r>
            <a:r>
              <a:rPr lang="pl-PL" dirty="0" err="1" smtClean="0"/>
              <a:t>P-Poż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143000"/>
            <a:ext cx="87630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1163638"/>
            <a:ext cx="5638800" cy="5132387"/>
            <a:chOff x="1920" y="816"/>
            <a:chExt cx="3576" cy="3311"/>
          </a:xfrm>
        </p:grpSpPr>
        <p:pic>
          <p:nvPicPr>
            <p:cNvPr id="4110" name="Picture 4" descr="C:\Moje dokumenty\Iwona\prezentacje BHP\epsy\jpeg\rysunki\02_29_02ry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816"/>
              <a:ext cx="3576" cy="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Rectangle 5"/>
            <p:cNvSpPr>
              <a:spLocks noChangeArrowheads="1"/>
            </p:cNvSpPr>
            <p:nvPr/>
          </p:nvSpPr>
          <p:spPr bwMode="auto">
            <a:xfrm>
              <a:off x="2016" y="864"/>
              <a:ext cx="1248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04800" y="1524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Znaki bezpieczeństwa</a:t>
            </a:r>
          </a:p>
          <a:p>
            <a:r>
              <a:rPr lang="pl-PL" sz="2800"/>
              <a:t>Ochrona i higiena pracy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04800" y="2362200"/>
            <a:ext cx="2971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agresywnych właściwości fizycznych, chemicznych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i biologicznych materiałów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środków transportu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prądu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elektrycznego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elementów konstrukcyjnych budynku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zwierząt</a:t>
            </a:r>
          </a:p>
          <a:p>
            <a:pPr marL="342900" indent="-342900" eaLnBrk="0" hangingPunct="0"/>
            <a:endParaRPr lang="pl-PL" sz="2000" b="0">
              <a:solidFill>
                <a:schemeClr val="tx1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6877050" y="2230438"/>
            <a:ext cx="20113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ostrze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enie przed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ograniczeniem wysoko</a:t>
            </a:r>
            <a:r>
              <a:rPr lang="pl-PL" sz="1400" b="0">
                <a:solidFill>
                  <a:schemeClr val="tx1"/>
                </a:solidFill>
              </a:rPr>
              <a:t>ś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ci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200400" y="4114800"/>
            <a:ext cx="1447800" cy="66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promieniowaniem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laserowym</a:t>
            </a:r>
            <a:endParaRPr lang="pl-PL" sz="1400" b="0">
              <a:solidFill>
                <a:schemeClr val="tx1"/>
              </a:solidFill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4668838" y="4114800"/>
            <a:ext cx="2505075" cy="66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substancjami radioaktywnymi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i promieniowaniem jonizuj</a:t>
            </a:r>
            <a:r>
              <a:rPr lang="pl-PL" sz="1400" b="0">
                <a:solidFill>
                  <a:schemeClr val="tx1"/>
                </a:solidFill>
              </a:rPr>
              <a:t>ą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cym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7151688" y="4114800"/>
            <a:ext cx="1447800" cy="66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ska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eniem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biologicznym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3016250" y="6019800"/>
            <a:ext cx="16954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niebezpieczeństwem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potknięcia się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5100638" y="6019800"/>
            <a:ext cx="15287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śliską nawierzchnią</a:t>
            </a: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7151688" y="6019800"/>
            <a:ext cx="1447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silnym polem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magnetycznym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304800" y="11430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/>
            <a:r>
              <a:rPr lang="pl-PL" sz="2000" dirty="0">
                <a:solidFill>
                  <a:srgbClr val="CC3300"/>
                </a:solidFill>
                <a:cs typeface="Times New Roman" pitchFamily="18" charset="0"/>
              </a:rPr>
              <a:t>Znaki ostrzegawcze </a:t>
            </a:r>
            <a:endParaRPr lang="pl-PL" sz="2000" dirty="0">
              <a:solidFill>
                <a:srgbClr val="CC3300"/>
              </a:solidFill>
            </a:endParaRPr>
          </a:p>
          <a:p>
            <a:pPr marL="342900" indent="-342900" eaLnBrk="0" hangingPunct="0"/>
            <a:endParaRPr lang="pl-PL" sz="2000" dirty="0">
              <a:solidFill>
                <a:srgbClr val="CC3300"/>
              </a:solidFill>
            </a:endParaRPr>
          </a:p>
          <a:p>
            <a:pPr marL="342900" indent="-342900" eaLnBrk="0" hangingPunct="0"/>
            <a:r>
              <a:rPr lang="pl-PL" sz="2000" b="0" dirty="0">
                <a:solidFill>
                  <a:schemeClr val="tx1"/>
                </a:solidFill>
              </a:rPr>
              <a:t>Znaki ostrzegawcze stosowane są w miejscach, </a:t>
            </a:r>
          </a:p>
          <a:p>
            <a:pPr marL="342900" indent="-342900" eaLnBrk="0" hangingPunct="0"/>
            <a:r>
              <a:rPr lang="pl-PL" sz="2000" b="0" dirty="0">
                <a:solidFill>
                  <a:schemeClr val="tx1"/>
                </a:solidFill>
              </a:rPr>
              <a:t>w których występują niebezpieczne zagrożenia od:</a:t>
            </a:r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pl-PL" dirty="0" smtClean="0"/>
              <a:t>Wymagania bhp </a:t>
            </a:r>
            <a:br>
              <a:rPr lang="pl-PL" dirty="0" smtClean="0"/>
            </a:br>
            <a:r>
              <a:rPr lang="pl-PL" dirty="0" smtClean="0"/>
              <a:t>dotyczące budynków </a:t>
            </a:r>
            <a:br>
              <a:rPr lang="pl-PL" dirty="0" smtClean="0"/>
            </a:br>
            <a:r>
              <a:rPr lang="pl-PL" dirty="0" smtClean="0"/>
              <a:t>i pomieszczeń pracy oraz pomieszczeń higieniczno-sanitarnych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66725" y="4318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l-PL">
              <a:solidFill>
                <a:srgbClr val="0066CC"/>
              </a:solidFill>
            </a:endParaRPr>
          </a:p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elektryczne (1)</a:t>
            </a:r>
            <a:endParaRPr lang="pl-PL">
              <a:solidFill>
                <a:srgbClr val="0066CC"/>
              </a:solidFill>
            </a:endParaRPr>
          </a:p>
          <a:p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12954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800" b="0"/>
              <a:t>	</a:t>
            </a:r>
            <a:r>
              <a:rPr lang="pl-PL" sz="1600"/>
              <a:t>Niezależnie od oświetlenia dziennego</a:t>
            </a:r>
            <a:br>
              <a:rPr lang="pl-PL" sz="1600"/>
            </a:br>
            <a:r>
              <a:rPr lang="pl-PL" sz="1600"/>
              <a:t>pomieszczenia pracy powinny być wyposażone</a:t>
            </a:r>
            <a:br>
              <a:rPr lang="pl-PL" sz="1600"/>
            </a:br>
            <a:r>
              <a:rPr lang="pl-PL" sz="1600"/>
              <a:t>w oświetlenie elektryczne o natężeniu dostosowanym do rodzaju wykonywanych prac oraz wymaganej ich</a:t>
            </a:r>
            <a:br>
              <a:rPr lang="pl-PL" sz="1600"/>
            </a:br>
            <a:r>
              <a:rPr lang="pl-PL" sz="1600"/>
              <a:t>dokładności. Średnie natężenie oświetlenia na</a:t>
            </a:r>
          </a:p>
          <a:p>
            <a:pPr marL="342900" indent="-342900"/>
            <a:r>
              <a:rPr lang="pl-PL" sz="1600"/>
              <a:t>      płaszczyźnie roboczej nie powinno być mniejsze niż wartości podane (przykładowo) w poniższej tabeli.</a:t>
            </a:r>
          </a:p>
        </p:txBody>
      </p:sp>
      <p:pic>
        <p:nvPicPr>
          <p:cNvPr id="3076" name="Picture 27" descr="C:\Moje dokumenty\Iwona\prezentacje BHP\epsy\jpeg\rysunki\02_18_01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2"/>
          <p:cNvSpPr>
            <a:spLocks noChangeArrowheads="1"/>
          </p:cNvSpPr>
          <p:nvPr/>
        </p:nvSpPr>
        <p:spPr bwMode="auto">
          <a:xfrm>
            <a:off x="2819400" y="4953000"/>
            <a:ext cx="5791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pl-PL" sz="1400"/>
          </a:p>
          <a:p>
            <a:pPr>
              <a:spcBef>
                <a:spcPct val="20000"/>
              </a:spcBef>
            </a:pPr>
            <a:r>
              <a:rPr lang="pl-PL" sz="1400" b="0"/>
              <a:t>Krótkotrwałe przebywanie połączone z wykonywaniem prostych czynności, np.:</a:t>
            </a:r>
          </a:p>
          <a:p>
            <a:pPr>
              <a:spcBef>
                <a:spcPct val="20000"/>
              </a:spcBef>
            </a:pPr>
            <a:r>
              <a:rPr lang="pl-PL" sz="1400" b="0"/>
              <a:t>- przygotowywanie pasz,</a:t>
            </a:r>
            <a:br>
              <a:rPr lang="pl-PL" sz="1400" b="0"/>
            </a:br>
            <a:r>
              <a:rPr lang="pl-PL" sz="1400" b="0"/>
              <a:t>- magazynowanie towarów, przy których może być konieczność poszukiwania,</a:t>
            </a:r>
            <a:br>
              <a:rPr lang="pl-PL" sz="1400" b="0"/>
            </a:br>
            <a:r>
              <a:rPr lang="pl-PL" sz="1400" b="0"/>
              <a:t>- w korytarzach i na schodach oraz w salach kinowych podczas przerw.</a:t>
            </a:r>
          </a:p>
          <a:p>
            <a:pPr algn="ctr">
              <a:spcBef>
                <a:spcPct val="20000"/>
              </a:spcBef>
            </a:pPr>
            <a:r>
              <a:rPr lang="pl-PL" b="0"/>
              <a:t> 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3400" y="3276600"/>
            <a:ext cx="8077200" cy="3352800"/>
            <a:chOff x="336" y="2064"/>
            <a:chExt cx="5088" cy="2112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1824" y="3552"/>
              <a:ext cx="36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pl-PL" b="0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36" y="3072"/>
              <a:ext cx="1392" cy="110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pl-PL" b="0"/>
                <a:t>50</a:t>
              </a: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36" y="2592"/>
              <a:ext cx="1392" cy="52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pl-PL" b="0"/>
                <a:t>20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36" y="2064"/>
              <a:ext cx="1488" cy="52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pl-PL" sz="1400"/>
                <a:t>Najmniejsze dopuszczalne</a:t>
              </a:r>
              <a:br>
                <a:rPr lang="pl-PL" sz="1400"/>
              </a:br>
              <a:r>
                <a:rPr lang="pl-PL" sz="1400"/>
                <a:t>średnie natężenie oświetlenia lx</a:t>
              </a:r>
              <a:endParaRPr lang="pl-PL" sz="1400" b="0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36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endParaRPr lang="pl-PL" sz="1400"/>
            </a:p>
            <a:p>
              <a:pPr>
                <a:spcBef>
                  <a:spcPct val="20000"/>
                </a:spcBef>
              </a:pPr>
              <a:r>
                <a:rPr lang="pl-PL" sz="1400" b="0"/>
                <a:t>Orientacja, z rozpoznaniem cech średniej wielkości, np. rysów twarzy, w pomieszczeniach takich jak np. piwnice i strychy oraz przy składowaniu materiałów jednorodnych lub dużych.</a:t>
              </a:r>
            </a:p>
            <a:p>
              <a:pPr algn="ctr">
                <a:spcBef>
                  <a:spcPct val="20000"/>
                </a:spcBef>
              </a:pPr>
              <a:endParaRPr lang="pl-PL" b="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728" y="2064"/>
              <a:ext cx="3696" cy="53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pl-PL" sz="1600"/>
            </a:p>
            <a:p>
              <a:pPr algn="ctr">
                <a:spcBef>
                  <a:spcPct val="20000"/>
                </a:spcBef>
              </a:pPr>
              <a:r>
                <a:rPr lang="pl-PL" sz="1600"/>
                <a:t>Rodzaje czynności lub pomieszczeń</a:t>
              </a:r>
              <a:endParaRPr lang="pl-PL" sz="2800" b="0"/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pl-PL" b="0"/>
            </a:p>
          </p:txBody>
        </p:sp>
        <p:sp>
          <p:nvSpPr>
            <p:cNvPr id="3086" name="Line 17"/>
            <p:cNvSpPr>
              <a:spLocks noChangeShapeType="1"/>
            </p:cNvSpPr>
            <p:nvPr/>
          </p:nvSpPr>
          <p:spPr bwMode="auto">
            <a:xfrm>
              <a:off x="336" y="2064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87" name="Line 19"/>
            <p:cNvSpPr>
              <a:spLocks noChangeShapeType="1"/>
            </p:cNvSpPr>
            <p:nvPr/>
          </p:nvSpPr>
          <p:spPr bwMode="auto">
            <a:xfrm>
              <a:off x="336" y="2592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>
              <a:off x="336" y="2064"/>
              <a:ext cx="0" cy="211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89" name="Line 24"/>
            <p:cNvSpPr>
              <a:spLocks noChangeShapeType="1"/>
            </p:cNvSpPr>
            <p:nvPr/>
          </p:nvSpPr>
          <p:spPr bwMode="auto">
            <a:xfrm>
              <a:off x="1728" y="2064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0" name="Line 26"/>
            <p:cNvSpPr>
              <a:spLocks noChangeShapeType="1"/>
            </p:cNvSpPr>
            <p:nvPr/>
          </p:nvSpPr>
          <p:spPr bwMode="auto">
            <a:xfrm>
              <a:off x="336" y="312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1" name="Line 23"/>
            <p:cNvSpPr>
              <a:spLocks noChangeShapeType="1"/>
            </p:cNvSpPr>
            <p:nvPr/>
          </p:nvSpPr>
          <p:spPr bwMode="auto">
            <a:xfrm>
              <a:off x="5424" y="2064"/>
              <a:ext cx="0" cy="211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2" name="Line 21"/>
            <p:cNvSpPr>
              <a:spLocks noChangeShapeType="1"/>
            </p:cNvSpPr>
            <p:nvPr/>
          </p:nvSpPr>
          <p:spPr bwMode="auto">
            <a:xfrm>
              <a:off x="336" y="4176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079" name="Line 63"/>
          <p:cNvSpPr>
            <a:spLocks noChangeShapeType="1"/>
          </p:cNvSpPr>
          <p:nvPr/>
        </p:nvSpPr>
        <p:spPr bwMode="auto">
          <a:xfrm>
            <a:off x="533400" y="41148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ChangeArrowheads="1"/>
          </p:cNvSpPr>
          <p:nvPr/>
        </p:nvSpPr>
        <p:spPr bwMode="auto">
          <a:xfrm>
            <a:off x="1828800" y="3810000"/>
            <a:ext cx="67818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2">
              <a:spcBef>
                <a:spcPct val="20000"/>
              </a:spcBef>
              <a:buFontTx/>
              <a:buChar char="-"/>
            </a:pPr>
            <a:endParaRPr lang="pl-PL" sz="1400" b="0"/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pl-PL" sz="1400" b="0"/>
              <a:t> mało dokładne prace ślusarskie i prace na obrabiarkach do metali,</a:t>
            </a:r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pl-PL" sz="1400" b="0"/>
              <a:t> wyrób akumulatorów, kabli, nawijanie cewek grubym drutem,</a:t>
            </a:r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pl-PL" sz="1400" b="0"/>
              <a:t> jadalnie, bufety i świetlice,</a:t>
            </a:r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pl-PL" sz="1400" b="0"/>
              <a:t> sale gimnastyczne, aule,</a:t>
            </a:r>
          </a:p>
          <a:p>
            <a:pPr lvl="2">
              <a:spcBef>
                <a:spcPct val="20000"/>
              </a:spcBef>
              <a:buFontTx/>
              <a:buChar char="-"/>
            </a:pPr>
            <a:r>
              <a:rPr lang="pl-PL" sz="1400" b="0"/>
              <a:t> portiernie</a:t>
            </a:r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66725" y="4318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l-PL">
              <a:solidFill>
                <a:srgbClr val="0066CC"/>
              </a:solidFill>
            </a:endParaRPr>
          </a:p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elektryczne (2)</a:t>
            </a:r>
            <a:endParaRPr lang="pl-PL">
              <a:solidFill>
                <a:srgbClr val="0066CC"/>
              </a:solidFill>
            </a:endParaRPr>
          </a:p>
          <a:p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4100" name="Rectangle 23"/>
          <p:cNvSpPr>
            <a:spLocks noChangeArrowheads="1"/>
          </p:cNvSpPr>
          <p:nvPr/>
        </p:nvSpPr>
        <p:spPr bwMode="auto">
          <a:xfrm>
            <a:off x="533400" y="5181600"/>
            <a:ext cx="2209800" cy="1219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0"/>
              <a:t>300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2819400" y="5181600"/>
            <a:ext cx="5791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pl-PL" sz="1400" b="0"/>
              <a:t>Praca przy przeciętnych wymaganiach wzrokowych, np.:</a:t>
            </a:r>
            <a:br>
              <a:rPr lang="pl-PL" sz="1400" b="0"/>
            </a:br>
            <a:r>
              <a:rPr lang="pl-PL" sz="1400" b="0"/>
              <a:t>- średnio dokładne prace ślusarskie i prace na maszynach do metali,</a:t>
            </a:r>
            <a:br>
              <a:rPr lang="pl-PL" sz="1400" b="0"/>
            </a:br>
            <a:r>
              <a:rPr lang="pl-PL" sz="1400" b="0"/>
              <a:t>- szpachlowanie, lakierowanie,</a:t>
            </a:r>
          </a:p>
          <a:p>
            <a:pPr>
              <a:spcBef>
                <a:spcPct val="20000"/>
              </a:spcBef>
            </a:pPr>
            <a:r>
              <a:rPr lang="pl-PL" sz="1400" b="0"/>
              <a:t>- łatwe prace biurowe z dorywczym pisaniem na maszynie.</a:t>
            </a:r>
            <a:endParaRPr lang="pl-PL" sz="2800" b="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4102" name="Line 22"/>
          <p:cNvSpPr>
            <a:spLocks noChangeShapeType="1"/>
          </p:cNvSpPr>
          <p:nvPr/>
        </p:nvSpPr>
        <p:spPr bwMode="auto">
          <a:xfrm>
            <a:off x="533400" y="51816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1295400"/>
            <a:ext cx="8077200" cy="5105400"/>
            <a:chOff x="336" y="816"/>
            <a:chExt cx="5088" cy="3216"/>
          </a:xfrm>
        </p:grpSpPr>
        <p:sp>
          <p:nvSpPr>
            <p:cNvPr id="4104" name="Rectangle 9"/>
            <p:cNvSpPr>
              <a:spLocks noChangeArrowheads="1"/>
            </p:cNvSpPr>
            <p:nvPr/>
          </p:nvSpPr>
          <p:spPr bwMode="auto">
            <a:xfrm>
              <a:off x="336" y="2400"/>
              <a:ext cx="1392" cy="8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pl-PL" b="0"/>
                <a:t>200</a:t>
              </a:r>
            </a:p>
          </p:txBody>
        </p:sp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336" y="1392"/>
              <a:ext cx="1392" cy="10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pl-PL" b="0"/>
                <a:t>100</a:t>
              </a:r>
            </a:p>
          </p:txBody>
        </p:sp>
        <p:sp>
          <p:nvSpPr>
            <p:cNvPr id="4106" name="Rectangle 11"/>
            <p:cNvSpPr>
              <a:spLocks noChangeArrowheads="1"/>
            </p:cNvSpPr>
            <p:nvPr/>
          </p:nvSpPr>
          <p:spPr bwMode="auto">
            <a:xfrm>
              <a:off x="336" y="816"/>
              <a:ext cx="1536" cy="57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pl-PL" sz="1400"/>
                <a:t>Najmniejsze </a:t>
              </a:r>
              <a:br>
                <a:rPr lang="pl-PL" sz="1400"/>
              </a:br>
              <a:r>
                <a:rPr lang="pl-PL" sz="1400"/>
                <a:t>dopuszczalne</a:t>
              </a:r>
              <a:br>
                <a:rPr lang="pl-PL" sz="1400"/>
              </a:br>
              <a:r>
                <a:rPr lang="pl-PL" sz="1400"/>
                <a:t>średnie natężenie oświetlenia lx</a:t>
              </a:r>
              <a:endParaRPr lang="pl-PL" sz="1400" b="0"/>
            </a:p>
          </p:txBody>
        </p:sp>
        <p:sp>
          <p:nvSpPr>
            <p:cNvPr id="4107" name="Rectangle 12"/>
            <p:cNvSpPr>
              <a:spLocks noChangeArrowheads="1"/>
            </p:cNvSpPr>
            <p:nvPr/>
          </p:nvSpPr>
          <p:spPr bwMode="auto">
            <a:xfrm>
              <a:off x="1728" y="1440"/>
              <a:ext cx="3696" cy="1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endParaRPr lang="pl-PL" sz="1400" b="0"/>
            </a:p>
            <a:p>
              <a:pPr>
                <a:spcBef>
                  <a:spcPct val="20000"/>
                </a:spcBef>
              </a:pPr>
              <a:r>
                <a:rPr lang="pl-PL" sz="1400" b="0"/>
                <a:t>Praca nieciągła i czynności dorywcze przy bardzo ograniczonych wymaganiach wzrokowych, np.:</a:t>
              </a:r>
              <a:br>
                <a:rPr lang="pl-PL" sz="1400" b="0"/>
              </a:br>
              <a:r>
                <a:rPr lang="pl-PL" sz="1400" b="0"/>
                <a:t>- sporadyczna obsługa urządzeń technologicznych, obsługa kotłów          centralnego ogrzewania,</a:t>
              </a:r>
              <a:br>
                <a:rPr lang="pl-PL" sz="1400" b="0"/>
              </a:br>
              <a:r>
                <a:rPr lang="pl-PL" sz="1400" b="0"/>
                <a:t>- mycie i czyszczenie samochodów w garażach,</a:t>
              </a:r>
            </a:p>
            <a:p>
              <a:pPr>
                <a:spcBef>
                  <a:spcPct val="20000"/>
                </a:spcBef>
              </a:pPr>
              <a:r>
                <a:rPr lang="pl-PL" sz="1400" b="0"/>
                <a:t>- pomieszczenia sanitarne,</a:t>
              </a:r>
              <a:br>
                <a:rPr lang="pl-PL" sz="1400" b="0"/>
              </a:br>
              <a:r>
                <a:rPr lang="pl-PL" sz="1400" b="0"/>
                <a:t>- hole wejściowe.</a:t>
              </a:r>
            </a:p>
            <a:p>
              <a:pPr algn="ctr">
                <a:spcBef>
                  <a:spcPct val="20000"/>
                </a:spcBef>
              </a:pPr>
              <a:endParaRPr lang="pl-PL" sz="1400" b="0"/>
            </a:p>
          </p:txBody>
        </p:sp>
        <p:sp>
          <p:nvSpPr>
            <p:cNvPr id="4108" name="Rectangle 13"/>
            <p:cNvSpPr>
              <a:spLocks noChangeArrowheads="1"/>
            </p:cNvSpPr>
            <p:nvPr/>
          </p:nvSpPr>
          <p:spPr bwMode="auto">
            <a:xfrm>
              <a:off x="1680" y="816"/>
              <a:ext cx="3744" cy="57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pl-PL" sz="1600"/>
            </a:p>
            <a:p>
              <a:pPr algn="ctr">
                <a:spcBef>
                  <a:spcPct val="20000"/>
                </a:spcBef>
              </a:pPr>
              <a:r>
                <a:rPr lang="pl-PL" sz="1600"/>
                <a:t>Rodzaje czynności lub pomieszczeń</a:t>
              </a:r>
              <a:endParaRPr lang="pl-PL" sz="2800" b="0"/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pl-PL" b="0"/>
            </a:p>
          </p:txBody>
        </p:sp>
        <p:sp>
          <p:nvSpPr>
            <p:cNvPr id="4109" name="Line 14"/>
            <p:cNvSpPr>
              <a:spLocks noChangeShapeType="1"/>
            </p:cNvSpPr>
            <p:nvPr/>
          </p:nvSpPr>
          <p:spPr bwMode="auto">
            <a:xfrm>
              <a:off x="336" y="816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0" name="Line 15"/>
            <p:cNvSpPr>
              <a:spLocks noChangeShapeType="1"/>
            </p:cNvSpPr>
            <p:nvPr/>
          </p:nvSpPr>
          <p:spPr bwMode="auto">
            <a:xfrm>
              <a:off x="336" y="1392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0" cy="3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2" name="Line 17"/>
            <p:cNvSpPr>
              <a:spLocks noChangeShapeType="1"/>
            </p:cNvSpPr>
            <p:nvPr/>
          </p:nvSpPr>
          <p:spPr bwMode="auto">
            <a:xfrm>
              <a:off x="336" y="816"/>
              <a:ext cx="0" cy="3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>
              <a:off x="336" y="4032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4" name="Line 20"/>
            <p:cNvSpPr>
              <a:spLocks noChangeShapeType="1"/>
            </p:cNvSpPr>
            <p:nvPr/>
          </p:nvSpPr>
          <p:spPr bwMode="auto">
            <a:xfrm>
              <a:off x="336" y="240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15" name="Line 18"/>
            <p:cNvSpPr>
              <a:spLocks noChangeShapeType="1"/>
            </p:cNvSpPr>
            <p:nvPr/>
          </p:nvSpPr>
          <p:spPr bwMode="auto">
            <a:xfrm>
              <a:off x="5424" y="816"/>
              <a:ext cx="0" cy="3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3"/>
          <p:cNvSpPr>
            <a:spLocks noChangeArrowheads="1"/>
          </p:cNvSpPr>
          <p:nvPr/>
        </p:nvSpPr>
        <p:spPr bwMode="auto">
          <a:xfrm>
            <a:off x="2743200" y="5029200"/>
            <a:ext cx="58674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pl-PL" sz="1400" b="0"/>
              <a:t>Długotrwała i wyjątkowo wytężona praca wzrokowa, np.:</a:t>
            </a:r>
            <a:br>
              <a:rPr lang="pl-PL" sz="1400" b="0"/>
            </a:br>
            <a:r>
              <a:rPr lang="pl-PL" sz="1400" b="0"/>
              <a:t>- montaż najmniejszych części i elementów elektronicznych,</a:t>
            </a:r>
            <a:br>
              <a:rPr lang="pl-PL" sz="1400" b="0"/>
            </a:br>
            <a:r>
              <a:rPr lang="pl-PL" sz="1400" b="0"/>
              <a:t>- kontrola wyrobów włókienniczych.</a:t>
            </a:r>
          </a:p>
          <a:p>
            <a:pPr>
              <a:spcBef>
                <a:spcPct val="20000"/>
              </a:spcBef>
            </a:pPr>
            <a:endParaRPr lang="pl-PL" sz="1400" b="0"/>
          </a:p>
          <a:p>
            <a:pPr>
              <a:spcBef>
                <a:spcPct val="20000"/>
              </a:spcBef>
            </a:pPr>
            <a:endParaRPr lang="pl-PL" sz="1400" b="0"/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2743200" y="3505200"/>
            <a:ext cx="5867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pl-PL" sz="1400" b="0"/>
          </a:p>
          <a:p>
            <a:pPr>
              <a:spcBef>
                <a:spcPct val="20000"/>
              </a:spcBef>
            </a:pPr>
            <a:endParaRPr lang="pl-PL" sz="800" b="0"/>
          </a:p>
          <a:p>
            <a:pPr>
              <a:spcBef>
                <a:spcPct val="20000"/>
              </a:spcBef>
            </a:pPr>
            <a:r>
              <a:rPr lang="pl-PL" sz="1400" b="0"/>
              <a:t>Długotrwała i wytężona praca wzrokowa, np.:</a:t>
            </a:r>
            <a:br>
              <a:rPr lang="pl-PL" sz="1400" b="0"/>
            </a:br>
            <a:r>
              <a:rPr lang="pl-PL" sz="1400" b="0"/>
              <a:t>- bardzo dokładne prace ślusarskie i prace na maszynach do metali,</a:t>
            </a:r>
            <a:br>
              <a:rPr lang="pl-PL" sz="1400" b="0"/>
            </a:br>
            <a:r>
              <a:rPr lang="pl-PL" sz="1400" b="0"/>
              <a:t>- szlifowanie szkieł optycznych i kryształów,</a:t>
            </a:r>
            <a:br>
              <a:rPr lang="pl-PL" sz="1400" b="0"/>
            </a:br>
            <a:r>
              <a:rPr lang="pl-PL" sz="1400" b="0"/>
              <a:t>- oczyszczanie, wyskubywanie węzełków, wypruwanie, cerowanie, naprawianie usterek w przemyśle włókienniczym,</a:t>
            </a:r>
            <a:br>
              <a:rPr lang="pl-PL" sz="1400" b="0"/>
            </a:br>
            <a:r>
              <a:rPr lang="pl-PL" sz="1400" b="0"/>
              <a:t>- prace kreślarskie.</a:t>
            </a:r>
          </a:p>
          <a:p>
            <a:pPr>
              <a:spcBef>
                <a:spcPct val="20000"/>
              </a:spcBef>
            </a:pPr>
            <a:endParaRPr lang="pl-PL" sz="1400" b="0"/>
          </a:p>
          <a:p>
            <a:pPr>
              <a:spcBef>
                <a:spcPct val="20000"/>
              </a:spcBef>
            </a:pPr>
            <a:endParaRPr lang="pl-PL" sz="1400" b="0"/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466725" y="4318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l-PL">
              <a:solidFill>
                <a:srgbClr val="0066CC"/>
              </a:solidFill>
            </a:endParaRPr>
          </a:p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elektryczne (3)</a:t>
            </a:r>
            <a:endParaRPr lang="pl-PL">
              <a:solidFill>
                <a:srgbClr val="0066CC"/>
              </a:solidFill>
            </a:endParaRPr>
          </a:p>
          <a:p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5125" name="Rectangle 32"/>
          <p:cNvSpPr>
            <a:spLocks noChangeArrowheads="1"/>
          </p:cNvSpPr>
          <p:nvPr/>
        </p:nvSpPr>
        <p:spPr bwMode="auto">
          <a:xfrm>
            <a:off x="533400" y="5105400"/>
            <a:ext cx="2209800" cy="1295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b="0"/>
              <a:t>1000</a:t>
            </a:r>
          </a:p>
        </p:txBody>
      </p:sp>
      <p:sp>
        <p:nvSpPr>
          <p:cNvPr id="5126" name="Line 31"/>
          <p:cNvSpPr>
            <a:spLocks noChangeShapeType="1"/>
          </p:cNvSpPr>
          <p:nvPr/>
        </p:nvSpPr>
        <p:spPr bwMode="auto">
          <a:xfrm>
            <a:off x="533400" y="51054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33400" y="1447800"/>
            <a:ext cx="8077200" cy="4953000"/>
            <a:chOff x="336" y="912"/>
            <a:chExt cx="5088" cy="3120"/>
          </a:xfrm>
        </p:grpSpPr>
        <p:sp>
          <p:nvSpPr>
            <p:cNvPr id="5128" name="Rectangle 17"/>
            <p:cNvSpPr>
              <a:spLocks noChangeArrowheads="1"/>
            </p:cNvSpPr>
            <p:nvPr/>
          </p:nvSpPr>
          <p:spPr bwMode="auto">
            <a:xfrm>
              <a:off x="336" y="2208"/>
              <a:ext cx="1392" cy="10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pl-PL" b="0"/>
                <a:t>750</a:t>
              </a:r>
            </a:p>
          </p:txBody>
        </p:sp>
        <p:sp>
          <p:nvSpPr>
            <p:cNvPr id="5129" name="Rectangle 18"/>
            <p:cNvSpPr>
              <a:spLocks noChangeArrowheads="1"/>
            </p:cNvSpPr>
            <p:nvPr/>
          </p:nvSpPr>
          <p:spPr bwMode="auto">
            <a:xfrm>
              <a:off x="336" y="1392"/>
              <a:ext cx="1392" cy="816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pl-PL" b="0"/>
                <a:t>500</a:t>
              </a:r>
            </a:p>
          </p:txBody>
        </p:sp>
        <p:sp>
          <p:nvSpPr>
            <p:cNvPr id="5130" name="Rectangle 19"/>
            <p:cNvSpPr>
              <a:spLocks noChangeArrowheads="1"/>
            </p:cNvSpPr>
            <p:nvPr/>
          </p:nvSpPr>
          <p:spPr bwMode="auto">
            <a:xfrm>
              <a:off x="336" y="912"/>
              <a:ext cx="1488" cy="4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pl-PL" sz="1400"/>
                <a:t>Najmniejsze dopuszczalne</a:t>
              </a:r>
              <a:br>
                <a:rPr lang="pl-PL" sz="1400"/>
              </a:br>
              <a:r>
                <a:rPr lang="pl-PL" sz="1400"/>
                <a:t>średnie natężenie oświetlenia lx</a:t>
              </a:r>
              <a:endParaRPr lang="pl-PL" sz="1400" b="0"/>
            </a:p>
          </p:txBody>
        </p:sp>
        <p:sp>
          <p:nvSpPr>
            <p:cNvPr id="5131" name="Rectangle 20"/>
            <p:cNvSpPr>
              <a:spLocks noChangeArrowheads="1"/>
            </p:cNvSpPr>
            <p:nvPr/>
          </p:nvSpPr>
          <p:spPr bwMode="auto">
            <a:xfrm>
              <a:off x="1728" y="1392"/>
              <a:ext cx="3696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pl-PL" sz="1400" b="0"/>
                <a:t>Praca przy dużych wymaganiach wzrokowych, np.:</a:t>
              </a:r>
              <a:br>
                <a:rPr lang="pl-PL" sz="1400" b="0"/>
              </a:br>
              <a:r>
                <a:rPr lang="pl-PL" sz="1400" b="0"/>
                <a:t>- dokładne prace ślusarskie i prace na maszynach do metali,</a:t>
              </a:r>
              <a:br>
                <a:rPr lang="pl-PL" sz="1400" b="0"/>
              </a:br>
              <a:r>
                <a:rPr lang="pl-PL" sz="1400" b="0"/>
                <a:t>- repasacja, szycie i drukowanie tkanin,</a:t>
              </a:r>
              <a:br>
                <a:rPr lang="pl-PL" sz="1400" b="0"/>
              </a:br>
              <a:r>
                <a:rPr lang="pl-PL" sz="1400" b="0"/>
                <a:t>- druk ręczy i sortowanie papieru.</a:t>
              </a:r>
            </a:p>
            <a:p>
              <a:pPr>
                <a:spcBef>
                  <a:spcPct val="20000"/>
                </a:spcBef>
              </a:pPr>
              <a:endParaRPr lang="pl-PL" sz="1400" b="0"/>
            </a:p>
          </p:txBody>
        </p:sp>
        <p:sp>
          <p:nvSpPr>
            <p:cNvPr id="5132" name="Rectangle 21"/>
            <p:cNvSpPr>
              <a:spLocks noChangeArrowheads="1"/>
            </p:cNvSpPr>
            <p:nvPr/>
          </p:nvSpPr>
          <p:spPr bwMode="auto">
            <a:xfrm>
              <a:off x="1776" y="912"/>
              <a:ext cx="3648" cy="48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pl-PL" sz="1600"/>
            </a:p>
            <a:p>
              <a:pPr algn="ctr">
                <a:spcBef>
                  <a:spcPct val="20000"/>
                </a:spcBef>
              </a:pPr>
              <a:r>
                <a:rPr lang="pl-PL" sz="1600"/>
                <a:t>Rodzaje czynności lub pomieszczeń</a:t>
              </a:r>
              <a:endParaRPr lang="pl-PL" sz="2800" b="0"/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pl-PL" b="0"/>
            </a:p>
          </p:txBody>
        </p:sp>
        <p:sp>
          <p:nvSpPr>
            <p:cNvPr id="5133" name="Line 22"/>
            <p:cNvSpPr>
              <a:spLocks noChangeShapeType="1"/>
            </p:cNvSpPr>
            <p:nvPr/>
          </p:nvSpPr>
          <p:spPr bwMode="auto">
            <a:xfrm>
              <a:off x="336" y="912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4" name="Line 27"/>
            <p:cNvSpPr>
              <a:spLocks noChangeShapeType="1"/>
            </p:cNvSpPr>
            <p:nvPr/>
          </p:nvSpPr>
          <p:spPr bwMode="auto">
            <a:xfrm>
              <a:off x="1728" y="912"/>
              <a:ext cx="0" cy="3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5" name="Line 25"/>
            <p:cNvSpPr>
              <a:spLocks noChangeShapeType="1"/>
            </p:cNvSpPr>
            <p:nvPr/>
          </p:nvSpPr>
          <p:spPr bwMode="auto">
            <a:xfrm>
              <a:off x="336" y="912"/>
              <a:ext cx="0" cy="31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6" name="Line 24"/>
            <p:cNvSpPr>
              <a:spLocks noChangeShapeType="1"/>
            </p:cNvSpPr>
            <p:nvPr/>
          </p:nvSpPr>
          <p:spPr bwMode="auto">
            <a:xfrm>
              <a:off x="336" y="4032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>
              <a:off x="5424" y="912"/>
              <a:ext cx="0" cy="31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8" name="Line 28"/>
            <p:cNvSpPr>
              <a:spLocks noChangeShapeType="1"/>
            </p:cNvSpPr>
            <p:nvPr/>
          </p:nvSpPr>
          <p:spPr bwMode="auto">
            <a:xfrm>
              <a:off x="336" y="2208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39" name="Line 23"/>
            <p:cNvSpPr>
              <a:spLocks noChangeShapeType="1"/>
            </p:cNvSpPr>
            <p:nvPr/>
          </p:nvSpPr>
          <p:spPr bwMode="auto">
            <a:xfrm>
              <a:off x="336" y="1392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Moje dokumenty\Iwona\prezentacje BHP\epsy\jpeg\rysunki\02_18_04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95500"/>
            <a:ext cx="3238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6725" y="4318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l-PL">
              <a:solidFill>
                <a:srgbClr val="0066CC"/>
              </a:solidFill>
            </a:endParaRPr>
          </a:p>
          <a:p>
            <a:endParaRPr lang="pl-PL">
              <a:solidFill>
                <a:srgbClr val="0066CC"/>
              </a:solidFill>
            </a:endParaRPr>
          </a:p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elektryczne (4)</a:t>
            </a:r>
            <a:endParaRPr lang="pl-PL">
              <a:solidFill>
                <a:srgbClr val="0066CC"/>
              </a:solidFill>
            </a:endParaRPr>
          </a:p>
          <a:p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6200" y="1524000"/>
            <a:ext cx="754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800" b="0"/>
              <a:t>	</a:t>
            </a:r>
            <a:r>
              <a:rPr lang="pl-PL" sz="1600"/>
              <a:t>Podane w tabeli wartości natężenia oświetlenia należy zwiększyć</a:t>
            </a:r>
            <a:br>
              <a:rPr lang="pl-PL" sz="1600"/>
            </a:br>
            <a:r>
              <a:rPr lang="pl-PL" sz="1600"/>
              <a:t>o jeden stopień (np. z 200 do 300 Ix),</a:t>
            </a:r>
            <a:br>
              <a:rPr lang="pl-PL" sz="1600"/>
            </a:br>
            <a:r>
              <a:rPr lang="pl-PL" sz="1600"/>
              <a:t>- przedmiot pracy wzrokowej ma współczynnik odbicia poniżej </a:t>
            </a:r>
            <a:br>
              <a:rPr lang="pl-PL" sz="1600"/>
            </a:br>
            <a:r>
              <a:rPr lang="pl-PL" sz="1600"/>
              <a:t>  0,2 lub występują na nim małe kontrasty (np. szycie ciemnej </a:t>
            </a:r>
            <a:br>
              <a:rPr lang="pl-PL" sz="1600"/>
            </a:br>
            <a:r>
              <a:rPr lang="pl-PL" sz="1600"/>
              <a:t>  tkaniny ciemną nicią),</a:t>
            </a:r>
          </a:p>
          <a:p>
            <a:pPr marL="342900" indent="-342900"/>
            <a:r>
              <a:rPr lang="pl-PL" sz="1600"/>
              <a:t>      - błędy popełnione przy postrzeganiu mogą </a:t>
            </a:r>
            <a:br>
              <a:rPr lang="pl-PL" sz="1600"/>
            </a:br>
            <a:r>
              <a:rPr lang="pl-PL" sz="1600"/>
              <a:t>  spowodować groźny uraz lub duże straty materialne,</a:t>
            </a:r>
            <a:br>
              <a:rPr lang="pl-PL" sz="1600"/>
            </a:br>
            <a:r>
              <a:rPr lang="pl-PL" sz="1600"/>
              <a:t>- pracownikami są w większości osoby w wieku </a:t>
            </a:r>
            <a:br>
              <a:rPr lang="pl-PL" sz="1600"/>
            </a:br>
            <a:r>
              <a:rPr lang="pl-PL" sz="1600"/>
              <a:t>  powyżej 40 lat.</a:t>
            </a:r>
          </a:p>
          <a:p>
            <a:pPr marL="1143000" lvl="2" indent="-228600">
              <a:buFontTx/>
              <a:buChar char="-"/>
            </a:pPr>
            <a:endParaRPr lang="pl-PL" sz="160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6200" y="42672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800" b="0"/>
              <a:t>	</a:t>
            </a:r>
            <a:r>
              <a:rPr lang="pl-PL" sz="1600"/>
              <a:t>W przypadku, gdy pracą na danym stanowisku lub w pomieszczeniu jest krótkotrwała (np. dorywcza obsługa szlifierki, nadzór urządzeń automatycznych), wymagane wartości natężenia oświetlenia powyżej 200 Ix mogą być zmniejszone o jeden stopień.</a:t>
            </a:r>
          </a:p>
          <a:p>
            <a:pPr marL="342900" indent="-342900"/>
            <a:endParaRPr lang="pl-PL" sz="160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Moje dokumenty\Iwona\prezentacje BHP\epsy\jpeg\rysunki\02_19_01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447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C:\Moje dokumenty\Iwona\prezentacje BHP\epsy\jpeg\rysunki\02_19_01ry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1524000"/>
            <a:ext cx="754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800" b="0"/>
              <a:t>	</a:t>
            </a:r>
            <a:r>
              <a:rPr lang="pl-PL" sz="1400"/>
              <a:t>Liczba, powierzchnia i rozmieszczenie okien w pomieszczeniach </a:t>
            </a:r>
            <a:br>
              <a:rPr lang="pl-PL" sz="1400"/>
            </a:br>
            <a:r>
              <a:rPr lang="pl-PL" sz="1400"/>
              <a:t>pracy powinny zapewniać pracownikom, stosownie do rodzaju </a:t>
            </a:r>
            <a:br>
              <a:rPr lang="pl-PL" sz="1400"/>
            </a:br>
            <a:r>
              <a:rPr lang="pl-PL" sz="1400"/>
              <a:t>wykonywanych przez nich prac, dostateczne oświetlenie dzienne </a:t>
            </a:r>
            <a:br>
              <a:rPr lang="pl-PL" sz="1400"/>
            </a:br>
            <a:r>
              <a:rPr lang="pl-PL" sz="1400"/>
              <a:t>oraz należyte przewietrzanie pomieszczeń.</a:t>
            </a:r>
          </a:p>
          <a:p>
            <a:pPr marL="342900" indent="-342900"/>
            <a:endParaRPr lang="pl-PL" sz="16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2590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800" b="0"/>
              <a:t>	</a:t>
            </a:r>
            <a:r>
              <a:rPr lang="pl-PL" sz="1400"/>
              <a:t>Stosunek powierzchni okien do powierzchni podłogi w pomieszczeniach powinien być nie mniejszy niż 1:8</a:t>
            </a:r>
          </a:p>
          <a:p>
            <a:pPr marL="342900" indent="-342900"/>
            <a:endParaRPr lang="pl-PL" sz="160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5181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600"/>
              <a:t>      </a:t>
            </a:r>
            <a:r>
              <a:rPr lang="pl-PL" sz="1400"/>
              <a:t>Warunki dotyczące oświetlenia pomieszczeń światłem dziennym określane są za pomocą współczynnika oświetlenia dziennego (wyrażonego w %), stanowiącego stosunek natężenia oświetlenia w danym punkcie wnętrza do równocześnie występującego natężenia oświetlenia w otwartej przestrzeni na płaszczyźnie poziomej. </a:t>
            </a:r>
          </a:p>
          <a:p>
            <a:pPr marL="342900" indent="-342900"/>
            <a:endParaRPr lang="pl-PL" sz="1600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304800" y="3810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dzienne</a:t>
            </a:r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76"/>
          <p:cNvSpPr>
            <a:spLocks noChangeArrowheads="1"/>
          </p:cNvSpPr>
          <p:nvPr/>
        </p:nvSpPr>
        <p:spPr bwMode="auto">
          <a:xfrm>
            <a:off x="533400" y="1981200"/>
            <a:ext cx="990600" cy="4495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en-US" sz="1200"/>
          </a:p>
        </p:txBody>
      </p:sp>
      <p:sp>
        <p:nvSpPr>
          <p:cNvPr id="8195" name="Rectangle 2051"/>
          <p:cNvSpPr>
            <a:spLocks noChangeArrowheads="1"/>
          </p:cNvSpPr>
          <p:nvPr/>
        </p:nvSpPr>
        <p:spPr bwMode="auto">
          <a:xfrm>
            <a:off x="466725" y="43180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l-PL">
              <a:solidFill>
                <a:srgbClr val="0066CC"/>
              </a:solidFill>
            </a:endParaRPr>
          </a:p>
          <a:p>
            <a:r>
              <a:rPr lang="pl-PL" sz="2800">
                <a:solidFill>
                  <a:srgbClr val="003399"/>
                </a:solidFill>
              </a:rPr>
              <a:t>Oświetlenie pomieszczeń pracy</a:t>
            </a:r>
          </a:p>
          <a:p>
            <a:r>
              <a:rPr lang="pl-PL" sz="2800">
                <a:solidFill>
                  <a:srgbClr val="003399"/>
                </a:solidFill>
              </a:rPr>
              <a:t>Oświetlenie dzienne</a:t>
            </a:r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8196" name="Rectangle 2066"/>
          <p:cNvSpPr>
            <a:spLocks noChangeArrowheads="1"/>
          </p:cNvSpPr>
          <p:nvPr/>
        </p:nvSpPr>
        <p:spPr bwMode="auto">
          <a:xfrm>
            <a:off x="4953000" y="1828800"/>
            <a:ext cx="3657600" cy="685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pl-PL" sz="1600"/>
          </a:p>
          <a:p>
            <a:pPr algn="ctr">
              <a:spcBef>
                <a:spcPct val="20000"/>
              </a:spcBef>
            </a:pPr>
            <a:endParaRPr lang="pl-PL" sz="1400"/>
          </a:p>
          <a:p>
            <a:pPr algn="ctr">
              <a:spcBef>
                <a:spcPct val="20000"/>
              </a:spcBef>
            </a:pPr>
            <a:r>
              <a:rPr lang="pl-PL" sz="1400"/>
              <a:t>Charakterystyka wykonywanych czynności </a:t>
            </a:r>
            <a:br>
              <a:rPr lang="pl-PL" sz="1400"/>
            </a:br>
            <a:r>
              <a:rPr lang="pl-PL" sz="1400"/>
              <a:t>w pomieszczeniu</a:t>
            </a:r>
            <a:endParaRPr lang="pl-PL" sz="1200"/>
          </a:p>
          <a:p>
            <a:pPr algn="ctr">
              <a:spcBef>
                <a:spcPct val="20000"/>
              </a:spcBef>
            </a:pPr>
            <a:endParaRPr lang="pl-PL" sz="1200"/>
          </a:p>
          <a:p>
            <a:pPr>
              <a:spcBef>
                <a:spcPct val="20000"/>
              </a:spcBef>
              <a:buFontTx/>
              <a:buChar char="•"/>
            </a:pPr>
            <a:endParaRPr lang="pl-PL" b="0"/>
          </a:p>
        </p:txBody>
      </p:sp>
      <p:sp>
        <p:nvSpPr>
          <p:cNvPr id="8197" name="Line 2067"/>
          <p:cNvSpPr>
            <a:spLocks noChangeShapeType="1"/>
          </p:cNvSpPr>
          <p:nvPr/>
        </p:nvSpPr>
        <p:spPr bwMode="auto">
          <a:xfrm>
            <a:off x="3200400" y="2514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98" name="Line 2068"/>
          <p:cNvSpPr>
            <a:spLocks noChangeShapeType="1"/>
          </p:cNvSpPr>
          <p:nvPr/>
        </p:nvSpPr>
        <p:spPr bwMode="auto">
          <a:xfrm>
            <a:off x="6858000" y="2514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99" name="Rectangle 2069"/>
          <p:cNvSpPr>
            <a:spLocks noChangeArrowheads="1"/>
          </p:cNvSpPr>
          <p:nvPr/>
        </p:nvSpPr>
        <p:spPr bwMode="auto">
          <a:xfrm>
            <a:off x="2895600" y="2514600"/>
            <a:ext cx="2590800" cy="990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wielkość szczegółu </a:t>
            </a:r>
          </a:p>
          <a:p>
            <a:pPr algn="ctr">
              <a:spcBef>
                <a:spcPct val="20000"/>
              </a:spcBef>
            </a:pPr>
            <a:r>
              <a:rPr lang="pl-PL" sz="1400"/>
              <a:t>(wymiar charakte-</a:t>
            </a:r>
            <a:br>
              <a:rPr lang="pl-PL" sz="1400"/>
            </a:br>
            <a:r>
              <a:rPr lang="pl-PL" sz="1400"/>
              <a:t>rystyczny w mm)</a:t>
            </a:r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0" name="Rectangle 2070"/>
          <p:cNvSpPr>
            <a:spLocks noChangeArrowheads="1"/>
          </p:cNvSpPr>
          <p:nvPr/>
        </p:nvSpPr>
        <p:spPr bwMode="auto">
          <a:xfrm>
            <a:off x="5257800" y="2514600"/>
            <a:ext cx="1524000" cy="762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górnym </a:t>
            </a:r>
            <a:br>
              <a:rPr lang="pl-PL" sz="1400"/>
            </a:br>
            <a:r>
              <a:rPr lang="pl-PL" sz="1400"/>
              <a:t>i mieszanym </a:t>
            </a:r>
            <a:r>
              <a:rPr lang="pl-PL" sz="1400" i="1"/>
              <a:t>e</a:t>
            </a:r>
            <a:r>
              <a:rPr lang="pl-PL" sz="1400" i="1" baseline="-25000"/>
              <a:t>śr</a:t>
            </a:r>
            <a:endParaRPr lang="pl-PL" sz="1400" b="0" i="1" baseline="-2500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1" name="Rectangle 2071"/>
          <p:cNvSpPr>
            <a:spLocks noChangeArrowheads="1"/>
          </p:cNvSpPr>
          <p:nvPr/>
        </p:nvSpPr>
        <p:spPr bwMode="auto">
          <a:xfrm>
            <a:off x="6781800" y="2514600"/>
            <a:ext cx="1828800" cy="762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bocznym </a:t>
            </a:r>
            <a:r>
              <a:rPr lang="pl-PL" sz="1400" i="1"/>
              <a:t>e</a:t>
            </a:r>
            <a:r>
              <a:rPr lang="pl-PL" sz="1400" i="1" baseline="-25000"/>
              <a:t>min</a:t>
            </a:r>
          </a:p>
          <a:p>
            <a:pPr>
              <a:spcBef>
                <a:spcPct val="20000"/>
              </a:spcBef>
            </a:pPr>
            <a:endParaRPr lang="pl-PL" sz="140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2" name="Rectangle 2072"/>
          <p:cNvSpPr>
            <a:spLocks noChangeArrowheads="1"/>
          </p:cNvSpPr>
          <p:nvPr/>
        </p:nvSpPr>
        <p:spPr bwMode="auto">
          <a:xfrm>
            <a:off x="1524000" y="3276600"/>
            <a:ext cx="18288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pl-PL" sz="1400"/>
          </a:p>
          <a:p>
            <a:pPr>
              <a:spcBef>
                <a:spcPct val="20000"/>
              </a:spcBef>
            </a:pPr>
            <a:r>
              <a:rPr lang="pl-PL" sz="1400"/>
              <a:t>Szczególnie dokładna </a:t>
            </a:r>
          </a:p>
          <a:p>
            <a:pPr>
              <a:spcBef>
                <a:spcPct val="20000"/>
              </a:spcBef>
            </a:pPr>
            <a:endParaRPr lang="pl-PL" sz="800"/>
          </a:p>
          <a:p>
            <a:pPr>
              <a:spcBef>
                <a:spcPct val="20000"/>
              </a:spcBef>
            </a:pPr>
            <a:r>
              <a:rPr lang="pl-PL" sz="1400"/>
              <a:t>Bardzo dokładna</a:t>
            </a:r>
          </a:p>
          <a:p>
            <a:pPr>
              <a:spcBef>
                <a:spcPct val="20000"/>
              </a:spcBef>
            </a:pPr>
            <a:endParaRPr lang="pl-PL" sz="800"/>
          </a:p>
          <a:p>
            <a:pPr>
              <a:spcBef>
                <a:spcPct val="20000"/>
              </a:spcBef>
            </a:pPr>
            <a:r>
              <a:rPr lang="pl-PL" sz="1400"/>
              <a:t>Dokładna</a:t>
            </a:r>
            <a:br>
              <a:rPr lang="pl-PL" sz="1400"/>
            </a:br>
            <a:endParaRPr lang="pl-PL" sz="800"/>
          </a:p>
          <a:p>
            <a:pPr>
              <a:spcBef>
                <a:spcPct val="20000"/>
              </a:spcBef>
            </a:pPr>
            <a:r>
              <a:rPr lang="pl-PL" sz="1400"/>
              <a:t>Mało dokładna</a:t>
            </a:r>
            <a:br>
              <a:rPr lang="pl-PL" sz="1400"/>
            </a:br>
            <a:endParaRPr lang="pl-PL" sz="800"/>
          </a:p>
          <a:p>
            <a:pPr>
              <a:spcBef>
                <a:spcPct val="20000"/>
              </a:spcBef>
            </a:pPr>
            <a:r>
              <a:rPr lang="pl-PL" sz="1400"/>
              <a:t>Zgrubna</a:t>
            </a:r>
            <a:br>
              <a:rPr lang="pl-PL" sz="1400"/>
            </a:br>
            <a:endParaRPr lang="pl-PL" sz="800"/>
          </a:p>
          <a:p>
            <a:pPr>
              <a:spcBef>
                <a:spcPct val="20000"/>
              </a:spcBef>
            </a:pPr>
            <a:r>
              <a:rPr lang="pl-PL" sz="1400"/>
              <a:t>Nadzór ogólny </a:t>
            </a:r>
          </a:p>
          <a:p>
            <a:pPr>
              <a:spcBef>
                <a:spcPct val="20000"/>
              </a:spcBef>
            </a:pPr>
            <a:r>
              <a:rPr lang="pl-PL" sz="1400"/>
              <a:t>nad czynnością, bez rozróżniania szczegółów</a:t>
            </a:r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3" name="Rectangle 2073"/>
          <p:cNvSpPr>
            <a:spLocks noChangeArrowheads="1"/>
          </p:cNvSpPr>
          <p:nvPr/>
        </p:nvSpPr>
        <p:spPr bwMode="auto">
          <a:xfrm>
            <a:off x="3124200" y="3276600"/>
            <a:ext cx="19812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do 0,1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0,1 – 0,3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0,3 – 1,0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1,0 – 10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powyżej 10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–</a:t>
            </a:r>
          </a:p>
          <a:p>
            <a:pPr algn="ctr">
              <a:spcBef>
                <a:spcPct val="20000"/>
              </a:spcBef>
            </a:pPr>
            <a:endParaRPr lang="pl-PL" sz="140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4" name="Rectangle 2075"/>
          <p:cNvSpPr>
            <a:spLocks noChangeArrowheads="1"/>
          </p:cNvSpPr>
          <p:nvPr/>
        </p:nvSpPr>
        <p:spPr bwMode="auto">
          <a:xfrm>
            <a:off x="6858000" y="3276600"/>
            <a:ext cx="17526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3,5 – 4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2,0 – 3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1,5 – 2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1,0 – 1,2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0,5 – 0,8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0,25 – 0,4</a:t>
            </a:r>
          </a:p>
          <a:p>
            <a:pPr algn="ctr">
              <a:spcBef>
                <a:spcPct val="20000"/>
              </a:spcBef>
            </a:pPr>
            <a:endParaRPr lang="pl-PL" sz="140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sp>
        <p:nvSpPr>
          <p:cNvPr id="8205" name="Rectangle 2074"/>
          <p:cNvSpPr>
            <a:spLocks noChangeArrowheads="1"/>
          </p:cNvSpPr>
          <p:nvPr/>
        </p:nvSpPr>
        <p:spPr bwMode="auto">
          <a:xfrm>
            <a:off x="5105400" y="3276600"/>
            <a:ext cx="18288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pl-PL" sz="1400"/>
              <a:t>10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7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5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3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2</a:t>
            </a:r>
          </a:p>
          <a:p>
            <a:pPr algn="ctr">
              <a:spcBef>
                <a:spcPct val="20000"/>
              </a:spcBef>
            </a:pPr>
            <a:endParaRPr lang="pl-PL" sz="800"/>
          </a:p>
          <a:p>
            <a:pPr algn="ctr">
              <a:spcBef>
                <a:spcPct val="20000"/>
              </a:spcBef>
            </a:pPr>
            <a:r>
              <a:rPr lang="pl-PL" sz="1400"/>
              <a:t>1</a:t>
            </a:r>
            <a:endParaRPr lang="pl-PL" sz="2800" b="0"/>
          </a:p>
          <a:p>
            <a:pPr algn="ctr">
              <a:spcBef>
                <a:spcPct val="20000"/>
              </a:spcBef>
            </a:pPr>
            <a:endParaRPr lang="pl-PL" sz="1400"/>
          </a:p>
          <a:p>
            <a:pPr algn="ctr">
              <a:spcBef>
                <a:spcPct val="20000"/>
              </a:spcBef>
            </a:pPr>
            <a:endParaRPr lang="pl-PL" sz="1400" b="0"/>
          </a:p>
        </p:txBody>
      </p:sp>
      <p:grpSp>
        <p:nvGrpSpPr>
          <p:cNvPr id="2" name="Group 2079"/>
          <p:cNvGrpSpPr>
            <a:grpSpLocks/>
          </p:cNvGrpSpPr>
          <p:nvPr/>
        </p:nvGrpSpPr>
        <p:grpSpPr bwMode="auto">
          <a:xfrm>
            <a:off x="533400" y="1828800"/>
            <a:ext cx="8077200" cy="4648200"/>
            <a:chOff x="336" y="1152"/>
            <a:chExt cx="5088" cy="2928"/>
          </a:xfrm>
        </p:grpSpPr>
        <p:sp>
          <p:nvSpPr>
            <p:cNvPr id="8210" name="Rectangle 2056"/>
            <p:cNvSpPr>
              <a:spLocks noChangeArrowheads="1"/>
            </p:cNvSpPr>
            <p:nvPr/>
          </p:nvSpPr>
          <p:spPr bwMode="auto">
            <a:xfrm>
              <a:off x="864" y="1584"/>
              <a:ext cx="1152" cy="48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pl-PL" sz="1400"/>
                <a:t>określenie</a:t>
              </a:r>
            </a:p>
            <a:p>
              <a:pPr algn="ctr">
                <a:spcBef>
                  <a:spcPct val="20000"/>
                </a:spcBef>
              </a:pPr>
              <a:endParaRPr lang="pl-PL" sz="1400" b="0"/>
            </a:p>
          </p:txBody>
        </p:sp>
        <p:sp>
          <p:nvSpPr>
            <p:cNvPr id="8211" name="Rectangle 2057"/>
            <p:cNvSpPr>
              <a:spLocks noChangeArrowheads="1"/>
            </p:cNvSpPr>
            <p:nvPr/>
          </p:nvSpPr>
          <p:spPr bwMode="auto">
            <a:xfrm>
              <a:off x="960" y="1152"/>
              <a:ext cx="2256" cy="43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pl-PL" sz="1600"/>
            </a:p>
            <a:p>
              <a:pPr algn="ctr">
                <a:spcBef>
                  <a:spcPct val="20000"/>
                </a:spcBef>
              </a:pPr>
              <a:endParaRPr lang="pl-PL" sz="1400"/>
            </a:p>
            <a:p>
              <a:pPr algn="ctr">
                <a:spcBef>
                  <a:spcPct val="20000"/>
                </a:spcBef>
              </a:pPr>
              <a:r>
                <a:rPr lang="pl-PL" sz="1400"/>
                <a:t>Charakterystyka wykonywanych czynności </a:t>
              </a:r>
              <a:br>
                <a:rPr lang="pl-PL" sz="1400"/>
              </a:br>
              <a:r>
                <a:rPr lang="pl-PL" sz="1400"/>
                <a:t>w pomieszczeniu</a:t>
              </a:r>
              <a:endParaRPr lang="pl-PL" sz="1200"/>
            </a:p>
            <a:p>
              <a:pPr algn="ctr">
                <a:spcBef>
                  <a:spcPct val="20000"/>
                </a:spcBef>
              </a:pPr>
              <a:endParaRPr lang="pl-PL" sz="1200"/>
            </a:p>
            <a:p>
              <a:pPr>
                <a:spcBef>
                  <a:spcPct val="20000"/>
                </a:spcBef>
                <a:buFontTx/>
                <a:buChar char="•"/>
              </a:pPr>
              <a:endParaRPr lang="pl-PL" b="0"/>
            </a:p>
          </p:txBody>
        </p:sp>
        <p:sp>
          <p:nvSpPr>
            <p:cNvPr id="8212" name="Line 2059"/>
            <p:cNvSpPr>
              <a:spLocks noChangeShapeType="1"/>
            </p:cNvSpPr>
            <p:nvPr/>
          </p:nvSpPr>
          <p:spPr bwMode="auto">
            <a:xfrm>
              <a:off x="960" y="1584"/>
              <a:ext cx="44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3" name="Rectangle 2055"/>
            <p:cNvSpPr>
              <a:spLocks noChangeArrowheads="1"/>
            </p:cNvSpPr>
            <p:nvPr/>
          </p:nvSpPr>
          <p:spPr bwMode="auto">
            <a:xfrm>
              <a:off x="336" y="1152"/>
              <a:ext cx="624" cy="9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pl-PL" sz="1200"/>
                <a:t>Kategoria </a:t>
              </a:r>
              <a:br>
                <a:rPr lang="pl-PL" sz="1200"/>
              </a:br>
              <a:r>
                <a:rPr lang="pl-PL" sz="1200"/>
                <a:t>czynności </a:t>
              </a:r>
              <a:br>
                <a:rPr lang="pl-PL" sz="1200"/>
              </a:br>
              <a:r>
                <a:rPr lang="pl-PL" sz="1200"/>
                <a:t>wzrokowej</a:t>
              </a:r>
            </a:p>
          </p:txBody>
        </p:sp>
        <p:sp>
          <p:nvSpPr>
            <p:cNvPr id="8214" name="Line 2058"/>
            <p:cNvSpPr>
              <a:spLocks noChangeShapeType="1"/>
            </p:cNvSpPr>
            <p:nvPr/>
          </p:nvSpPr>
          <p:spPr bwMode="auto">
            <a:xfrm>
              <a:off x="336" y="1152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5" name="Line 2061"/>
            <p:cNvSpPr>
              <a:spLocks noChangeShapeType="1"/>
            </p:cNvSpPr>
            <p:nvPr/>
          </p:nvSpPr>
          <p:spPr bwMode="auto">
            <a:xfrm>
              <a:off x="336" y="1152"/>
              <a:ext cx="0" cy="29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6" name="Line 2063"/>
            <p:cNvSpPr>
              <a:spLocks noChangeShapeType="1"/>
            </p:cNvSpPr>
            <p:nvPr/>
          </p:nvSpPr>
          <p:spPr bwMode="auto">
            <a:xfrm>
              <a:off x="960" y="1152"/>
              <a:ext cx="0" cy="29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7" name="Line 2064"/>
            <p:cNvSpPr>
              <a:spLocks noChangeShapeType="1"/>
            </p:cNvSpPr>
            <p:nvPr/>
          </p:nvSpPr>
          <p:spPr bwMode="auto">
            <a:xfrm>
              <a:off x="336" y="2064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8" name="Line 2060"/>
            <p:cNvSpPr>
              <a:spLocks noChangeShapeType="1"/>
            </p:cNvSpPr>
            <p:nvPr/>
          </p:nvSpPr>
          <p:spPr bwMode="auto">
            <a:xfrm>
              <a:off x="336" y="4080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19" name="Line 2062"/>
            <p:cNvSpPr>
              <a:spLocks noChangeShapeType="1"/>
            </p:cNvSpPr>
            <p:nvPr/>
          </p:nvSpPr>
          <p:spPr bwMode="auto">
            <a:xfrm>
              <a:off x="5424" y="1152"/>
              <a:ext cx="0" cy="29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207" name="Line 2065"/>
          <p:cNvSpPr>
            <a:spLocks noChangeShapeType="1"/>
          </p:cNvSpPr>
          <p:nvPr/>
        </p:nvSpPr>
        <p:spPr bwMode="auto">
          <a:xfrm>
            <a:off x="5105400" y="18288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08" name="Line 2077"/>
          <p:cNvSpPr>
            <a:spLocks noChangeShapeType="1"/>
          </p:cNvSpPr>
          <p:nvPr/>
        </p:nvSpPr>
        <p:spPr bwMode="auto">
          <a:xfrm>
            <a:off x="3200400" y="2514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09" name="Line 2078"/>
          <p:cNvSpPr>
            <a:spLocks noChangeShapeType="1"/>
          </p:cNvSpPr>
          <p:nvPr/>
        </p:nvSpPr>
        <p:spPr bwMode="auto">
          <a:xfrm>
            <a:off x="6858000" y="25146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57200" y="304800"/>
            <a:ext cx="817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solidFill>
                  <a:srgbClr val="003399"/>
                </a:solidFill>
              </a:rPr>
              <a:t>Pomieszczenia pracy</a:t>
            </a:r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6200" y="12954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400" b="0"/>
              <a:t>	</a:t>
            </a:r>
            <a:r>
              <a:rPr lang="pl-PL" sz="1400">
                <a:solidFill>
                  <a:srgbClr val="CC3300"/>
                </a:solidFill>
              </a:rPr>
              <a:t>Wysokość pomieszczeń pracy, w których nie występują czynniki uciążliwe lub szkodliwe dla zdrowia</a:t>
            </a:r>
            <a:r>
              <a:rPr lang="pl-PL" sz="1400"/>
              <a:t>, powinna być nie mniejsza niż:</a:t>
            </a:r>
          </a:p>
          <a:p>
            <a:pPr marL="342900" indent="-342900"/>
            <a:endParaRPr lang="pl-PL" sz="800"/>
          </a:p>
          <a:p>
            <a:pPr marL="342900" indent="-342900"/>
            <a:r>
              <a:rPr lang="pl-PL" sz="1400"/>
              <a:t>       </a:t>
            </a:r>
            <a:r>
              <a:rPr lang="pl-PL" sz="1400">
                <a:solidFill>
                  <a:srgbClr val="CC3300"/>
                </a:solidFill>
              </a:rPr>
              <a:t>3 m</a:t>
            </a:r>
            <a:r>
              <a:rPr lang="pl-PL" sz="1400"/>
              <a:t> – jeżeli przebywają w nich więcej niż 4 osoby,</a:t>
            </a:r>
          </a:p>
          <a:p>
            <a:pPr marL="342900" indent="-342900"/>
            <a:endParaRPr lang="pl-PL" sz="800"/>
          </a:p>
          <a:p>
            <a:pPr marL="342900" indent="-342900"/>
            <a:r>
              <a:rPr lang="pl-PL" sz="1400"/>
              <a:t>       </a:t>
            </a:r>
            <a:r>
              <a:rPr lang="pl-PL" sz="1400">
                <a:solidFill>
                  <a:srgbClr val="CC3300"/>
                </a:solidFill>
              </a:rPr>
              <a:t>2,5 m</a:t>
            </a:r>
            <a:r>
              <a:rPr lang="pl-PL" sz="1400"/>
              <a:t>:</a:t>
            </a:r>
          </a:p>
          <a:p>
            <a:pPr marL="342900" indent="-342900"/>
            <a:r>
              <a:rPr lang="pl-PL" sz="1400"/>
              <a:t>                   jeżeli przebywa w nich nie więcej niż 4 pracowników i na każdego z nich przypada            	co najmniej 15 m3 wolnej objętości pomieszczenia,</a:t>
            </a:r>
          </a:p>
          <a:p>
            <a:pPr marL="342900" indent="-342900"/>
            <a:r>
              <a:rPr lang="pl-PL" sz="1400"/>
              <a:t>		w pomieszczeniu usługowym lub produkcyjnym drobnej wytwórczości, 		mieszczącym się w budynku mieszkalnym, jeżeli na każdego pracownika przypada 	co najmniej 15 m3 wolnej objętości pomieszczenia,</a:t>
            </a:r>
          </a:p>
          <a:p>
            <a:pPr marL="342900" indent="-342900"/>
            <a:endParaRPr lang="pl-PL" sz="1400"/>
          </a:p>
          <a:p>
            <a:pPr marL="342900" indent="-342900"/>
            <a:r>
              <a:rPr lang="pl-PL" sz="1400"/>
              <a:t>	</a:t>
            </a:r>
            <a:r>
              <a:rPr lang="pl-PL" sz="1400">
                <a:solidFill>
                  <a:srgbClr val="CC3300"/>
                </a:solidFill>
              </a:rPr>
              <a:t>2,2 m</a:t>
            </a:r>
            <a:r>
              <a:rPr lang="pl-PL" sz="1400"/>
              <a:t> – w dyżurkach, portierniach, kantorach, kioskach ulicznych, dworcowych i in., a także w pomieszczeniu usytuowanym na antresoli otwartej do większego pomieszczenia.</a:t>
            </a:r>
          </a:p>
          <a:p>
            <a:pPr marL="342900" indent="-342900"/>
            <a:endParaRPr lang="pl-PL" sz="900"/>
          </a:p>
          <a:p>
            <a:pPr marL="342900" indent="-342900"/>
            <a:endParaRPr lang="pl-PL" sz="1000"/>
          </a:p>
          <a:p>
            <a:pPr marL="342900" indent="-342900"/>
            <a:endParaRPr lang="pl-PL" sz="900"/>
          </a:p>
          <a:p>
            <a:pPr marL="342900" indent="-342900"/>
            <a:r>
              <a:rPr lang="pl-PL" sz="1400"/>
              <a:t>	</a:t>
            </a:r>
            <a:r>
              <a:rPr lang="pl-PL" sz="1400">
                <a:solidFill>
                  <a:srgbClr val="CC3300"/>
                </a:solidFill>
              </a:rPr>
              <a:t>Wysokość pomieszczeń pracy, w których występują czynniki uciążliwe lub szkodliwe dla zdrowia</a:t>
            </a:r>
            <a:r>
              <a:rPr lang="pl-PL" sz="1400"/>
              <a:t>, powinna być nie mniejsza niż </a:t>
            </a:r>
            <a:r>
              <a:rPr lang="pl-PL" sz="1400">
                <a:solidFill>
                  <a:srgbClr val="CC3300"/>
                </a:solidFill>
              </a:rPr>
              <a:t>3,3 m</a:t>
            </a:r>
            <a:r>
              <a:rPr lang="pl-PL" sz="1400"/>
              <a:t>.</a:t>
            </a:r>
          </a:p>
          <a:p>
            <a:pPr marL="342900" indent="-342900"/>
            <a:endParaRPr lang="pl-PL" sz="900"/>
          </a:p>
          <a:p>
            <a:pPr marL="342900" indent="-342900"/>
            <a:endParaRPr lang="pl-PL" sz="1000"/>
          </a:p>
          <a:p>
            <a:pPr marL="342900" indent="-342900"/>
            <a:endParaRPr lang="pl-PL" sz="900"/>
          </a:p>
          <a:p>
            <a:pPr marL="342900" indent="-342900"/>
            <a:r>
              <a:rPr lang="pl-PL" sz="1400"/>
              <a:t>	Wysokość pomieszczeń pracy, w których występują czynniki uciążliwe lub szkodliwe dla zdrowia (3,3 m) oraz pomieszczeń, w których nie występują takie czynniki (3 m), może być obniżona w stosunku do wymaganej w przypadku zastosowania klimatyzacji oraz po uzyskaniu zgody państwowego wojewódzkiego inspektora</a:t>
            </a:r>
            <a:r>
              <a:rPr lang="en-US" sz="2400" b="0">
                <a:latin typeface="Times New Roman" pitchFamily="18" charset="0"/>
              </a:rPr>
              <a:t> </a:t>
            </a:r>
          </a:p>
          <a:p>
            <a:pPr marL="342900" indent="-342900"/>
            <a:endParaRPr lang="pl-PL" sz="140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52400" y="838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/>
            <a:r>
              <a:rPr lang="pl-PL" sz="1400" b="0"/>
              <a:t>	</a:t>
            </a:r>
            <a:r>
              <a:rPr lang="pl-PL" sz="1400"/>
              <a:t>Na każdego z pracowników jednocześnie zatrudnionych w danym pomieszczeniu pracy powinno przypadać co najmniej 13 m</a:t>
            </a:r>
            <a:r>
              <a:rPr lang="pl-PL" sz="1400" baseline="30000"/>
              <a:t>2</a:t>
            </a:r>
            <a:r>
              <a:rPr lang="pl-PL" sz="1400"/>
              <a:t> wolnej objętości pomieszczenia:</a:t>
            </a:r>
          </a:p>
          <a:p>
            <a:pPr marL="342900" indent="-342900"/>
            <a:endParaRPr lang="pl-PL" sz="800"/>
          </a:p>
          <a:p>
            <a:pPr marL="342900" indent="-342900" algn="ctr"/>
            <a:r>
              <a:rPr lang="pl-PL" sz="1400"/>
              <a:t>	</a:t>
            </a:r>
            <a:r>
              <a:rPr lang="pl-PL" sz="1800">
                <a:solidFill>
                  <a:srgbClr val="CC3300"/>
                </a:solidFill>
              </a:rPr>
              <a:t>O</a:t>
            </a:r>
            <a:r>
              <a:rPr lang="pl-PL" sz="1800" baseline="-25000">
                <a:solidFill>
                  <a:srgbClr val="CC3300"/>
                </a:solidFill>
              </a:rPr>
              <a:t>min</a:t>
            </a:r>
            <a:r>
              <a:rPr lang="pl-PL" sz="1800">
                <a:solidFill>
                  <a:srgbClr val="CC3300"/>
                </a:solidFill>
              </a:rPr>
              <a:t> = (P</a:t>
            </a:r>
            <a:r>
              <a:rPr lang="pl-PL" sz="1800" baseline="-25000">
                <a:solidFill>
                  <a:srgbClr val="CC3300"/>
                </a:solidFill>
              </a:rPr>
              <a:t>p</a:t>
            </a:r>
            <a:r>
              <a:rPr lang="pl-PL" sz="1800">
                <a:solidFill>
                  <a:srgbClr val="CC3300"/>
                </a:solidFill>
              </a:rPr>
              <a:t> · h - O</a:t>
            </a:r>
            <a:r>
              <a:rPr lang="pl-PL" sz="1800" baseline="-25000">
                <a:solidFill>
                  <a:srgbClr val="CC3300"/>
                </a:solidFill>
              </a:rPr>
              <a:t>w</a:t>
            </a:r>
            <a:r>
              <a:rPr lang="pl-PL" sz="1800">
                <a:solidFill>
                  <a:srgbClr val="CC3300"/>
                </a:solidFill>
              </a:rPr>
              <a:t>) : L</a:t>
            </a:r>
            <a:r>
              <a:rPr lang="pl-PL" sz="1800" baseline="-25000">
                <a:solidFill>
                  <a:srgbClr val="CC3300"/>
                </a:solidFill>
              </a:rPr>
              <a:t>z</a:t>
            </a:r>
            <a:endParaRPr lang="pl-PL" sz="1400"/>
          </a:p>
          <a:p>
            <a:pPr marL="342900" indent="-342900" algn="ctr"/>
            <a:endParaRPr lang="pl-PL" sz="800"/>
          </a:p>
          <a:p>
            <a:pPr marL="342900" indent="-342900"/>
            <a:r>
              <a:rPr lang="pl-PL" sz="1400"/>
              <a:t>	</a:t>
            </a:r>
            <a:r>
              <a:rPr lang="pl-PL" sz="1400" b="0"/>
              <a:t>gdzie: </a:t>
            </a:r>
          </a:p>
          <a:p>
            <a:pPr marL="342900" indent="-342900"/>
            <a:r>
              <a:rPr lang="pl-PL" sz="1400" b="0"/>
              <a:t>	O</a:t>
            </a:r>
            <a:r>
              <a:rPr lang="pl-PL" sz="1400" b="0" baseline="-25000"/>
              <a:t>min</a:t>
            </a:r>
            <a:r>
              <a:rPr lang="pl-PL" sz="1400" b="0"/>
              <a:t>	- wolna objętość pomieszczenia przypadająca na jednego pracownika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	P</a:t>
            </a:r>
            <a:r>
              <a:rPr lang="pl-PL" sz="1400" b="0" baseline="-25000"/>
              <a:t>p</a:t>
            </a:r>
            <a:r>
              <a:rPr lang="pl-PL" sz="1400" b="0"/>
              <a:t>	- powierzchnia podłogi w pomieszczeniu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	H	- wysokość pomieszczenia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	O</a:t>
            </a:r>
            <a:r>
              <a:rPr lang="pl-PL" sz="1400" b="0" baseline="-25000"/>
              <a:t>w</a:t>
            </a:r>
            <a:r>
              <a:rPr lang="pl-PL" sz="1400" b="0"/>
              <a:t>	- objętość wyposażenia (mebli, urządzeń itp.) znajdującego się w pomieszczeniu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	L</a:t>
            </a:r>
            <a:r>
              <a:rPr lang="pl-PL" sz="1400" b="0" baseline="-25000"/>
              <a:t>z</a:t>
            </a:r>
            <a:r>
              <a:rPr lang="pl-PL" sz="1400" b="0"/>
              <a:t>	- liczba osób jednocześnie zatrudnionych w pomieszczeniu</a:t>
            </a:r>
            <a:endParaRPr lang="pl-PL" sz="1400"/>
          </a:p>
          <a:p>
            <a:pPr marL="342900" indent="-342900"/>
            <a:endParaRPr lang="pl-PL" sz="900"/>
          </a:p>
          <a:p>
            <a:pPr marL="342900" indent="-342900"/>
            <a:endParaRPr lang="pl-PL" sz="900"/>
          </a:p>
          <a:p>
            <a:pPr marL="342900" indent="-342900"/>
            <a:r>
              <a:rPr lang="pl-PL" sz="1400"/>
              <a:t>	Wolna powierzchnia podłogi (nie zajęta przez urządzenia techniczne, sprzęt itp.) przypadająca na każdego z pracowników jednocześnie zatrudnionych w danym pomieszczeniu pracy nie powinna być mniejsza niż 2 m2.</a:t>
            </a:r>
          </a:p>
          <a:p>
            <a:pPr marL="342900" indent="-342900"/>
            <a:endParaRPr lang="pl-PL" sz="800"/>
          </a:p>
          <a:p>
            <a:pPr marL="342900" indent="-342900"/>
            <a:r>
              <a:rPr lang="pl-PL" sz="1400"/>
              <a:t>				        </a:t>
            </a:r>
            <a:r>
              <a:rPr lang="pl-PL" sz="1800">
                <a:solidFill>
                  <a:srgbClr val="CC3300"/>
                </a:solidFill>
              </a:rPr>
              <a:t>P</a:t>
            </a:r>
            <a:r>
              <a:rPr lang="pl-PL" sz="1800" baseline="-25000">
                <a:solidFill>
                  <a:srgbClr val="CC3300"/>
                </a:solidFill>
              </a:rPr>
              <a:t>p min</a:t>
            </a:r>
            <a:r>
              <a:rPr lang="pl-PL" sz="1800">
                <a:solidFill>
                  <a:srgbClr val="CC3300"/>
                </a:solidFill>
              </a:rPr>
              <a:t> = (P</a:t>
            </a:r>
            <a:r>
              <a:rPr lang="pl-PL" sz="1800" baseline="-25000">
                <a:solidFill>
                  <a:srgbClr val="CC3300"/>
                </a:solidFill>
              </a:rPr>
              <a:t>p</a:t>
            </a:r>
            <a:r>
              <a:rPr lang="pl-PL" sz="1800">
                <a:solidFill>
                  <a:srgbClr val="CC3300"/>
                </a:solidFill>
              </a:rPr>
              <a:t> - P</a:t>
            </a:r>
            <a:r>
              <a:rPr lang="pl-PL" sz="1800" baseline="-25000">
                <a:solidFill>
                  <a:srgbClr val="CC3300"/>
                </a:solidFill>
              </a:rPr>
              <a:t>w</a:t>
            </a:r>
            <a:r>
              <a:rPr lang="pl-PL" sz="1800">
                <a:solidFill>
                  <a:srgbClr val="CC3300"/>
                </a:solidFill>
              </a:rPr>
              <a:t>) : L</a:t>
            </a:r>
            <a:r>
              <a:rPr lang="pl-PL" sz="1800" baseline="-25000">
                <a:solidFill>
                  <a:srgbClr val="CC3300"/>
                </a:solidFill>
              </a:rPr>
              <a:t>z</a:t>
            </a:r>
            <a:endParaRPr lang="pl-PL" sz="1800"/>
          </a:p>
          <a:p>
            <a:pPr marL="342900" indent="-342900"/>
            <a:r>
              <a:rPr lang="pl-PL" sz="1400"/>
              <a:t>	</a:t>
            </a:r>
            <a:endParaRPr lang="pl-PL" sz="800"/>
          </a:p>
          <a:p>
            <a:pPr marL="342900" indent="-342900"/>
            <a:r>
              <a:rPr lang="pl-PL" sz="1400"/>
              <a:t>	</a:t>
            </a:r>
            <a:r>
              <a:rPr lang="pl-PL" sz="1400" b="0"/>
              <a:t>gdzie:</a:t>
            </a:r>
          </a:p>
          <a:p>
            <a:pPr marL="342900" indent="-342900"/>
            <a:r>
              <a:rPr lang="pl-PL" sz="1400" b="0"/>
              <a:t>	P</a:t>
            </a:r>
            <a:r>
              <a:rPr lang="pl-PL" sz="1400" b="0" baseline="-25000"/>
              <a:t>p min</a:t>
            </a:r>
            <a:r>
              <a:rPr lang="pl-PL" sz="1400" b="0"/>
              <a:t> - powierzchnia podłogi przypadająca na jednego pracownika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       P</a:t>
            </a:r>
            <a:r>
              <a:rPr lang="pl-PL" sz="1400" b="0" baseline="-25000"/>
              <a:t>p</a:t>
            </a:r>
            <a:r>
              <a:rPr lang="pl-PL" sz="1400" b="0"/>
              <a:t>     - powierzchnia podłogi w pomieszczeniu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       P</a:t>
            </a:r>
            <a:r>
              <a:rPr lang="pl-PL" sz="1400" b="0" baseline="-25000"/>
              <a:t>w</a:t>
            </a:r>
            <a:r>
              <a:rPr lang="pl-PL" sz="1400" b="0"/>
              <a:t>     - powierzchnia podłogi zajęta przez wyposażenie pomieszczenia</a:t>
            </a:r>
          </a:p>
          <a:p>
            <a:pPr marL="342900" indent="-342900"/>
            <a:endParaRPr lang="pl-PL" sz="800" b="0"/>
          </a:p>
          <a:p>
            <a:pPr marL="342900" indent="-342900"/>
            <a:r>
              <a:rPr lang="pl-PL" sz="1400" b="0"/>
              <a:t>       L</a:t>
            </a:r>
            <a:r>
              <a:rPr lang="pl-PL" sz="1400" b="0" baseline="-25000"/>
              <a:t>z</a:t>
            </a:r>
            <a:r>
              <a:rPr lang="pl-PL" sz="1400" b="0"/>
              <a:t>     - liczba osób jednocześnie zatrudnionych w pomieszczeniu</a:t>
            </a:r>
            <a:endParaRPr lang="pl-PL" sz="2400" b="0">
              <a:latin typeface="Times New Roman" pitchFamily="18" charset="0"/>
            </a:endParaRPr>
          </a:p>
          <a:p>
            <a:pPr marL="342900" indent="-342900"/>
            <a:endParaRPr lang="pl-PL" sz="2400" b="0">
              <a:latin typeface="Times New Roman" pitchFamily="18" charset="0"/>
            </a:endParaRPr>
          </a:p>
          <a:p>
            <a:pPr marL="342900" indent="-342900"/>
            <a:endParaRPr lang="pl-PL" sz="14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3400" y="152400"/>
            <a:ext cx="817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solidFill>
                  <a:srgbClr val="003399"/>
                </a:solidFill>
              </a:rPr>
              <a:t>Pomieszczenia pracy</a:t>
            </a:r>
            <a:endParaRPr lang="pl-PL" sz="280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Zasady poruszania się po zakładzie pracy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15436" cy="528638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1.Korzystać tylko z wyznaczonych dróg i przejść</a:t>
            </a:r>
          </a:p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Pojazdy mechaniczne powinny poruszać się tylko po wyznaczonych drogach przeznaczonych dla ruchu kołowego lub po drogach transportowych w budynkach przemysłowych, wyraźnie i trwale oznakowanych.</a:t>
            </a:r>
          </a:p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Poruszając się pieszo po zakładzie, pracownik jest zobowiązany korzystać jedynie z dróg wyznaczonych dla ruchu pieszego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W razie braku drogi dla pieszych (chodnika) należy poruszać się lewą stroną jezdni.</a:t>
            </a:r>
          </a:p>
          <a:p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Niosąc przedmioty, części maszyn lub narzędzia, należy je zabezpieczyć, aby nie przeszkadzały innym użytkownikom drogi.</a:t>
            </a:r>
            <a:endParaRPr lang="pl-PL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pl-PL" dirty="0" smtClean="0"/>
              <a:t>Podstawowe zasady bhp </a:t>
            </a:r>
            <a:br>
              <a:rPr lang="pl-PL" dirty="0" smtClean="0"/>
            </a:br>
            <a:r>
              <a:rPr lang="pl-PL" dirty="0" smtClean="0"/>
              <a:t>związane z obsługą urządzeń technicznych oraz transportem wewnątrzzakładowym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81000" y="1028700"/>
            <a:ext cx="8153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Urządzenia i instalacje energetyczne lub ich części, przy których będą prowadzone prace konserwacyjne, remontowe lub modernizacyjne, powinny być wyłączone z ruchu, pozbawione czynników stwarzających zagrożenie i skutecznie zabezpieczone przed ich przypadkowym uruchomieniem oraz oznakowane.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Bezpieczeństwo pracy przy urządzeniach </a:t>
            </a:r>
            <a:br>
              <a:rPr lang="pl-PL" sz="2800"/>
            </a:br>
            <a:r>
              <a:rPr lang="pl-PL" sz="2800"/>
              <a:t>i instalacjach energetycznych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81000" y="2667000"/>
            <a:ext cx="8382000" cy="1990725"/>
          </a:xfrm>
          <a:prstGeom prst="rect">
            <a:avLst/>
          </a:prstGeom>
          <a:solidFill>
            <a:srgbClr val="FFFFCC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10000"/>
              </a:spcBef>
            </a:pPr>
            <a:r>
              <a:rPr lang="pl-PL" sz="2000">
                <a:solidFill>
                  <a:srgbClr val="CC3300"/>
                </a:solidFill>
              </a:rPr>
              <a:t>Zabronione jest:</a:t>
            </a:r>
          </a:p>
          <a:p>
            <a:pPr marL="457200" indent="-457200">
              <a:spcBef>
                <a:spcPct val="10000"/>
              </a:spcBef>
              <a:buFontTx/>
              <a:buAutoNum type="arabicPeriod"/>
            </a:pPr>
            <a:r>
              <a:rPr lang="pl-PL" sz="2000">
                <a:solidFill>
                  <a:srgbClr val="CC3300"/>
                </a:solidFill>
              </a:rPr>
              <a:t>eksploatowanie urządzeń i instalacji energetycznych bez przewidzianych dla tych urządzeń środków ochrony indywidualnej i zabezpieczeń;</a:t>
            </a:r>
          </a:p>
          <a:p>
            <a:pPr marL="457200" indent="-457200">
              <a:spcBef>
                <a:spcPct val="10000"/>
              </a:spcBef>
              <a:buFontTx/>
              <a:buAutoNum type="arabicPeriod"/>
            </a:pPr>
            <a:r>
              <a:rPr lang="pl-PL" sz="2000">
                <a:solidFill>
                  <a:srgbClr val="CC3300"/>
                </a:solidFill>
              </a:rPr>
              <a:t>dokonywanie zmian środków ochrony i zabezpieczeń przez osoby nieupoważnione.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81000" y="4724400"/>
            <a:ext cx="571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Urządzenia i instalacje energetyczne przed dopuszczeniem do eksploatacji powinny posiadać wymagany odrębnymi przepisami certyfikat na znak bezpieczeństwa albo posiadać deklarację zgodności z polskimi normami.</a:t>
            </a:r>
          </a:p>
        </p:txBody>
      </p:sp>
      <p:pic>
        <p:nvPicPr>
          <p:cNvPr id="3078" name="Picture 7" descr="C:\Moje dokumenty\Iwona\prezentacje BHP\epsy\do wyciecia obrazkow\jpeg\05_08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22860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ChangeArrowheads="1"/>
          </p:cNvSpPr>
          <p:nvPr/>
        </p:nvSpPr>
        <p:spPr bwMode="auto">
          <a:xfrm>
            <a:off x="457200" y="3276600"/>
            <a:ext cx="83820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9" name="Rectangle 1027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Bezpiecze</a:t>
            </a:r>
            <a:r>
              <a:rPr lang="pl-PL" sz="2800"/>
              <a:t>ń</a:t>
            </a:r>
            <a:r>
              <a:rPr lang="pl-PL" sz="2800">
                <a:cs typeface="Times New Roman" pitchFamily="18" charset="0"/>
              </a:rPr>
              <a:t>stwo obs</a:t>
            </a:r>
            <a:r>
              <a:rPr lang="pl-PL" sz="2800"/>
              <a:t>ł</a:t>
            </a:r>
            <a:r>
              <a:rPr lang="pl-PL" sz="2800">
                <a:cs typeface="Times New Roman" pitchFamily="18" charset="0"/>
              </a:rPr>
              <a:t>ugi urz</a:t>
            </a:r>
            <a:r>
              <a:rPr lang="pl-PL" sz="2800"/>
              <a:t>ą</a:t>
            </a:r>
            <a:r>
              <a:rPr lang="pl-PL" sz="2800">
                <a:cs typeface="Times New Roman" pitchFamily="18" charset="0"/>
              </a:rPr>
              <a:t>dze</a:t>
            </a:r>
            <a:r>
              <a:rPr lang="pl-PL" sz="2800"/>
              <a:t>ń</a:t>
            </a:r>
            <a:r>
              <a:rPr lang="pl-PL" sz="2800">
                <a:cs typeface="Times New Roman" pitchFamily="18" charset="0"/>
              </a:rPr>
              <a:t> elektrycznych</a:t>
            </a:r>
          </a:p>
        </p:txBody>
      </p:sp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381000" y="1028700"/>
            <a:ext cx="8153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Urządzenia elektryczne mogą być używane tylko przez osoby przeszkolone i upoważnione do ich obsługi.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Urządzenia są wykorzystywane zgodnie z przeznaczeniem.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Urządzenia są okresowo kontrolowane i kontrolowane przez uprawnioną osobę.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 razie zauważenia nieprawidłowości w funkcjonowaniu urządzeń należy je bezzwłocznie wyłączyć i zawiadomić przełożonego.</a:t>
            </a:r>
          </a:p>
        </p:txBody>
      </p:sp>
      <p:pic>
        <p:nvPicPr>
          <p:cNvPr id="4101" name="Picture 1029" descr="C:\Moje dokumenty\Iwona\prezentacje BHP\epsy\do wyciecia obrazkow\jpeg\05_09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9375"/>
            <a:ext cx="7696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031"/>
          <p:cNvSpPr>
            <a:spLocks noChangeArrowheads="1"/>
          </p:cNvSpPr>
          <p:nvPr/>
        </p:nvSpPr>
        <p:spPr bwMode="auto">
          <a:xfrm>
            <a:off x="7086600" y="61563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0"/>
              <a:t>przełożony</a:t>
            </a:r>
          </a:p>
        </p:txBody>
      </p:sp>
      <p:sp>
        <p:nvSpPr>
          <p:cNvPr id="4103" name="Rectangle 1032"/>
          <p:cNvSpPr>
            <a:spLocks noChangeArrowheads="1"/>
          </p:cNvSpPr>
          <p:nvPr/>
        </p:nvSpPr>
        <p:spPr bwMode="auto">
          <a:xfrm>
            <a:off x="2438400" y="3429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stwierdzenie </a:t>
            </a:r>
            <a:br>
              <a:rPr lang="pl-PL" sz="2000"/>
            </a:br>
            <a:r>
              <a:rPr lang="pl-PL" sz="2000"/>
              <a:t>zagrożenia</a:t>
            </a:r>
          </a:p>
        </p:txBody>
      </p:sp>
      <p:sp>
        <p:nvSpPr>
          <p:cNvPr id="4104" name="Rectangle 1033"/>
          <p:cNvSpPr>
            <a:spLocks noChangeArrowheads="1"/>
          </p:cNvSpPr>
          <p:nvPr/>
        </p:nvSpPr>
        <p:spPr bwMode="auto">
          <a:xfrm>
            <a:off x="5486400" y="37179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/>
              <a:t>meldunek</a:t>
            </a:r>
          </a:p>
        </p:txBody>
      </p:sp>
      <p:sp>
        <p:nvSpPr>
          <p:cNvPr id="4105" name="Rectangle 1034"/>
          <p:cNvSpPr>
            <a:spLocks noChangeArrowheads="1"/>
          </p:cNvSpPr>
          <p:nvPr/>
        </p:nvSpPr>
        <p:spPr bwMode="auto">
          <a:xfrm>
            <a:off x="762000" y="5867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0"/>
              <a:t>uszkodzenie </a:t>
            </a:r>
            <a:br>
              <a:rPr lang="pl-PL" sz="2000" b="0"/>
            </a:br>
            <a:r>
              <a:rPr lang="pl-PL" sz="2000" b="0"/>
              <a:t>urządzenia</a:t>
            </a:r>
          </a:p>
        </p:txBody>
      </p:sp>
      <p:sp>
        <p:nvSpPr>
          <p:cNvPr id="4106" name="Rectangle 1035"/>
          <p:cNvSpPr>
            <a:spLocks noChangeArrowheads="1"/>
          </p:cNvSpPr>
          <p:nvPr/>
        </p:nvSpPr>
        <p:spPr bwMode="auto">
          <a:xfrm>
            <a:off x="3352800" y="61563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0"/>
              <a:t>osoba obsługująca</a:t>
            </a: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6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5123" name="Picture 1029" descr="C:\Moje dokumenty\Iwona\prezentacje BHP\epsy\do wyciecia obrazkow\jpeg\05_09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06575"/>
            <a:ext cx="7239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30"/>
          <p:cNvSpPr txBox="1">
            <a:spLocks noChangeArrowheads="1"/>
          </p:cNvSpPr>
          <p:nvPr/>
        </p:nvSpPr>
        <p:spPr bwMode="auto">
          <a:xfrm>
            <a:off x="4953000" y="3733800"/>
            <a:ext cx="28606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pl-PL" sz="1800" b="0">
                <a:solidFill>
                  <a:schemeClr val="tx1"/>
                </a:solidFill>
                <a:cs typeface="Times New Roman" pitchFamily="18" charset="0"/>
              </a:rPr>
              <a:t>Producent - typ</a:t>
            </a:r>
          </a:p>
          <a:p>
            <a:pPr>
              <a:spcAft>
                <a:spcPct val="10000"/>
              </a:spcAft>
            </a:pPr>
            <a:r>
              <a:rPr lang="pl-PL" sz="1800" b="0">
                <a:solidFill>
                  <a:schemeClr val="tx1"/>
                </a:solidFill>
                <a:cs typeface="Times New Roman" pitchFamily="18" charset="0"/>
              </a:rPr>
              <a:t>50 Hz, 220 V, 500 W</a:t>
            </a:r>
            <a:r>
              <a:rPr lang="pl-PL" sz="1800" b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ct val="10000"/>
              </a:spcAft>
            </a:pPr>
            <a:r>
              <a:rPr lang="pl-PL" sz="1800" b="0">
                <a:solidFill>
                  <a:schemeClr val="tx1"/>
                </a:solidFill>
              </a:rPr>
              <a:t>                 </a:t>
            </a:r>
            <a:r>
              <a:rPr lang="pl-PL" sz="1800" b="0">
                <a:solidFill>
                  <a:schemeClr val="tx1"/>
                </a:solidFill>
                <a:cs typeface="Times New Roman" pitchFamily="18" charset="0"/>
              </a:rPr>
              <a:t>1200 obr/min.</a:t>
            </a:r>
            <a:r>
              <a:rPr lang="pl-PL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5" name="Rectangle 1027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Bezpiecze</a:t>
            </a:r>
            <a:r>
              <a:rPr lang="pl-PL" sz="2800"/>
              <a:t>ń</a:t>
            </a:r>
            <a:r>
              <a:rPr lang="pl-PL" sz="2800">
                <a:cs typeface="Times New Roman" pitchFamily="18" charset="0"/>
              </a:rPr>
              <a:t>stwo obs</a:t>
            </a:r>
            <a:r>
              <a:rPr lang="pl-PL" sz="2800"/>
              <a:t>ł</a:t>
            </a:r>
            <a:r>
              <a:rPr lang="pl-PL" sz="2800">
                <a:cs typeface="Times New Roman" pitchFamily="18" charset="0"/>
              </a:rPr>
              <a:t>ugi narz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dzi elektrycznych</a:t>
            </a:r>
          </a:p>
        </p:txBody>
      </p:sp>
      <p:sp>
        <p:nvSpPr>
          <p:cNvPr id="5126" name="Rectangle 1028"/>
          <p:cNvSpPr>
            <a:spLocks noChangeArrowheads="1"/>
          </p:cNvSpPr>
          <p:nvPr/>
        </p:nvSpPr>
        <p:spPr bwMode="auto">
          <a:xfrm>
            <a:off x="381000" y="1028700"/>
            <a:ext cx="8153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Każde narzędzie elektryczne powinno posiadać trwale przymocowaną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tabliczkę znamionową, zawierającą: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nazwę producenta,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typ narzędzia,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napięcie znamionowe (w Voltach),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moc (w Watach lub KW),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znak bezpieczeństwa CE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podstawowe parametry techniczne,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np. obroty/min.</a:t>
            </a:r>
          </a:p>
        </p:txBody>
      </p:sp>
      <p:sp>
        <p:nvSpPr>
          <p:cNvPr id="5127" name="Rectangle 1033"/>
          <p:cNvSpPr>
            <a:spLocks noChangeArrowheads="1"/>
          </p:cNvSpPr>
          <p:nvPr/>
        </p:nvSpPr>
        <p:spPr bwMode="auto">
          <a:xfrm>
            <a:off x="738188" y="3905250"/>
            <a:ext cx="253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0">
                <a:solidFill>
                  <a:schemeClr val="tx1"/>
                </a:solidFill>
              </a:rPr>
              <a:t>Informacja o kontroli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narzędzia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Bezpiecze</a:t>
            </a:r>
            <a:r>
              <a:rPr lang="pl-PL" sz="2800"/>
              <a:t>ń</a:t>
            </a:r>
            <a:r>
              <a:rPr lang="pl-PL" sz="2800">
                <a:cs typeface="Times New Roman" pitchFamily="18" charset="0"/>
              </a:rPr>
              <a:t>stwo obs</a:t>
            </a:r>
            <a:r>
              <a:rPr lang="pl-PL" sz="2800"/>
              <a:t>ł</a:t>
            </a:r>
            <a:r>
              <a:rPr lang="pl-PL" sz="2800">
                <a:cs typeface="Times New Roman" pitchFamily="18" charset="0"/>
              </a:rPr>
              <a:t>ugi narz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dzi elektrycznych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81000" y="1066800"/>
            <a:ext cx="8153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>
              <a:spcBef>
                <a:spcPct val="40000"/>
              </a:spcBef>
            </a:pPr>
            <a:r>
              <a:rPr lang="pl-PL" sz="2000">
                <a:solidFill>
                  <a:srgbClr val="CC3300"/>
                </a:solidFill>
              </a:rPr>
              <a:t>Pięć reguł bezpiecznego użytkowania narzędzi elektrycznych:</a:t>
            </a:r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przed każdym użyciem skontrolować stan obudowy, wyłącznika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i przewodu zasilającego; w razie jakiegokolwiek uszkodzenia narzędzie należy oddać do naprawy;</a:t>
            </a:r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włączając i wyłączając narzędzie z sieci zawsze należy chwytać za wtyczkę, nigdy za przewód;</a:t>
            </a:r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używać narzędzie zgodnie z jego przeznaczeniem i parametrami;</a:t>
            </a:r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chronić narzędzie przed wodą i wilgocią;</a:t>
            </a:r>
          </a:p>
          <a:p>
            <a:pPr marL="342900" indent="-342900" eaLnBrk="0" hangingPunct="0">
              <a:spcBef>
                <a:spcPct val="40000"/>
              </a:spcBef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uważać na niebezpieczeństwo potknięcia się o luźno leżący przewód zasilający.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Ś</a:t>
            </a:r>
            <a:r>
              <a:rPr lang="pl-PL" sz="2800">
                <a:cs typeface="Times New Roman" pitchFamily="18" charset="0"/>
              </a:rPr>
              <a:t>rodki transportu wewn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trznego</a:t>
            </a:r>
          </a:p>
        </p:txBody>
      </p:sp>
      <p:pic>
        <p:nvPicPr>
          <p:cNvPr id="7171" name="Picture 4" descr="C:\Moje dokumenty\Iwona\prezentacje BHP\epsy\do wyciecia obrazkow\jpeg\06_10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9624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04800" y="914400"/>
            <a:ext cx="85344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Wózki jezdniowe napędzane - obowiązki operatora</a:t>
            </a:r>
          </a:p>
          <a:p>
            <a:pPr marL="342900" indent="-342900" eaLnBrk="0" hangingPunct="0">
              <a:buFontTx/>
              <a:buChar char="•"/>
            </a:pPr>
            <a:endParaRPr lang="pl-PL" sz="2000">
              <a:solidFill>
                <a:srgbClr val="CC3300"/>
              </a:solidFill>
            </a:endParaRPr>
          </a:p>
          <a:p>
            <a:pPr marL="2057400" lvl="4" indent="-228600" algn="r" eaLnBrk="0" hangingPunct="0"/>
            <a:r>
              <a:rPr lang="pl-PL" sz="2000" b="0">
                <a:solidFill>
                  <a:schemeClr val="tx1"/>
                </a:solidFill>
              </a:rPr>
              <a:t>Operator wózka jezdniowego napędzanego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powinien przed rozpoczęciem pracy dokonać </a:t>
            </a:r>
          </a:p>
          <a:p>
            <a:pPr marL="2057400" lvl="4" indent="-228600" algn="r" eaLnBrk="0" hangingPunct="0"/>
            <a:r>
              <a:rPr lang="pl-PL" sz="2000" b="0">
                <a:solidFill>
                  <a:schemeClr val="tx1"/>
                </a:solidFill>
              </a:rPr>
              <a:t>przeglądu dziennego, tj. sprawdzić stan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techniczny podstawowych elementów,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układów oraz mechanizmów wózka, mających </a:t>
            </a:r>
          </a:p>
          <a:p>
            <a:pPr marL="2057400" lvl="4" indent="-228600" algn="r" eaLnBrk="0" hangingPunct="0"/>
            <a:r>
              <a:rPr lang="pl-PL" sz="2000" b="0">
                <a:solidFill>
                  <a:schemeClr val="tx1"/>
                </a:solidFill>
              </a:rPr>
              <a:t>wpływ na bezpieczeństwo jego pracy </a:t>
            </a:r>
          </a:p>
          <a:p>
            <a:pPr marL="2057400" lvl="4" indent="-228600" algn="r" eaLnBrk="0" hangingPunct="0"/>
            <a:r>
              <a:rPr lang="pl-PL" sz="2000" b="0">
                <a:solidFill>
                  <a:schemeClr val="tx1"/>
                </a:solidFill>
              </a:rPr>
              <a:t>zgodnie z wymaganiami DTR (Dokumentacji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Techniczno-Ruchowej) opracowanej </a:t>
            </a:r>
          </a:p>
          <a:p>
            <a:pPr marL="2057400" lvl="4" indent="-228600" algn="r" eaLnBrk="0" hangingPunct="0"/>
            <a:r>
              <a:rPr lang="pl-PL" sz="2000" b="0">
                <a:solidFill>
                  <a:schemeClr val="tx1"/>
                </a:solidFill>
              </a:rPr>
              <a:t>przez producenta wózka.</a:t>
            </a:r>
          </a:p>
          <a:p>
            <a:pPr marL="342900" indent="-342900" eaLnBrk="0" hangingPunct="0">
              <a:buFontTx/>
              <a:buChar char="•"/>
            </a:pPr>
            <a:endParaRPr lang="pl-PL" sz="12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Wózki niesprawne oraz uszkodzone powinny być wycofane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z użytkowania oraz wyraźnie oznakowane tablicami informacyjnymi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i zabezpieczone w sposób uniemożliwiający ich uruchomienie.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O dostrzeżonych wadach lub uszkodzeniach operator powinien niezwłocznie zawiadomić przełożonego.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Wózki jezdniowe napędzane powinny być użytkowane tylko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w procesach i warunkach, do których są przeznaczone.</a:t>
            </a:r>
          </a:p>
          <a:p>
            <a:pPr marL="342900" indent="-342900" eaLnBrk="0" hangingPunct="0"/>
            <a:endParaRPr lang="pl-PL" sz="2000" b="0">
              <a:solidFill>
                <a:schemeClr val="tx1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04800" y="914400"/>
            <a:ext cx="8839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Wózki widłowe podnośnikowe </a:t>
            </a:r>
          </a:p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- wykonywanie czynności transportowych</a:t>
            </a:r>
          </a:p>
          <a:p>
            <a:pPr marL="342900" indent="-342900" eaLnBrk="0" hangingPunct="0">
              <a:buFontTx/>
              <a:buChar char="•"/>
            </a:pPr>
            <a:endParaRPr lang="pl-PL" sz="800">
              <a:solidFill>
                <a:srgbClr val="CC3300"/>
              </a:solidFill>
            </a:endParaRP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Czynności transportowe mogą być wykonywane gdy: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operator wózka ma wystarczającą widoczność lub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gdy kierowany jest przez osobę współuczestniczącą;</a:t>
            </a:r>
          </a:p>
          <a:p>
            <a:pPr marL="342900" indent="-342900" eaLnBrk="0" hangingPunct="0">
              <a:buFontTx/>
              <a:buChar char="•"/>
            </a:pPr>
            <a:endParaRPr lang="pl-PL" sz="16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16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wózek widłowy podnośnikowy ma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uniesione widły wraz z ładunkiem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na wysokość około 300 mm nad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jezdnią oraz gdy maszt wózka jest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pochylony maksymalnie do tyłu;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opuszczenie wideł wózka do poziomu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jezdni jest możliwe przy wykonywaniu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czynności podnoszenia lub ustawiania ładunku na poziomie jezdni.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Ś</a:t>
            </a:r>
            <a:r>
              <a:rPr lang="pl-PL" sz="2800">
                <a:cs typeface="Times New Roman" pitchFamily="18" charset="0"/>
              </a:rPr>
              <a:t>rodki transportu wewn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trznego</a:t>
            </a:r>
          </a:p>
        </p:txBody>
      </p:sp>
      <p:pic>
        <p:nvPicPr>
          <p:cNvPr id="10244" name="Picture 5" descr="C:\Moje dokumenty\Iwona\prezentacje BHP\epsy\do wyciecia obrazkow\jpeg\06_10_01_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163" y="2667000"/>
            <a:ext cx="520223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Moje dokumenty\Iwona\prezentacje BHP\epsy\do wyciecia obrazkow\jpeg\06_10_01_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3004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914400"/>
            <a:ext cx="86868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Wózki jezdniowe napędzane </a:t>
            </a:r>
          </a:p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- ogólne zasady użytkowania</a:t>
            </a:r>
          </a:p>
          <a:p>
            <a:pPr marL="342900" indent="-342900" eaLnBrk="0" hangingPunct="0">
              <a:buFontTx/>
              <a:buChar char="•"/>
            </a:pPr>
            <a:endParaRPr lang="pl-PL" sz="800">
              <a:solidFill>
                <a:srgbClr val="CC3300"/>
              </a:solidFill>
            </a:endParaRP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Operator oraz wszystkie osoby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współuczestniczące w czynnościach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transportowych powinni przestrzegać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następujących zasad:</a:t>
            </a:r>
          </a:p>
          <a:p>
            <a:pPr marL="342900" indent="-342900" eaLnBrk="0" hangingPunct="0"/>
            <a:endParaRPr lang="pl-PL" sz="8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Wózek jezdniowy napędzany znajdujący się w ruchu nie powinien zagrażać bezpieczeństwu pracowników w obszarze pracy wózka. 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Masa ładunków przemieszczanych przez wózek nie powinna przekraczać dopuszczalnej nośności lub udźwigu określonych w DTR (Dokumentacji Techniczno-Ruchowej).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Ładunek powinien być zabezpieczony w szczególności przed upadkiem, przemieszczeniem i rozsypaniem.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Wózki jezdniowe napędzane powinny być użytkowane tylko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w procesach i warunkach do których są przeznaczone.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Po zakończeniu pracy wózek powinien być odstawiony na wyznaczone stanowisko postoju oraz unieruchomiony w sposób uniemożliwiający jego użycie przez osoby nieupoważnione.</a:t>
            </a: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</p:txBody>
      </p:sp>
      <p:pic>
        <p:nvPicPr>
          <p:cNvPr id="8195" name="Picture 5" descr="C:\Moje dokumenty\Iwona\prezentacje BHP\epsy\do wyciecia obrazkow\jpeg\06_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685800"/>
            <a:ext cx="34353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Ś</a:t>
            </a:r>
            <a:r>
              <a:rPr lang="pl-PL" sz="2800">
                <a:cs typeface="Times New Roman" pitchFamily="18" charset="0"/>
              </a:rPr>
              <a:t>rodki transportu wewn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trznego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9"/>
          <p:cNvSpPr>
            <a:spLocks noChangeArrowheads="1"/>
          </p:cNvSpPr>
          <p:nvPr/>
        </p:nvSpPr>
        <p:spPr bwMode="auto">
          <a:xfrm>
            <a:off x="304800" y="914400"/>
            <a:ext cx="8839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126000" bIns="46800"/>
          <a:lstStyle/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</a:rPr>
              <a:t>Wózki widłowe podnośnikowe - ogólne zasady użytkowania</a:t>
            </a:r>
          </a:p>
          <a:p>
            <a:pPr marL="342900" indent="-342900" eaLnBrk="0" hangingPunct="0">
              <a:buFontTx/>
              <a:buChar char="•"/>
            </a:pPr>
            <a:endParaRPr lang="pl-PL" sz="800">
              <a:solidFill>
                <a:srgbClr val="CC3300"/>
              </a:solidFill>
            </a:endParaRP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Wykonywanie czynności transportowych przy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pomocy wózków widłowych podnośnikowych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wymaga przestrzegania następujących zasad: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Wózki widłowe podnośnikowe powinny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poruszać się na poszczególnych odcinkach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drogi z prędkością dostosowaną do nasilenia ruchu, warunków lokalnych i rodzaju przewożonych ładunków.</a:t>
            </a: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Używanie wózków na drogach lub placach o pochyleniu przekraczającym zdolność pokonywania wzniesień przez wózek oraz o nawierzchni nie odpowiadającej warunkom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określonym w DTR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(Dokumentacji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Techniczno-Ruchowej) </a:t>
            </a:r>
            <a:br>
              <a:rPr lang="pl-PL" sz="2000" b="0">
                <a:solidFill>
                  <a:schemeClr val="tx1"/>
                </a:solidFill>
              </a:rPr>
            </a:br>
            <a:r>
              <a:rPr lang="pl-PL" sz="2000" b="0">
                <a:solidFill>
                  <a:schemeClr val="tx1"/>
                </a:solidFill>
              </a:rPr>
              <a:t>wózka jest zabronione.</a:t>
            </a:r>
          </a:p>
          <a:p>
            <a:pPr marL="342900" indent="-342900" eaLnBrk="0" hangingPunct="0">
              <a:buFontTx/>
              <a:buChar char="•"/>
            </a:pPr>
            <a:endParaRPr lang="pl-PL" sz="20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endParaRPr lang="pl-PL" sz="800" b="0">
              <a:solidFill>
                <a:schemeClr val="tx1"/>
              </a:solidFill>
            </a:endParaRPr>
          </a:p>
          <a:p>
            <a:pPr marL="342900" indent="-342900" eaLnBrk="0" hangingPunct="0">
              <a:buFontTx/>
              <a:buChar char="•"/>
            </a:pPr>
            <a:r>
              <a:rPr lang="pl-PL" sz="2000" b="0">
                <a:solidFill>
                  <a:schemeClr val="tx1"/>
                </a:solidFill>
              </a:rPr>
              <a:t>Transport małych elementów dozwolony jest w pojemnikach chroniących ładunek.</a:t>
            </a:r>
          </a:p>
        </p:txBody>
      </p:sp>
      <p:pic>
        <p:nvPicPr>
          <p:cNvPr id="9219" name="Picture 1027" descr="C:\Moje dokumenty\Iwona\prezentacje BHP\epsy\do wyciecia obrazkow\jpeg\06_10_01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74763"/>
            <a:ext cx="28194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28" descr="C:\Moje dokumenty\Iwona\prezentacje BHP\epsy\do wyciecia obrazkow\jpeg\06_10_01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321175"/>
            <a:ext cx="4953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304800" y="152400"/>
            <a:ext cx="883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Ś</a:t>
            </a:r>
            <a:r>
              <a:rPr lang="pl-PL" sz="2800">
                <a:cs typeface="Times New Roman" pitchFamily="18" charset="0"/>
              </a:rPr>
              <a:t>rodki transportu wewn</a:t>
            </a:r>
            <a:r>
              <a:rPr lang="pl-PL" sz="2800"/>
              <a:t>ę</a:t>
            </a:r>
            <a:r>
              <a:rPr lang="pl-PL" sz="2800">
                <a:cs typeface="Times New Roman" pitchFamily="18" charset="0"/>
              </a:rPr>
              <a:t>trznego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9673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dirty="0" smtClean="0"/>
              <a:t>Organizacja </a:t>
            </a:r>
            <a:br>
              <a:rPr lang="pl-PL" sz="4000" dirty="0" smtClean="0"/>
            </a:br>
            <a:r>
              <a:rPr lang="pl-PL" sz="4000" dirty="0" smtClean="0"/>
              <a:t>i metodyka szkolenia </a:t>
            </a:r>
            <a:br>
              <a:rPr lang="pl-PL" sz="4000" dirty="0" smtClean="0"/>
            </a:br>
            <a:r>
              <a:rPr lang="pl-PL" sz="4000" dirty="0" smtClean="0"/>
              <a:t>w zakresie bhp</a:t>
            </a:r>
            <a:endParaRPr lang="pl-PL" sz="40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Wchodząc na drogę, zachować szczególną ostrożność i upewnić się, czy po drodze nie poruszają się pojazdy.</a:t>
            </a:r>
            <a:endParaRPr 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Autofit/>
          </a:bodyPr>
          <a:lstStyle/>
          <a:p>
            <a:r>
              <a:rPr lang="pl-PL" sz="2800" b="1" i="1" dirty="0" smtClean="0"/>
              <a:t>Nie przechodzić pod zawieszonymi na dźwignicy ciężarami.</a:t>
            </a:r>
          </a:p>
          <a:p>
            <a:r>
              <a:rPr lang="pl-PL" sz="2800" b="1" dirty="0" smtClean="0">
                <a:solidFill>
                  <a:srgbClr val="0070C0"/>
                </a:solidFill>
              </a:rPr>
              <a:t>Nie tarasować i zaśmiecać dróg transportowych</a:t>
            </a:r>
          </a:p>
          <a:p>
            <a:r>
              <a:rPr lang="pl-PL" sz="2800" b="1" i="1" dirty="0" smtClean="0"/>
              <a:t>Nie zasłaniać, przestawiać, zmieniać lub usuwać znaków i sygnałów drogowych oraz urządzeń ostrzegawczych i zabezpieczających</a:t>
            </a:r>
          </a:p>
          <a:p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Zachować szczególną ostrożność przy chodzeniu po schodach, schodniach, pochylniach i pomostach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04800" y="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Szkolenie w dziedzinie bhp </a:t>
            </a:r>
          </a:p>
        </p:txBody>
      </p:sp>
      <p:graphicFrame>
        <p:nvGraphicFramePr>
          <p:cNvPr id="60561" name="Group 145"/>
          <p:cNvGraphicFramePr>
            <a:graphicFrameLocks noGrp="1"/>
          </p:cNvGraphicFramePr>
          <p:nvPr/>
        </p:nvGraphicFramePr>
        <p:xfrm>
          <a:off x="228600" y="762000"/>
          <a:ext cx="8686800" cy="5913439"/>
        </p:xfrm>
        <a:graphic>
          <a:graphicData uri="http://schemas.openxmlformats.org/drawingml/2006/table">
            <a:tbl>
              <a:tblPr/>
              <a:tblGrid>
                <a:gridCol w="1895475"/>
                <a:gridCol w="2263775"/>
                <a:gridCol w="2263775"/>
                <a:gridCol w="2263775"/>
              </a:tblGrid>
              <a:tr h="3667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grupy osób podlegaj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cych szkoleniu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bhp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terminy przeprowadzania poszczególnych rodzajów szkolenia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wst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okresowe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93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ogólne                  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ogólny)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stanowisku pracy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stanowiskowy)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35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pracownicy zatrudnieni na stano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wiskach robot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niczych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u danego praco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dawcy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podj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na danym stanowisku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najmniej raz na 3 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na stanowiskach pracy, </a:t>
                      </a:r>
                      <a:b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na których występują szczególnie duże zagrożenia dla zdrowia oraz zagrożenia wypadkowe – nie rzadziej niż raz w roku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6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 przypadku zmiany warunków technologiczno-organizacyjnych (zmiany procesu technologicznego, organizacji stanowiska pracy, zastosowania nowych urządzeń lub substancji o działaniu szkodliwym)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04800" y="17145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Szkolenie w dziedzinie bhp </a:t>
            </a:r>
          </a:p>
        </p:txBody>
      </p:sp>
      <p:graphicFrame>
        <p:nvGraphicFramePr>
          <p:cNvPr id="61541" name="Group 101"/>
          <p:cNvGraphicFramePr>
            <a:graphicFrameLocks noGrp="1"/>
          </p:cNvGraphicFramePr>
          <p:nvPr/>
        </p:nvGraphicFramePr>
        <p:xfrm>
          <a:off x="228600" y="908050"/>
          <a:ext cx="8685213" cy="5723827"/>
        </p:xfrm>
        <a:graphic>
          <a:graphicData uri="http://schemas.openxmlformats.org/drawingml/2006/table">
            <a:tbl>
              <a:tblPr/>
              <a:tblGrid>
                <a:gridCol w="1822450"/>
                <a:gridCol w="2287588"/>
                <a:gridCol w="2287587"/>
                <a:gridCol w="2287588"/>
              </a:tblGrid>
              <a:tr h="334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grupy osób podlega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cych szkoleniu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bhp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terminy przeprowadzania poszczególnych rodzajów szkolenia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wst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okresowe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ogólne                    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ogólny)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stanowisku pracy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stanowiskowy)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B.</a:t>
                      </a:r>
                      <a:b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osoby b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 pracodawcami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 6 miesi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 od dnia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cia pracy na stanowisku pracodawcy,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następne 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C.</a:t>
                      </a:r>
                      <a:b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Inne osoby kieruj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 pracownikami (kierownicy wydzia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ów, mistrzowi, brygadzi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 danego pracodawcy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podj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na danym stanowisku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 6 miesi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 od dnia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cia pracy na stanowisku kierowniczym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(w grupie C),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następne 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17145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Szkolenie w dziedzinie bhp </a:t>
            </a:r>
          </a:p>
        </p:txBody>
      </p:sp>
      <p:graphicFrame>
        <p:nvGraphicFramePr>
          <p:cNvPr id="62527" name="Group 63"/>
          <p:cNvGraphicFramePr>
            <a:graphicFrameLocks noGrp="1"/>
          </p:cNvGraphicFramePr>
          <p:nvPr/>
        </p:nvGraphicFramePr>
        <p:xfrm>
          <a:off x="228600" y="838200"/>
          <a:ext cx="8686800" cy="5074539"/>
        </p:xfrm>
        <a:graphic>
          <a:graphicData uri="http://schemas.openxmlformats.org/drawingml/2006/table">
            <a:tbl>
              <a:tblPr/>
              <a:tblGrid>
                <a:gridCol w="1752600"/>
                <a:gridCol w="2311400"/>
                <a:gridCol w="2311400"/>
                <a:gridCol w="2311400"/>
              </a:tblGrid>
              <a:tr h="3286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grupy osób podlega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cych szkoleniu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bhp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terminy przeprowadzania poszczególnych rodzajów szkolenia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86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wst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okresowe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ogólne                   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ogólny)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stanowisku pracy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stanowiskowy)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D.</a:t>
                      </a:r>
                      <a:b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projektanci oraz konstruk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torzy maszyn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in.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dze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ń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technicznych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 danego pracodawcy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dotyczy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 12 miesi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 od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cia pracy na stanowisku w grupie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następne 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E.</a:t>
                      </a:r>
                      <a:b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technolodzy,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organizatorzy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in.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racownicy in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ynieryjno-techniczni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 danego pracodawcy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dotyczy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 12 miesi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 od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cia pracy na stanowisku w grupie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następne 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04800" y="17145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>
                <a:cs typeface="Times New Roman" pitchFamily="18" charset="0"/>
              </a:rPr>
              <a:t>Szkolenie w dziedzinie bhp </a:t>
            </a:r>
          </a:p>
        </p:txBody>
      </p:sp>
      <p:graphicFrame>
        <p:nvGraphicFramePr>
          <p:cNvPr id="63573" name="Group 85"/>
          <p:cNvGraphicFramePr>
            <a:graphicFrameLocks noGrp="1"/>
          </p:cNvGraphicFramePr>
          <p:nvPr/>
        </p:nvGraphicFramePr>
        <p:xfrm>
          <a:off x="228600" y="838200"/>
          <a:ext cx="8686800" cy="5449888"/>
        </p:xfrm>
        <a:graphic>
          <a:graphicData uri="http://schemas.openxmlformats.org/drawingml/2006/table">
            <a:tbl>
              <a:tblPr/>
              <a:tblGrid>
                <a:gridCol w="2133600"/>
                <a:gridCol w="1993900"/>
                <a:gridCol w="2374900"/>
                <a:gridCol w="2184400"/>
              </a:tblGrid>
              <a:tr h="334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grupy osób podlegaj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cych szkoleniu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bhp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terminy przeprowadzania poszczególnych rodzajów szkolenia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wst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szkolenie okresowe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ogólne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ogólny)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stanowisku pracy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(instrukta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stanowiskowy)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F.</a:t>
                      </a:r>
                      <a:b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pracownicy 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służby bhp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u danego pracodawcy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 dotyczy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G.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inni pracownicy, których charakter pracy wi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ąż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 si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nara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eniem na czynniki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szkodliwe dla zdrowia lub niebezpieczne albo 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 odpowiedzialno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ą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 zakresie bhp (stanowiska te okre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pracodawca)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u danego pracodawcy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przed podj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ciem pracy na danym stanowisku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 12 miesi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 od rozpocz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cia pracy na stanowisku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 grupie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G, następne co najmniej raz na 5 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456384"/>
          </a:xfrm>
        </p:spPr>
        <p:txBody>
          <a:bodyPr/>
          <a:lstStyle/>
          <a:p>
            <a:pPr algn="ctr"/>
            <a:r>
              <a:rPr lang="pl-PL" dirty="0" smtClean="0"/>
              <a:t>Wypadki przy pracy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</a:rPr>
              <a:t>               Definicja wypadku</a:t>
            </a:r>
            <a:endParaRPr lang="pl-PL" sz="40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14882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pl-PL" b="1" dirty="0" smtClean="0"/>
              <a:t>Zdarzenie nagłe- nie więcej niż jedna zmiana robocza</a:t>
            </a:r>
          </a:p>
          <a:p>
            <a:pPr marL="514350" indent="-514350" eaLnBrk="1" hangingPunct="1">
              <a:buFontTx/>
              <a:buAutoNum type="arabicPeriod"/>
            </a:pPr>
            <a:endParaRPr lang="pl-PL" b="1" dirty="0" smtClean="0">
              <a:solidFill>
                <a:srgbClr val="7575D1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pl-PL" b="1" dirty="0" smtClean="0">
                <a:solidFill>
                  <a:srgbClr val="7575D1"/>
                </a:solidFill>
              </a:rPr>
              <a:t>Przyczyna zewnętrzna</a:t>
            </a:r>
          </a:p>
          <a:p>
            <a:pPr marL="514350" indent="-514350" eaLnBrk="1" hangingPunct="1">
              <a:buFontTx/>
              <a:buAutoNum type="arabicPeriod"/>
            </a:pPr>
            <a:endParaRPr lang="pl-PL" b="1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pl-PL" b="1" dirty="0" smtClean="0"/>
              <a:t>Skutkiem </a:t>
            </a:r>
            <a:r>
              <a:rPr lang="pl-PL" b="1" dirty="0" smtClean="0"/>
              <a:t>jest uraz </a:t>
            </a:r>
            <a:r>
              <a:rPr lang="pl-PL" b="1" dirty="0" smtClean="0"/>
              <a:t>albo śmierć</a:t>
            </a:r>
          </a:p>
          <a:p>
            <a:pPr marL="514350" indent="-514350" eaLnBrk="1" hangingPunct="1">
              <a:buFontTx/>
              <a:buAutoNum type="arabicPeriod"/>
            </a:pPr>
            <a:endParaRPr lang="pl-PL" b="1" dirty="0" smtClean="0">
              <a:solidFill>
                <a:srgbClr val="7575D1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pl-PL" b="1" dirty="0" smtClean="0">
                <a:solidFill>
                  <a:srgbClr val="7575D1"/>
                </a:solidFill>
              </a:rPr>
              <a:t>Związek z pracą ( czasowy, miejscowy i przyczynowy)</a:t>
            </a:r>
          </a:p>
          <a:p>
            <a:pPr marL="514350" indent="-514350" eaLnBrk="1" hangingPunct="1">
              <a:buFontTx/>
              <a:buNone/>
            </a:pPr>
            <a:endParaRPr lang="pl-PL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59BB-FF08-42DB-B2F5-F173570958D0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/>
              <a:t>PRZYCZYNY ZEWNĘTRZNE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Oparzenia, odmrożenia</a:t>
            </a:r>
          </a:p>
          <a:p>
            <a:pPr eaLnBrk="1" hangingPunct="1"/>
            <a:r>
              <a:rPr lang="pl-PL" smtClean="0"/>
              <a:t>Porażenie prądem elektrycznym</a:t>
            </a:r>
          </a:p>
          <a:p>
            <a:pPr eaLnBrk="1" hangingPunct="1"/>
            <a:r>
              <a:rPr lang="pl-PL" smtClean="0"/>
              <a:t>Działanie substancji chemicznych</a:t>
            </a:r>
          </a:p>
          <a:p>
            <a:pPr eaLnBrk="1" hangingPunct="1"/>
            <a:r>
              <a:rPr lang="pl-PL" smtClean="0"/>
              <a:t>Dźwiganie ciężarów</a:t>
            </a:r>
          </a:p>
          <a:p>
            <a:pPr eaLnBrk="1" hangingPunct="1"/>
            <a:r>
              <a:rPr lang="pl-PL" smtClean="0"/>
              <a:t>Spowodowane przez ruchome części maszyn</a:t>
            </a:r>
          </a:p>
          <a:p>
            <a:pPr eaLnBrk="1" hangingPunct="1"/>
            <a:r>
              <a:rPr lang="pl-PL" smtClean="0"/>
              <a:t>Potknięcie, upadek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C151-FC5A-4F70-B8A5-9B569FAF071D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Świadczenia z ubezpieczenia wypadkowego </a:t>
            </a:r>
            <a:r>
              <a:rPr lang="pl-PL" b="1" dirty="0" smtClean="0">
                <a:solidFill>
                  <a:srgbClr val="FF0000"/>
                </a:solidFill>
              </a:rPr>
              <a:t>nie przysługują ubezpieczonemu jeżeli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wyłączną przyczyną wypadku było udowodnione naruszenie przez ubezpieczonego przepisów dotyczących ochrony życia i zdrowia, spowodowane przez niego </a:t>
            </a:r>
            <a:r>
              <a:rPr lang="pl-PL" dirty="0" smtClean="0">
                <a:solidFill>
                  <a:srgbClr val="FF0000"/>
                </a:solidFill>
              </a:rPr>
              <a:t>umyślnie lub wskutek rażącego niedbalstwa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świadczenia z ubezpieczenia wypadkowego nie przysługują</a:t>
            </a:r>
            <a:r>
              <a:rPr lang="pl-PL" dirty="0" smtClean="0"/>
              <a:t> między innymi temu, kto, będąc:</a:t>
            </a:r>
            <a:br>
              <a:rPr lang="pl-PL" dirty="0" smtClean="0"/>
            </a:br>
            <a:r>
              <a:rPr lang="pl-PL" b="1" dirty="0" smtClean="0"/>
              <a:t>nietrzeźwym</a:t>
            </a:r>
            <a:r>
              <a:rPr lang="pl-PL" dirty="0" smtClean="0"/>
              <a:t> lub</a:t>
            </a:r>
            <a:br>
              <a:rPr lang="pl-PL" dirty="0" smtClean="0"/>
            </a:br>
            <a:r>
              <a:rPr lang="pl-PL" b="1" dirty="0" smtClean="0"/>
              <a:t>pod wpływem środków odurzających bądź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substancji psychotropowych,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przyczynił się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w znacznej mierze </a:t>
            </a:r>
            <a:r>
              <a:rPr lang="pl-PL" b="1" dirty="0" smtClean="0"/>
              <a:t>do spowodowania wypadku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Regulacja ta nie dotyczy członków rodziny ubezpieczonego, którzy w takich przypadkach zachowują prawo do świadczeń określonych w ustawie wypadkowej.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pl-PL" sz="3600" i="1" dirty="0" smtClean="0"/>
              <a:t>Nie wchodzić do pomieszczeń, gdzie obowiązuje zakaz wejścia, ani do pomieszczeń o szczególnym zagrożeniu (kotłownie, galwanizernie, lakiernie itp.) bez zezwolenia osoby odpowiedzialnej.</a:t>
            </a:r>
            <a:r>
              <a:rPr lang="pl-PL" sz="4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44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Świadczenia z ustawy wypadkowej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>
                <a:solidFill>
                  <a:schemeClr val="tx1"/>
                </a:solidFill>
              </a:rPr>
              <a:t>zasiłek chorobowy,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świadczenie rehabilitacyjne,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zasiłek wyrównawczy,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jednorazowe odszkodowanie,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renta z tytułu niezdolności do pracy, w tym renta szkoleniowa,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renta rodzinna,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dodatek pielęgnacyjny,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dodatek do renty rodzinnej - dla sieroty zupełnej, 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pokrycie kosztów leczenia z zakresu stomatologii i szczepień ochronnych oraz zaopatrzenia w przedmioty ortopedyczne w zakresie określonym ustawą.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Ustawa wypadkowa </a:t>
            </a:r>
            <a:r>
              <a:rPr lang="pl-PL" sz="3100" dirty="0" smtClean="0">
                <a:solidFill>
                  <a:srgbClr val="FF0000"/>
                </a:solidFill>
              </a:rPr>
              <a:t>nie przewiduje </a:t>
            </a:r>
            <a:r>
              <a:rPr lang="pl-PL" sz="3100" dirty="0" smtClean="0"/>
              <a:t>możliwości przyznawania świadczeń z tytułu wypadków </a:t>
            </a:r>
            <a:r>
              <a:rPr lang="pl-PL" sz="3100" b="1" dirty="0" smtClean="0">
                <a:solidFill>
                  <a:srgbClr val="FF0000"/>
                </a:solidFill>
              </a:rPr>
              <a:t>w drodze do lub z pracy</a:t>
            </a:r>
            <a:r>
              <a:rPr lang="pl-PL" sz="3100" dirty="0" smtClean="0"/>
              <a:t>, jeżeli wypadki te zaistniały po dniu 31.12.2002 r. Regulacje dotyczące tego zagadnienia zostały przeniesione do ustawy z dnia 17 grudnia 1998 r. o emeryturach i rentach z Funduszu Ubezpieczeń Społecznych (Dz.U. 2009 nr 153, poz. 1227 ze zm.) i </a:t>
            </a:r>
            <a:r>
              <a:rPr lang="pl-PL" sz="3100" b="1" dirty="0" smtClean="0">
                <a:solidFill>
                  <a:srgbClr val="FF0000"/>
                </a:solidFill>
              </a:rPr>
              <a:t>gwarantują one prawo do renty z tytułu niezdolności do pracy mimo, że nie został spełniony warunek wymaganego stażu pracy, jeżeli niezdolność do pracy została spowodowana wypadkiem w drodze do pracy lub z pracy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Jednorazowe odszkodowanie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Ubezpieczonemu, który wskutek wypadku przy pracy  lub choroby zawodowej doznał </a:t>
            </a:r>
            <a:r>
              <a:rPr lang="pl-PL" u="sng" dirty="0" smtClean="0"/>
              <a:t>stałego lub długotrwałego  uszczerbku </a:t>
            </a:r>
            <a:r>
              <a:rPr lang="pl-PL" dirty="0" smtClean="0"/>
              <a:t>na zdrowiu, przysługuje jednorazowe odszkodowanie. </a:t>
            </a:r>
          </a:p>
          <a:p>
            <a:r>
              <a:rPr lang="pl-PL" dirty="0" smtClean="0"/>
              <a:t>Za </a:t>
            </a:r>
            <a:r>
              <a:rPr lang="pl-PL" u="sng" dirty="0" smtClean="0"/>
              <a:t>stały </a:t>
            </a:r>
            <a:r>
              <a:rPr lang="pl-PL" dirty="0" smtClean="0"/>
              <a:t>uszczerbek na zdrowiu uważa się takie naruszenie sprawności organizmu, które powoduje upośledzenie czynności organizmu nierokujące poprawy.</a:t>
            </a:r>
          </a:p>
          <a:p>
            <a:r>
              <a:rPr lang="pl-PL" dirty="0" smtClean="0"/>
              <a:t>Za </a:t>
            </a:r>
            <a:r>
              <a:rPr lang="pl-PL" u="sng" dirty="0" smtClean="0"/>
              <a:t>długotrwały</a:t>
            </a:r>
            <a:r>
              <a:rPr lang="pl-PL" dirty="0" smtClean="0"/>
              <a:t> uszczerbek na zdrowiu uważa się takie naruszenie sprawności organizmu, które powoduje upośledzenie czynności organizmu na okres przekraczający 6 miesięcy, mogące ulec poprawie.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77C9-33C9-4BD2-8BDA-5CB5488DE8D7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Odszkodowanie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Oceny stopnia uszczerbku na zdrowiu oraz jego związku  z wypadkiem przy pracy lub chorobą zawodową dokonuje się </a:t>
            </a:r>
            <a:r>
              <a:rPr lang="pl-PL" u="sng" dirty="0" smtClean="0"/>
              <a:t>po zakończeniu leczenia i rehabilitacji.</a:t>
            </a:r>
          </a:p>
          <a:p>
            <a:r>
              <a:rPr lang="pl-PL" dirty="0" smtClean="0"/>
              <a:t>Jednorazowe odszkodowanie przysługuje w wysokości 20% </a:t>
            </a:r>
            <a:r>
              <a:rPr lang="pl-PL" u="sng" dirty="0" smtClean="0"/>
              <a:t>przeciętnego</a:t>
            </a:r>
            <a:r>
              <a:rPr lang="pl-PL" dirty="0" smtClean="0"/>
              <a:t> wynagrodzenia za każdy procent stałego lub długotrwałego uszczerbku na zdrowiu. 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77C9-33C9-4BD2-8BDA-5CB5488DE8D7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Pojęcie choroby zawodowej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Za chorobę zawodową uważa się chorobę określoną w wykazie chorób zawodowych, o którym mowa w art. 237 §1 </a:t>
            </a:r>
            <a:r>
              <a:rPr lang="pl-PL" dirty="0" err="1" smtClean="0"/>
              <a:t>pkt</a:t>
            </a:r>
            <a:r>
              <a:rPr lang="pl-PL" dirty="0" smtClean="0"/>
              <a:t> 2 Kodeksu </a:t>
            </a:r>
            <a:r>
              <a:rPr lang="pl-PL" dirty="0" smtClean="0"/>
              <a:t>Pracy</a:t>
            </a:r>
            <a:r>
              <a:rPr lang="pl-PL" dirty="0" smtClean="0"/>
              <a:t>, </a:t>
            </a:r>
            <a:r>
              <a:rPr lang="pl-PL" u="sng" dirty="0" smtClean="0"/>
              <a:t>jeżeli została spowodowana działaniem czynników szkodliwych dla zdrowia występujących w środowisku pracy lub sposobem wykonywania pracy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42B1-BF2E-48D8-84AE-9A47AAF55312}" type="datetime2">
              <a:rPr lang="pl-PL" smtClean="0"/>
              <a:pPr/>
              <a:t>poniedziałek, 8 lipca 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Małgorzata Pietrzko-Zając            specjalista BHP i P-POŻ</a:t>
            </a:r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l-PL" b="1" u="sng" dirty="0" smtClean="0">
                <a:solidFill>
                  <a:srgbClr val="FF0000"/>
                </a:solidFill>
              </a:rPr>
              <a:t>ZNAKI BEZPIECZEŃSTWA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endParaRPr lang="pl-PL" sz="2400" b="1" i="1" dirty="0" smtClean="0"/>
          </a:p>
          <a:p>
            <a:pPr>
              <a:buNone/>
            </a:pPr>
            <a:endParaRPr lang="pl-PL" sz="2400" b="1" i="1" dirty="0" smtClean="0"/>
          </a:p>
          <a:p>
            <a:r>
              <a:rPr lang="pl-PL" sz="2400" b="1" i="1" dirty="0" smtClean="0"/>
              <a:t>Pracodawca </a:t>
            </a:r>
            <a:r>
              <a:rPr lang="pl-PL" sz="2400" b="1" i="1" dirty="0" smtClean="0"/>
              <a:t>powinien zapewnić stosowanie znaków lub sygnałów bezpieczeństwa wszędzie tam, gdzie nie można zlikwidować zagrożenia środkami ochrony zbiorowej lub innymi środkami stosowanymi w organizacji pracy</a:t>
            </a:r>
            <a:r>
              <a:rPr lang="pl-PL" sz="2400" b="1" i="1" dirty="0" smtClean="0"/>
              <a:t>.</a:t>
            </a:r>
          </a:p>
          <a:p>
            <a:pPr>
              <a:buNone/>
            </a:pPr>
            <a:endParaRPr lang="pl-PL" sz="2400" b="1" i="1" dirty="0" smtClean="0"/>
          </a:p>
          <a:p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W zależności od rodzaju stosowanego transportu - w zakładzie pracy powinny być stosowane znaki i sygnały używane w transporcie drogowym, kolejowym, śródlądowym, morskim i powietrznym.</a:t>
            </a:r>
          </a:p>
          <a:p>
            <a:endParaRPr lang="pl-PL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b="1" i="1" dirty="0" smtClean="0"/>
              <a:t>Pracodawca powinien zapewnić pracownikom instrukcje dotyczące stosowanych w zakładzie pracy znaków i sygnałów bezpieczeństwa, obejmujące w szczególności znaczenie znaków i sygnałów oraz zasady zachowania się pracowników, których mogą one dotyczyć</a:t>
            </a:r>
            <a:r>
              <a:rPr lang="pl-PL" sz="2800" b="1" i="1" dirty="0" smtClean="0"/>
              <a:t>.</a:t>
            </a:r>
          </a:p>
          <a:p>
            <a:endParaRPr lang="pl-PL" sz="2800" b="1" i="1" dirty="0" smtClean="0"/>
          </a:p>
          <a:p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Znaki zakazu, ostrzegawcze, nakazu, ewakuacyjne i informacyjne powinny być stosowane jako znaki stałe.</a:t>
            </a:r>
            <a:endParaRPr lang="pl-PL" sz="28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>
                <a:solidFill>
                  <a:srgbClr val="FF0000"/>
                </a:solidFill>
              </a:rPr>
              <a:t>ZNAKI BEZPIECZEŃSTWA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/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Wymagania </a:t>
            </a:r>
            <a:r>
              <a:rPr lang="pl-PL" sz="3600" b="1" dirty="0" smtClean="0">
                <a:solidFill>
                  <a:srgbClr val="FF0000"/>
                </a:solidFill>
              </a:rPr>
              <a:t>dotyczące oznaczania przeszkód, niebezpiecznych miejsc i dróg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1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Miejsca, w których istnieje ryzyko upadku lub kolizji z przeszkodami, powinny być na stałe oznaczone barwą bezpieczeństwa lub znakiem bezpieczeństwa.</a:t>
            </a:r>
          </a:p>
          <a:p>
            <a:r>
              <a:rPr lang="pl-PL" sz="2400" b="1" i="1" dirty="0" smtClean="0"/>
              <a:t>Drogi powinny być na stałe oznaczone barwą bezpieczeństwa.</a:t>
            </a:r>
          </a:p>
          <a:p>
            <a:r>
              <a:rPr lang="pl-PL" sz="2400" b="1" dirty="0" smtClean="0">
                <a:solidFill>
                  <a:srgbClr val="0070C0"/>
                </a:solidFill>
              </a:rPr>
              <a:t> Miejsca w zakładzie pracy, do których pracownicy mają dostęp podczas pracy, a w których istnieje ryzyko kolizji z przeszkodami, upadku lub spadania przedmiotów, powinny być oznakowane skośnymi pasami — na przemian </a:t>
            </a:r>
            <a:r>
              <a:rPr lang="pl-PL" sz="2400" b="1" dirty="0" smtClean="0">
                <a:solidFill>
                  <a:srgbClr val="FFFF00"/>
                </a:solidFill>
              </a:rPr>
              <a:t>żółtymi</a:t>
            </a:r>
            <a:r>
              <a:rPr lang="pl-PL" sz="2400" b="1" dirty="0" smtClean="0">
                <a:solidFill>
                  <a:srgbClr val="0070C0"/>
                </a:solidFill>
              </a:rPr>
              <a:t> i </a:t>
            </a:r>
            <a:r>
              <a:rPr lang="pl-PL" sz="2400" b="1" dirty="0" smtClean="0"/>
              <a:t>czarnymi</a:t>
            </a:r>
            <a:r>
              <a:rPr lang="pl-PL" sz="2400" b="1" dirty="0" smtClean="0">
                <a:solidFill>
                  <a:srgbClr val="0070C0"/>
                </a:solidFill>
              </a:rPr>
              <a:t> lub </a:t>
            </a:r>
            <a:r>
              <a:rPr lang="pl-PL" sz="2400" b="1" dirty="0" smtClean="0">
                <a:solidFill>
                  <a:srgbClr val="FF0000"/>
                </a:solidFill>
              </a:rPr>
              <a:t>czerwonymi</a:t>
            </a:r>
            <a:r>
              <a:rPr lang="pl-PL" sz="2400" b="1" dirty="0" smtClean="0">
                <a:solidFill>
                  <a:srgbClr val="0070C0"/>
                </a:solidFill>
              </a:rPr>
              <a:t> i </a:t>
            </a:r>
            <a:r>
              <a:rPr lang="pl-PL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białymi</a:t>
            </a:r>
            <a:r>
              <a:rPr lang="pl-PL" sz="2400" b="1" dirty="0" smtClean="0">
                <a:solidFill>
                  <a:srgbClr val="0070C0"/>
                </a:solidFill>
              </a:rPr>
              <a:t>.</a:t>
            </a:r>
          </a:p>
          <a:p>
            <a:endParaRPr lang="pl-PL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229600" cy="213003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Wymagania dotyczące oznaczania przeszkód, niebezpiecznych miejsc i dróg- c.d.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988840"/>
            <a:ext cx="8229600" cy="4180173"/>
          </a:xfrm>
        </p:spPr>
        <p:txBody>
          <a:bodyPr/>
          <a:lstStyle/>
          <a:p>
            <a:r>
              <a:rPr lang="pl-PL" dirty="0" smtClean="0"/>
              <a:t> Wymiary oznaczenia skośnymi pasami powinny być odpowiednie do rozmiaru przeszkody lub niebezpiecznego miejsca.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Żółte i czarne lub białe i czerwone pasy powinny być narysowane pod kątem około 45° i powinny mieć zbliżone wymiary.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1143000"/>
            <a:ext cx="87630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0" y="171450"/>
            <a:ext cx="8178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800"/>
              <a:t>Znaki bezpieczeństwa</a:t>
            </a:r>
          </a:p>
          <a:p>
            <a:r>
              <a:rPr lang="pl-PL" sz="2800"/>
              <a:t>Ochrona i higiena pracy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1143000"/>
            <a:ext cx="2743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/>
            <a:r>
              <a:rPr lang="pl-PL" sz="2000">
                <a:solidFill>
                  <a:srgbClr val="CC3300"/>
                </a:solidFill>
                <a:cs typeface="Times New Roman" pitchFamily="18" charset="0"/>
              </a:rPr>
              <a:t>Znaki ostrzegawcze </a:t>
            </a:r>
            <a:endParaRPr lang="pl-PL" sz="2000">
              <a:solidFill>
                <a:srgbClr val="CC3300"/>
              </a:solidFill>
            </a:endParaRPr>
          </a:p>
          <a:p>
            <a:pPr marL="342900" indent="-342900" eaLnBrk="0" hangingPunct="0"/>
            <a:endParaRPr lang="pl-PL" sz="2000">
              <a:solidFill>
                <a:srgbClr val="CC3300"/>
              </a:solidFill>
            </a:endParaRP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Znaki ostrzegawcze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stosowane są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w zakładach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przemysłowych,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na stanowiskach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pracy do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ostrzegania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i informowania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pracowników oraz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innych osób tam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przebywających 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o grożącym</a:t>
            </a:r>
          </a:p>
          <a:p>
            <a:pPr marL="342900" indent="-342900" eaLnBrk="0" hangingPunct="0"/>
            <a:r>
              <a:rPr lang="pl-PL" sz="2000" b="0">
                <a:solidFill>
                  <a:schemeClr val="tx1"/>
                </a:solidFill>
              </a:rPr>
              <a:t>niebezpieczeństwie.</a:t>
            </a:r>
          </a:p>
        </p:txBody>
      </p:sp>
      <p:pic>
        <p:nvPicPr>
          <p:cNvPr id="3077" name="Picture 5" descr="C:\Moje dokumenty\Iwona\prezentacje BHP\epsy\jpeg\rysunki\02_29_01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01738"/>
            <a:ext cx="54864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1650" y="2286000"/>
            <a:ext cx="1606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ogólny znak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ostrzegawczy</a:t>
            </a:r>
            <a:r>
              <a:rPr lang="pl-PL" sz="1600" b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l-PL" sz="1600" b="0">
                <a:solidFill>
                  <a:schemeClr val="tx1"/>
                </a:solidFill>
              </a:rPr>
              <a:t/>
            </a:r>
            <a:br>
              <a:rPr lang="pl-PL" sz="16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(ostrze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enie, ryzyko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niebezpiecze</a:t>
            </a:r>
            <a:r>
              <a:rPr lang="pl-PL" sz="1400" b="0">
                <a:solidFill>
                  <a:schemeClr val="tx1"/>
                </a:solidFill>
              </a:rPr>
              <a:t>ń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stwa)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951413" y="2286000"/>
            <a:ext cx="17541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ostrze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enie przed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niebezpiecze</a:t>
            </a:r>
            <a:r>
              <a:rPr lang="pl-PL" sz="1400" b="0">
                <a:solidFill>
                  <a:schemeClr val="tx1"/>
                </a:solidFill>
              </a:rPr>
              <a:t>ń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stwem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zatrucia substancjami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toksycznymi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991350" y="2286000"/>
            <a:ext cx="16954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ostrze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enie przed </a:t>
            </a:r>
            <a:r>
              <a:rPr lang="pl-PL" sz="1400" b="0">
                <a:solidFill>
                  <a:schemeClr val="tx1"/>
                </a:solidFill>
              </a:rPr>
              <a:t/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substancjami </a:t>
            </a:r>
            <a:r>
              <a:rPr lang="pl-PL" sz="1400" b="0">
                <a:solidFill>
                  <a:schemeClr val="tx1"/>
                </a:solidFill>
              </a:rPr>
              <a:t>ż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l-PL" sz="1400" b="0">
                <a:solidFill>
                  <a:schemeClr val="tx1"/>
                </a:solidFill>
              </a:rPr>
              <a:t>ą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cymi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30513" y="4238625"/>
            <a:ext cx="19716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wiszącymi przedmiotami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(wiszącym ciężarem)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24413" y="4238625"/>
            <a:ext cx="19589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urządzeniami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do transportu poziomego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062788" y="4238625"/>
            <a:ext cx="16240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porażeniem prądem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elektrycznym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233738" y="6019800"/>
            <a:ext cx="12620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uwaga, z</a:t>
            </a:r>
            <a:r>
              <a:rPr lang="pl-PL" sz="1400" b="0">
                <a:solidFill>
                  <a:schemeClr val="tx1"/>
                </a:solidFill>
              </a:rPr>
              <a:t>ł</a:t>
            </a:r>
            <a:r>
              <a:rPr lang="pl-PL" sz="1400" b="0">
                <a:solidFill>
                  <a:schemeClr val="tx1"/>
                </a:solidFill>
                <a:cs typeface="Times New Roman" pitchFamily="18" charset="0"/>
              </a:rPr>
              <a:t>y pies</a:t>
            </a:r>
            <a:r>
              <a:rPr lang="pl-PL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54613" y="6019800"/>
            <a:ext cx="13985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kruchym dachem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027863" y="6019800"/>
            <a:ext cx="16954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0800" rIns="0" bIns="10800">
            <a:spAutoFit/>
          </a:bodyPr>
          <a:lstStyle/>
          <a:p>
            <a:pPr algn="ctr"/>
            <a:r>
              <a:rPr lang="pl-PL" sz="1400" b="0">
                <a:solidFill>
                  <a:schemeClr val="tx1"/>
                </a:solidFill>
              </a:rPr>
              <a:t>ostrzeżenie przed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niebezpieczeństwem </a:t>
            </a:r>
            <a:br>
              <a:rPr lang="pl-PL" sz="1400" b="0">
                <a:solidFill>
                  <a:schemeClr val="tx1"/>
                </a:solidFill>
              </a:rPr>
            </a:br>
            <a:r>
              <a:rPr lang="pl-PL" sz="1400" b="0">
                <a:solidFill>
                  <a:schemeClr val="tx1"/>
                </a:solidFill>
              </a:rPr>
              <a:t>uszkodzenia głowy</a:t>
            </a: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Małgorzata Pietrzko-Zając               Starszy Specjalista BHP</a:t>
            </a:r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2011</Words>
  <Application>Microsoft Office PowerPoint</Application>
  <PresentationFormat>Pokaz na ekranie (4:3)</PresentationFormat>
  <Paragraphs>481</Paragraphs>
  <Slides>44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Hol</vt:lpstr>
      <vt:lpstr>Odpowiedzialność  za naruszenie przepisów lub zasad bhp</vt:lpstr>
      <vt:lpstr>Zasady poruszania się po zakładzie pracy</vt:lpstr>
      <vt:lpstr>Wchodząc na drogę, zachować szczególną ostrożność i upewnić się, czy po drodze nie poruszają się pojazdy.</vt:lpstr>
      <vt:lpstr>Nie wchodzić do pomieszczeń, gdzie obowiązuje zakaz wejścia, ani do pomieszczeń o szczególnym zagrożeniu (kotłownie, galwanizernie, lakiernie itp.) bez zezwolenia osoby odpowiedzialnej. </vt:lpstr>
      <vt:lpstr>ZNAKI BEZPIECZEŃSTWA</vt:lpstr>
      <vt:lpstr>ZNAKI BEZPIECZEŃSTWA</vt:lpstr>
      <vt:lpstr> Wymagania dotyczące oznaczania przeszkód, niebezpiecznych miejsc i dróg </vt:lpstr>
      <vt:lpstr>Wymagania dotyczące oznaczania przeszkód, niebezpiecznych miejsc i dróg- c.d.</vt:lpstr>
      <vt:lpstr>Slajd 9</vt:lpstr>
      <vt:lpstr>Slajd 10</vt:lpstr>
      <vt:lpstr>Wymagania bhp  dotyczące budynków  i pomieszczeń pracy oraz pomieszczeń higieniczno-sanitarnych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Podstawowe zasady bhp  związane z obsługą urządzeń technicznych oraz transportem wewnątrzzakładowym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Wypadki przy pracy</vt:lpstr>
      <vt:lpstr>               Definicja wypadku</vt:lpstr>
      <vt:lpstr>PRZYCZYNY ZEWNĘTRZNE</vt:lpstr>
      <vt:lpstr>Świadczenia z ubezpieczenia wypadkowego nie przysługują ubezpieczonemu jeżeli wyłączną przyczyną wypadku było udowodnione naruszenie przez ubezpieczonego przepisów dotyczących ochrony życia i zdrowia, spowodowane przez niego umyślnie lub wskutek rażącego niedbalstwa.</vt:lpstr>
      <vt:lpstr>świadczenia z ubezpieczenia wypadkowego nie przysługują między innymi temu, kto, będąc: nietrzeźwym lub pod wpływem środków odurzających bądź substancji psychotropowych, przyczynił się w znacznej mierze do spowodowania wypadku. </vt:lpstr>
      <vt:lpstr>Regulacja ta nie dotyczy członków rodziny ubezpieczonego, którzy w takich przypadkach zachowują prawo do świadczeń określonych w ustawie wypadkowej.</vt:lpstr>
      <vt:lpstr>Świadczenia z ustawy wypadkowej zasiłek chorobowy,  świadczenie rehabilitacyjne,  zasiłek wyrównawczy,  jednorazowe odszkodowanie,  renta z tytułu niezdolności do pracy, w tym renta szkoleniowa,  renta rodzinna,  dodatek pielęgnacyjny,  dodatek do renty rodzinnej - dla sieroty zupełnej,  pokrycie kosztów leczenia z zakresu stomatologii i szczepień ochronnych oraz zaopatrzenia w przedmioty ortopedyczne w zakresie określonym ustawą.  </vt:lpstr>
      <vt:lpstr>Ustawa wypadkowa nie przewiduje możliwości przyznawania świadczeń z tytułu wypadków w drodze do lub z pracy, jeżeli wypadki te zaistniały po dniu 31.12.2002 r. Regulacje dotyczące tego zagadnienia zostały przeniesione do ustawy z dnia 17 grudnia 1998 r. o emeryturach i rentach z Funduszu Ubezpieczeń Społecznych (Dz.U. 2009 nr 153, poz. 1227 ze zm.) i gwarantują one prawo do renty z tytułu niezdolności do pracy mimo, że nie został spełniony warunek wymaganego stażu pracy, jeżeli niezdolność do pracy została spowodowana wypadkiem w drodze do pracy lub z pracy. </vt:lpstr>
      <vt:lpstr>Jednorazowe odszkodowanie </vt:lpstr>
      <vt:lpstr>Odszkodowanie</vt:lpstr>
      <vt:lpstr>Pojęcie choroby zawodowej Za chorobę zawodową uważa się chorobę określoną w wykazie chorób zawodowych, o którym mowa w art. 237 §1 pkt 2 Kodeksu Pracy, jeżeli została spowodowana działaniem czynników szkodliwych dla zdrowia występujących w środowisku pracy lub sposobem wykonywania pracy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Odpowiedzialność  za naruszenie przepisów lub zasad bhp</dc:title>
  <dc:creator>ja</dc:creator>
  <cp:lastModifiedBy>ja</cp:lastModifiedBy>
  <cp:revision>12</cp:revision>
  <dcterms:created xsi:type="dcterms:W3CDTF">2013-07-08T10:08:00Z</dcterms:created>
  <dcterms:modified xsi:type="dcterms:W3CDTF">2013-07-08T11:30:34Z</dcterms:modified>
</cp:coreProperties>
</file>