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90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25918-DFC2-4840-8251-894CB42F7BBE}" type="datetimeFigureOut">
              <a:rPr lang="pl-PL" smtClean="0"/>
              <a:t>2013-07-08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12A32-4592-46A7-83A0-0702156821F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61D0C-67A4-4D00-BABA-865C4C4BCCE9}" type="datetime1">
              <a:rPr lang="pl-PL" smtClean="0"/>
              <a:t>2013-07-08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4B22-C3A3-4B62-AE2F-F7B99389DB9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9741B-272B-4A9A-A1AC-EBA0255A4EA3}" type="datetime1">
              <a:rPr lang="pl-PL" smtClean="0"/>
              <a:t>2013-07-08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4B22-C3A3-4B62-AE2F-F7B99389DB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224C3-AC0C-4C41-9D42-9C3F857F7D88}" type="datetime1">
              <a:rPr lang="pl-PL" smtClean="0"/>
              <a:t>2013-07-08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4B22-C3A3-4B62-AE2F-F7B99389DB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1607-5E74-44AE-9A84-CAA66134BD4C}" type="datetime1">
              <a:rPr lang="pl-PL" smtClean="0"/>
              <a:t>2013-07-08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4B22-C3A3-4B62-AE2F-F7B99389DB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7917-C667-41F7-B7E0-1E93653A05B0}" type="datetime1">
              <a:rPr lang="pl-PL" smtClean="0"/>
              <a:t>2013-07-08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4B22-C3A3-4B62-AE2F-F7B99389DB9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7E26E-3658-46C6-98EE-FE4A601DC21C}" type="datetime1">
              <a:rPr lang="pl-PL" smtClean="0"/>
              <a:t>2013-07-08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4B22-C3A3-4B62-AE2F-F7B99389DB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00C1-8CB9-4BD5-94BB-B172CEBF6A92}" type="datetime1">
              <a:rPr lang="pl-PL" smtClean="0"/>
              <a:t>2013-07-08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4B22-C3A3-4B62-AE2F-F7B99389DB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7808-FA88-4A9B-BB9F-19B2411B5519}" type="datetime1">
              <a:rPr lang="pl-PL" smtClean="0"/>
              <a:t>2013-07-08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4B22-C3A3-4B62-AE2F-F7B99389DB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5A9D-EECF-48AE-8C01-E96D529DCAE3}" type="datetime1">
              <a:rPr lang="pl-PL" smtClean="0"/>
              <a:t>2013-07-08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4B22-C3A3-4B62-AE2F-F7B99389DB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2DB06-5F1D-4658-BD08-04D198C5FB98}" type="datetime1">
              <a:rPr lang="pl-PL" smtClean="0"/>
              <a:t>2013-07-08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64B22-C3A3-4B62-AE2F-F7B99389DB9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4C34-7EF4-4195-9012-F96017D0974D}" type="datetime1">
              <a:rPr lang="pl-PL" smtClean="0"/>
              <a:t>2013-07-08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264B22-C3A3-4B62-AE2F-F7B99389DB96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3A8C6E-5292-4586-B1DA-7B24DF36A29B}" type="datetime1">
              <a:rPr lang="pl-PL" smtClean="0"/>
              <a:t>2013-07-08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264B22-C3A3-4B62-AE2F-F7B99389DB96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um-web.pl/link.php?M=13321506&amp;N=4922&amp;L=19868&amp;F=H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Ochrona przeciwpożarowa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Małgorzata Pietrzko-Zając</a:t>
            </a:r>
          </a:p>
          <a:p>
            <a:r>
              <a:rPr lang="pl-PL" dirty="0" smtClean="0"/>
              <a:t>Specjalista ochrony przeciwpożarowej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 smtClean="0"/>
              <a:t/>
            </a:r>
            <a:br>
              <a:rPr lang="pl-PL" b="1" u="sng" dirty="0" smtClean="0"/>
            </a:br>
            <a:r>
              <a:rPr lang="pl-PL" b="1" u="sng" dirty="0" smtClean="0">
                <a:solidFill>
                  <a:srgbClr val="FF0000"/>
                </a:solidFill>
              </a:rPr>
              <a:t>Przebieg ewakuacji.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1424"/>
          </a:xfrm>
          <a:noFill/>
        </p:spPr>
        <p:txBody>
          <a:bodyPr>
            <a:normAutofit/>
          </a:bodyPr>
          <a:lstStyle/>
          <a:p>
            <a:r>
              <a:rPr lang="pl-PL" i="1" dirty="0" smtClean="0"/>
              <a:t>ogłosić sygnał alarmowy „EWAKUACJA” </a:t>
            </a:r>
          </a:p>
          <a:p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otworzyć drzwi sal i pokoi powiadamiając o charakterze zagrożenia i konieczności ewakuacji – </a:t>
            </a:r>
            <a:r>
              <a:rPr lang="pl-PL" u="sng" dirty="0" smtClean="0">
                <a:solidFill>
                  <a:schemeClr val="accent4">
                    <a:lumMod val="75000"/>
                  </a:schemeClr>
                </a:solidFill>
              </a:rPr>
              <a:t>apelować o zachowanie spokoju</a:t>
            </a:r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</a:p>
          <a:p>
            <a:r>
              <a:rPr lang="pl-PL" i="1" dirty="0" smtClean="0"/>
              <a:t>w pierwszej kolejności należy ewakuować osoby z tych pomieszczeń, w których powstał pożar</a:t>
            </a:r>
            <a:r>
              <a:rPr lang="pl-PL" dirty="0" smtClean="0"/>
              <a:t>, </a:t>
            </a:r>
          </a:p>
          <a:p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- następnie należy ewakuować osoby poczynając od pierwszego piętra budynku.</a:t>
            </a:r>
          </a:p>
          <a:p>
            <a:endParaRPr lang="pl-PL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 smtClean="0">
                <a:solidFill>
                  <a:srgbClr val="FF0000"/>
                </a:solidFill>
              </a:rPr>
              <a:t>Przebieg ewakuacji.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472518" cy="4725144"/>
          </a:xfrm>
          <a:noFill/>
        </p:spPr>
        <p:txBody>
          <a:bodyPr>
            <a:normAutofit/>
          </a:bodyPr>
          <a:lstStyle/>
          <a:p>
            <a:r>
              <a:rPr lang="pl-PL" i="1" dirty="0" smtClean="0"/>
              <a:t>wskazać kierunek ruchu oraz określić miejsce zbiórki,</a:t>
            </a:r>
          </a:p>
          <a:p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sprawdzić, zgodnie z listą - obecność,</a:t>
            </a:r>
          </a:p>
          <a:p>
            <a:r>
              <a:rPr lang="pl-PL" dirty="0" smtClean="0"/>
              <a:t> </a:t>
            </a:r>
            <a:r>
              <a:rPr lang="pl-PL" i="1" dirty="0" smtClean="0"/>
              <a:t>o ile to jest możliwe, sprawdzić pomieszczenia, czy wszyscy je opuścili,</a:t>
            </a:r>
          </a:p>
          <a:p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ludzi odciętych od dróg wyjścia zebrać w pomieszczeniu najbardziej oddalonym od źródła pożaru,</a:t>
            </a:r>
          </a:p>
          <a:p>
            <a:r>
              <a:rPr lang="pl-PL" i="1" dirty="0" smtClean="0"/>
              <a:t>w przypadku bezpośredniego zagrożenia życia podjąć próbę  ewakuacji przez okna</a:t>
            </a:r>
            <a:endParaRPr lang="pl-PL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i="1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  <a:noFill/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Podstawowe zasady ochrony przeciwpożarowej oraz postępowania w razie pożaru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4000528"/>
          </a:xfrm>
        </p:spPr>
        <p:txBody>
          <a:bodyPr/>
          <a:lstStyle/>
          <a:p>
            <a:endParaRPr lang="pl-PL" b="1" dirty="0" smtClean="0"/>
          </a:p>
          <a:p>
            <a:r>
              <a:rPr lang="pl-PL" b="1" dirty="0" smtClean="0"/>
              <a:t>W obiektach oraz na terenach przyległych do nich jest zabronione wykonywanie czynności, które mogą spowodować pożar, jego rozprzestrzenianie się, utrudnienie prowadzenia działania ratowniczego lub ewakuacji:</a:t>
            </a:r>
            <a:endParaRPr lang="pl-PL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4225672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/>
              <a:t>używanie otwartego ognia, palenie tytoniu i stosowanie innych czynników mogących zainicjować zapłon materiałów występujących</a:t>
            </a:r>
            <a:br>
              <a:rPr lang="pl-PL" sz="3200" b="1" dirty="0" smtClean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>
                <a:solidFill>
                  <a:srgbClr val="CC66FF"/>
                </a:solidFill>
              </a:rPr>
              <a:t> użytkowanie instalacji, urządzeń i narzędzi niesprawnych technicznie lub w sposób niezgodny z przeznaczeniem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3200" b="1" dirty="0" smtClean="0"/>
              <a:t> rozgrzewanie za pomocą otwartego ognia smoły i innych materiałów w odległości mniejszej niż 5 m od obiektu</a:t>
            </a:r>
            <a:endParaRPr lang="pl-PL" sz="3200" b="1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412776"/>
          </a:xfrm>
        </p:spPr>
        <p:txBody>
          <a:bodyPr>
            <a:normAutofit/>
          </a:bodyPr>
          <a:lstStyle/>
          <a:p>
            <a:r>
              <a:rPr lang="pl-PL" dirty="0" smtClean="0"/>
              <a:t>Ochrona przeciwpożarowa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CC66FF"/>
                </a:solidFill>
              </a:rPr>
              <a:t>użytkowanie elektrycznych urządzeń ogrzewczych ustawionych bezpośrednio na podłożu palnym, </a:t>
            </a:r>
          </a:p>
          <a:p>
            <a:r>
              <a:rPr lang="pl-PL" dirty="0" smtClean="0"/>
              <a:t>stosowanie na osłony punktów świetlnych materiałów palnych</a:t>
            </a:r>
          </a:p>
          <a:p>
            <a:r>
              <a:rPr lang="pl-PL" dirty="0" smtClean="0">
                <a:solidFill>
                  <a:srgbClr val="CC66FF"/>
                </a:solidFill>
              </a:rPr>
              <a:t>składowanie materiałów palnych na drogach komunikacji ogólnej służących ewakuacji </a:t>
            </a:r>
          </a:p>
          <a:p>
            <a:r>
              <a:rPr lang="pl-PL" dirty="0" smtClean="0"/>
              <a:t>zamykanie drzwi ewakuacyjnych w sposób uniemożliwiający ich natychmiastowe użycie</a:t>
            </a:r>
            <a:endParaRPr lang="pl-PL" dirty="0">
              <a:solidFill>
                <a:srgbClr val="CC66FF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r>
              <a:rPr lang="pl-PL" sz="3200" dirty="0" smtClean="0">
                <a:solidFill>
                  <a:srgbClr val="CC66FF"/>
                </a:solidFill>
              </a:rPr>
              <a:t>uniemożliwianie lub ograniczanie dostępu do:</a:t>
            </a:r>
            <a:br>
              <a:rPr lang="pl-PL" sz="3200" dirty="0" smtClean="0">
                <a:solidFill>
                  <a:srgbClr val="CC66FF"/>
                </a:solidFill>
              </a:rPr>
            </a:br>
            <a:r>
              <a:rPr lang="pl-PL" sz="3200" dirty="0" smtClean="0">
                <a:solidFill>
                  <a:srgbClr val="CC66FF"/>
                </a:solidFill>
              </a:rPr>
              <a:t>gaśnic i urządzeń przeciwpożarowych,</a:t>
            </a:r>
            <a:br>
              <a:rPr lang="pl-PL" sz="3200" dirty="0" smtClean="0">
                <a:solidFill>
                  <a:srgbClr val="CC66FF"/>
                </a:solidFill>
              </a:rPr>
            </a:br>
            <a:r>
              <a:rPr lang="pl-PL" sz="3200" dirty="0" smtClean="0"/>
              <a:t>przeciwwybuchowych urządzeń odciążających</a:t>
            </a:r>
            <a:r>
              <a:rPr lang="pl-PL" sz="3200" dirty="0" smtClean="0">
                <a:solidFill>
                  <a:srgbClr val="CC66FF"/>
                </a:solidFill>
              </a:rPr>
              <a:t>,</a:t>
            </a:r>
            <a:br>
              <a:rPr lang="pl-PL" sz="3200" dirty="0" smtClean="0">
                <a:solidFill>
                  <a:srgbClr val="CC66FF"/>
                </a:solidFill>
              </a:rPr>
            </a:br>
            <a:r>
              <a:rPr lang="pl-PL" sz="3200" dirty="0" smtClean="0">
                <a:solidFill>
                  <a:srgbClr val="CC66FF"/>
                </a:solidFill>
              </a:rPr>
              <a:t>źródeł wody do celów przeciwpożarowych,</a:t>
            </a:r>
            <a:br>
              <a:rPr lang="pl-PL" sz="3200" dirty="0" smtClean="0">
                <a:solidFill>
                  <a:srgbClr val="CC66FF"/>
                </a:solidFill>
              </a:rPr>
            </a:br>
            <a:r>
              <a:rPr lang="pl-PL" sz="3200" dirty="0" smtClean="0"/>
              <a:t>urządzeń uruchamiających instalacje gaśnicze i sterujących takimi instalacjami oraz innymi instalacjami wpływającymi na stan bezpieczeństwa pożarowego obiektu,</a:t>
            </a:r>
            <a:r>
              <a:rPr lang="pl-PL" sz="3200" dirty="0" smtClean="0">
                <a:solidFill>
                  <a:srgbClr val="CC66FF"/>
                </a:solidFill>
              </a:rPr>
              <a:t/>
            </a:r>
            <a:br>
              <a:rPr lang="pl-PL" sz="3200" dirty="0" smtClean="0">
                <a:solidFill>
                  <a:srgbClr val="CC66FF"/>
                </a:solidFill>
              </a:rPr>
            </a:br>
            <a:r>
              <a:rPr lang="pl-PL" sz="3200" dirty="0" smtClean="0">
                <a:solidFill>
                  <a:srgbClr val="CC66FF"/>
                </a:solidFill>
              </a:rPr>
              <a:t>wyjść ewakuacyjnych albo okien dla ekip ratowniczych,</a:t>
            </a:r>
            <a:br>
              <a:rPr lang="pl-PL" sz="3200" dirty="0" smtClean="0">
                <a:solidFill>
                  <a:srgbClr val="CC66FF"/>
                </a:solidFill>
              </a:rPr>
            </a:br>
            <a:r>
              <a:rPr lang="pl-PL" sz="3200" dirty="0" smtClean="0"/>
              <a:t>wyłączników i tablic rozdzielczych prądu elektrycznego oraz kurków głównych instalacji gazowej</a:t>
            </a:r>
            <a:r>
              <a:rPr lang="pl-PL" sz="3200" dirty="0" smtClean="0">
                <a:solidFill>
                  <a:srgbClr val="CC66FF"/>
                </a:solidFill>
              </a:rPr>
              <a:t>;</a:t>
            </a:r>
            <a:endParaRPr lang="pl-PL" sz="3200" dirty="0">
              <a:solidFill>
                <a:srgbClr val="CC66FF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 smtClean="0">
                <a:solidFill>
                  <a:srgbClr val="CC66FF"/>
                </a:solidFill>
              </a:rPr>
              <a:t>Rozmieszczenie podręcznego sprzętu gaśniczego</a:t>
            </a:r>
            <a:endParaRPr lang="pl-PL" dirty="0">
              <a:solidFill>
                <a:srgbClr val="CC66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r>
              <a:rPr lang="pl-PL" b="1" dirty="0" smtClean="0"/>
              <a:t>Sprzęt powinien być umieszczony w miejscach łatwo dostępnych i widocznych, przy wejściach i klatkach schodowych, przy przejściach i korytarzach, przy wyjściach na zewnątrz pomieszczeń.</a:t>
            </a:r>
          </a:p>
          <a:p>
            <a:endParaRPr lang="pl-PL" b="1" dirty="0" smtClean="0"/>
          </a:p>
          <a:p>
            <a:r>
              <a:rPr lang="pl-PL" b="1" dirty="0" smtClean="0"/>
              <a:t>Do sprzętu powinien być dostęp o szerokości co najmniej 1 m.</a:t>
            </a:r>
            <a:endParaRPr lang="pl-PL" dirty="0" smtClean="0"/>
          </a:p>
          <a:p>
            <a:endParaRPr lang="pl-PL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CC66FF"/>
                </a:solidFill>
              </a:rPr>
              <a:t>Postępowanie w przypadku ogłoszenia alarmu i zarządzenia ewakuacji</a:t>
            </a:r>
            <a:endParaRPr lang="pl-PL" dirty="0">
              <a:solidFill>
                <a:srgbClr val="CC66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071966"/>
          </a:xfrm>
        </p:spPr>
        <p:txBody>
          <a:bodyPr>
            <a:normAutofit/>
          </a:bodyPr>
          <a:lstStyle/>
          <a:p>
            <a:r>
              <a:rPr lang="pl-PL" b="1" dirty="0" smtClean="0"/>
              <a:t>Przerwać pracę, zabezpieczyć ważne dokumenty i wyłączyć urządzenia elektryczne.</a:t>
            </a:r>
          </a:p>
          <a:p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Zachować spokój, aby nie dopuścić do paniki, opuścić budynek, korzystając z drogi ewakuacyjnej.</a:t>
            </a:r>
          </a:p>
          <a:p>
            <a:r>
              <a:rPr lang="pl-PL" b="1" dirty="0" smtClean="0"/>
              <a:t>Ściśle stosować się do poleceń kierownictwa akcji.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pl-PL" b="1" dirty="0" smtClean="0"/>
              <a:t>Gaśnica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rmAutofit/>
          </a:bodyPr>
          <a:lstStyle/>
          <a:p>
            <a:r>
              <a:rPr lang="pl-PL" dirty="0" smtClean="0"/>
              <a:t>To urządzenie zawierające środek gaśniczy, który może być wyrzucony w wyniku działania ciśnienia wewnętrznego i kierowany na ogień.</a:t>
            </a:r>
          </a:p>
          <a:p>
            <a:r>
              <a:rPr lang="pl-PL" dirty="0" smtClean="0"/>
              <a:t>Strumień środka zawsze kierujemy od zewnątrz</a:t>
            </a:r>
          </a:p>
          <a:p>
            <a:r>
              <a:rPr lang="pl-PL" dirty="0" smtClean="0"/>
              <a:t>W przypadku materiałów stojących strumień środka gaśniczego kierujemy od góry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pl-PL" b="1" dirty="0" smtClean="0"/>
              <a:t>Gaśnica przenośna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Urządzenie do przenoszenia i ręcznego stosowania- waga do 20 kg</a:t>
            </a:r>
          </a:p>
          <a:p>
            <a:r>
              <a:rPr lang="pl-PL" dirty="0" smtClean="0"/>
              <a:t>Składa się z korpusu i przytwierdzonych do niego: głowicy, urządzenia uruchamiającego, urządzenia sterującego, zespołu węża i dysz oraz zaworu samozamykającego dla czasowego przerwania gaszenia.</a:t>
            </a:r>
          </a:p>
          <a:p>
            <a:r>
              <a:rPr lang="pl-PL" dirty="0" smtClean="0"/>
              <a:t>Na korpusie musi być opis, jakie pożary można nią gasić, ilości i rodzaju środka gaśniczego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356992"/>
            <a:ext cx="8229600" cy="314384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Nowe wymagania ochrony przeciwpożarowej budynków, innych obiektów budowlanych i terenów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600" dirty="0" smtClean="0">
                <a:solidFill>
                  <a:srgbClr val="FF0000"/>
                </a:solidFill>
              </a:rPr>
              <a:t>Dnia 30 czerwca 2010 r. weszło w życie rozporządzenie Ministra Spraw Wewnętrznych i Administracji z dnia 7 czerwca 2010 r. w sprawie ochrony przeciwpożarowej budynków, innych obiektów budowlanych i terenów (Dz. U. Nr 109, poz. 719</a:t>
            </a:r>
            <a:endParaRPr lang="pl-PL" sz="3600" dirty="0">
              <a:solidFill>
                <a:srgbClr val="FF0000"/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pl-PL" b="1" dirty="0" smtClean="0"/>
              <a:t>Gaśnice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5102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/>
              <a:t>Stosuje się dobór 2kg środka gaśniczego lub</a:t>
            </a:r>
          </a:p>
          <a:p>
            <a:pPr>
              <a:buNone/>
            </a:pPr>
            <a:r>
              <a:rPr lang="pl-PL" dirty="0" smtClean="0"/>
              <a:t>      3 dm3 na każde 100m2 powierzchni strefy pożarowej budynku.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Miejsce rozmieszczenia gaśnic musi być oznakowane. Wolny dostęp do gaśnicy o szerokości 1m.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 W  budynkach piętrowych, na każdym piętrze w tym samym miejscu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   Odległość z miejsca, w którym przebywa człowiek nie więcej niż 30m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pl-PL" b="1" dirty="0" smtClean="0"/>
              <a:t>Gaśnice-obsługa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223392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Zdjąć zawleczkę</a:t>
            </a:r>
          </a:p>
          <a:p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Skierować dyszę w kierunku ognia</a:t>
            </a:r>
          </a:p>
          <a:p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Nacisnąć dźwignię</a:t>
            </a:r>
          </a:p>
          <a:p>
            <a:endParaRPr lang="pl-PL" dirty="0" smtClean="0"/>
          </a:p>
          <a:p>
            <a:r>
              <a:rPr lang="pl-PL" b="1" dirty="0" smtClean="0">
                <a:solidFill>
                  <a:srgbClr val="00B050"/>
                </a:solidFill>
              </a:rPr>
              <a:t>Gaśnica musi przechodzić przeglądy i być sprawna technicznie</a:t>
            </a:r>
          </a:p>
          <a:p>
            <a:r>
              <a:rPr lang="pl-PL" b="1" dirty="0" smtClean="0">
                <a:solidFill>
                  <a:srgbClr val="00B050"/>
                </a:solidFill>
              </a:rPr>
              <a:t>Manometr pozwala na określenie ciśnienia w gaśnicy- wskazówka powinna być na zielonym polu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pl-PL" b="1" dirty="0" smtClean="0"/>
              <a:t>Koc gaśniczy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r>
              <a:rPr lang="pl-PL" dirty="0" smtClean="0"/>
              <a:t>   Wykonany z tkaniny z włókna szklanego</a:t>
            </a:r>
          </a:p>
          <a:p>
            <a:r>
              <a:rPr lang="pl-PL" dirty="0" smtClean="0"/>
              <a:t>Może służyć w przypadku ewakuacji jako ochrona termiczna</a:t>
            </a:r>
          </a:p>
          <a:p>
            <a:r>
              <a:rPr lang="pl-PL" dirty="0" smtClean="0"/>
              <a:t>Waga około 2kg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l-PL" b="1" dirty="0" smtClean="0"/>
              <a:t>Rodzaje środków gaśniczych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2276872"/>
            <a:ext cx="8229600" cy="4266812"/>
          </a:xfrm>
        </p:spPr>
        <p:txBody>
          <a:bodyPr>
            <a:normAutofit/>
          </a:bodyPr>
          <a:lstStyle/>
          <a:p>
            <a:r>
              <a:rPr lang="pl-PL" b="1" dirty="0" smtClean="0"/>
              <a:t>Zawierające wodę i roztwory wodne </a:t>
            </a:r>
            <a:r>
              <a:rPr lang="pl-PL" dirty="0" smtClean="0"/>
              <a:t>( w tym gaśnice pianowe)</a:t>
            </a:r>
          </a:p>
          <a:p>
            <a:r>
              <a:rPr lang="pl-PL" b="1" dirty="0" smtClean="0"/>
              <a:t>Proszkowe</a:t>
            </a:r>
          </a:p>
          <a:p>
            <a:r>
              <a:rPr lang="pl-PL" b="1" dirty="0" smtClean="0"/>
              <a:t>Zawierające dwutlenek węgla</a:t>
            </a:r>
          </a:p>
          <a:p>
            <a:r>
              <a:rPr lang="pl-PL" b="1" dirty="0" smtClean="0"/>
              <a:t>Halonowe</a:t>
            </a:r>
          </a:p>
          <a:p>
            <a:r>
              <a:rPr lang="pl-PL" b="1" dirty="0" smtClean="0"/>
              <a:t>Zawierające czyste środki gaśnicze- </a:t>
            </a:r>
            <a:r>
              <a:rPr lang="pl-PL" dirty="0" smtClean="0"/>
              <a:t>zamienniki halonów. Termin ten określa środki nie przewodzące prądu, łatwo parujące i nie pozostawiające osadów.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pl-PL" b="1" smtClean="0"/>
              <a:t>Sprzęt gaśniczy</a:t>
            </a:r>
          </a:p>
        </p:txBody>
      </p:sp>
      <p:sp>
        <p:nvSpPr>
          <p:cNvPr id="3584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95378"/>
          </a:xfrm>
        </p:spPr>
        <p:txBody>
          <a:bodyPr/>
          <a:lstStyle/>
          <a:p>
            <a:pPr algn="ctr"/>
            <a:r>
              <a:rPr lang="pl-PL" b="1" dirty="0" smtClean="0"/>
              <a:t>Równocześnie z alarmowaniem należy przystąpić do akcji gaśniczej za pomocą podręcznego sprzętu gaśniczego będącego na wyposażeniu obiektu - gaśnic i hydrantów wewnętrznych. Podręczny sprzęt wykorzystywany jest do gaszenia pożarów w zarodku. </a:t>
            </a:r>
            <a:r>
              <a:rPr lang="pl-PL" b="1" u="sng" dirty="0" smtClean="0"/>
              <a:t>Należy wykorzystywać do gaszenia pożarów następujące wskazania. </a:t>
            </a:r>
          </a:p>
          <a:p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pl-PL" b="1" dirty="0" smtClean="0"/>
              <a:t>Gaszenie pożarów</a:t>
            </a:r>
          </a:p>
        </p:txBody>
      </p:sp>
      <p:sp>
        <p:nvSpPr>
          <p:cNvPr id="3686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Grupa A</a:t>
            </a:r>
          </a:p>
          <a:p>
            <a:r>
              <a:rPr lang="pl-PL" b="1" dirty="0" smtClean="0"/>
              <a:t>Ciała stałe pochodzenia organicznego, przy spalaniu których występuje zjawisko żarzenia (drewno, papier itp. materiały)</a:t>
            </a:r>
            <a:r>
              <a:rPr lang="pl-PL" dirty="0" smtClean="0"/>
              <a:t> </a:t>
            </a:r>
          </a:p>
          <a:p>
            <a:pPr>
              <a:buFontTx/>
              <a:buNone/>
            </a:pPr>
            <a:r>
              <a:rPr lang="pl-PL" b="1" u="sng" dirty="0" smtClean="0">
                <a:solidFill>
                  <a:srgbClr val="FF0000"/>
                </a:solidFill>
              </a:rPr>
              <a:t>Rodzaj środka gaśniczego</a:t>
            </a:r>
            <a:r>
              <a:rPr lang="pl-PL" u="sng" dirty="0" smtClean="0">
                <a:solidFill>
                  <a:srgbClr val="FF0000"/>
                </a:solidFill>
              </a:rPr>
              <a:t> </a:t>
            </a:r>
          </a:p>
          <a:p>
            <a:r>
              <a:rPr lang="pl-PL" b="1" dirty="0" smtClean="0"/>
              <a:t>woda, piana gaśnicza, proszek gaśniczy, dwutlenek węgla</a:t>
            </a:r>
            <a:r>
              <a:rPr lang="pl-PL" dirty="0" smtClean="0"/>
              <a:t> </a:t>
            </a:r>
          </a:p>
          <a:p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pl-PL" b="1" dirty="0" smtClean="0"/>
              <a:t>Gaszenie pożarów</a:t>
            </a:r>
          </a:p>
        </p:txBody>
      </p:sp>
      <p:sp>
        <p:nvSpPr>
          <p:cNvPr id="37891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Grupa B</a:t>
            </a:r>
          </a:p>
          <a:p>
            <a:r>
              <a:rPr lang="pl-PL" b="1" dirty="0" smtClean="0"/>
              <a:t>Ciecze palne i substancje stałe topniejące wskutek ciepła (rozpuszczalniki, pasty do podłogi, topiące się tworzywa sztuczne)</a:t>
            </a:r>
            <a:r>
              <a:rPr lang="pl-PL" dirty="0" smtClean="0"/>
              <a:t> </a:t>
            </a:r>
          </a:p>
          <a:p>
            <a:r>
              <a:rPr lang="pl-PL" u="sng" dirty="0" smtClean="0">
                <a:solidFill>
                  <a:srgbClr val="FF0000"/>
                </a:solidFill>
              </a:rPr>
              <a:t>Rodzaj środka gaśniczego</a:t>
            </a:r>
          </a:p>
          <a:p>
            <a:r>
              <a:rPr lang="pl-PL" b="1" dirty="0" smtClean="0"/>
              <a:t>piana gaśnicza, proszek gaśniczy, dwutlenek węgla, halon</a:t>
            </a:r>
            <a:r>
              <a:rPr lang="pl-PL" dirty="0" smtClean="0"/>
              <a:t> </a:t>
            </a:r>
          </a:p>
          <a:p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pl-PL" b="1" dirty="0" smtClean="0"/>
              <a:t>Gaszenie pożarów</a:t>
            </a:r>
          </a:p>
        </p:txBody>
      </p:sp>
      <p:sp>
        <p:nvSpPr>
          <p:cNvPr id="3891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Grupa C</a:t>
            </a:r>
          </a:p>
          <a:p>
            <a:r>
              <a:rPr lang="pl-PL" b="1" dirty="0" smtClean="0"/>
              <a:t>Gazy palne (gaz miejski, metan, propan-butan)</a:t>
            </a:r>
            <a:r>
              <a:rPr lang="pl-PL" dirty="0" smtClean="0"/>
              <a:t> </a:t>
            </a:r>
          </a:p>
          <a:p>
            <a:endParaRPr lang="pl-PL" u="sng" dirty="0" smtClean="0">
              <a:solidFill>
                <a:srgbClr val="FF0000"/>
              </a:solidFill>
            </a:endParaRPr>
          </a:p>
          <a:p>
            <a:r>
              <a:rPr lang="pl-PL" u="sng" dirty="0" smtClean="0">
                <a:solidFill>
                  <a:srgbClr val="FF0000"/>
                </a:solidFill>
              </a:rPr>
              <a:t>Środek gaszący</a:t>
            </a:r>
          </a:p>
          <a:p>
            <a:r>
              <a:rPr lang="pl-PL" b="1" dirty="0" smtClean="0"/>
              <a:t>proszek gaśniczy, dwutlenek węgla, halon</a:t>
            </a:r>
            <a:r>
              <a:rPr lang="pl-PL" dirty="0" smtClean="0"/>
              <a:t>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ytuł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pl-PL" b="1" dirty="0" smtClean="0"/>
              <a:t>Gaszenie pożarów</a:t>
            </a:r>
          </a:p>
        </p:txBody>
      </p:sp>
      <p:sp>
        <p:nvSpPr>
          <p:cNvPr id="39939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Grupa F</a:t>
            </a:r>
          </a:p>
          <a:p>
            <a:r>
              <a:rPr lang="pl-PL" b="1" dirty="0" smtClean="0"/>
              <a:t>Tłuszcze i oleje w urządzeniach kuchennych</a:t>
            </a:r>
            <a:r>
              <a:rPr lang="pl-PL" dirty="0" smtClean="0"/>
              <a:t> </a:t>
            </a:r>
          </a:p>
          <a:p>
            <a:endParaRPr lang="pl-PL" dirty="0" smtClean="0"/>
          </a:p>
          <a:p>
            <a:r>
              <a:rPr lang="pl-PL" u="sng" dirty="0" smtClean="0">
                <a:solidFill>
                  <a:srgbClr val="FF0000"/>
                </a:solidFill>
              </a:rPr>
              <a:t>Środek gaśniczy</a:t>
            </a:r>
          </a:p>
          <a:p>
            <a:endParaRPr lang="pl-PL" dirty="0" smtClean="0"/>
          </a:p>
          <a:p>
            <a:r>
              <a:rPr lang="pl-PL" b="1" dirty="0" smtClean="0"/>
              <a:t>Piana Gaśnicza</a:t>
            </a:r>
            <a:r>
              <a:rPr lang="pl-PL" dirty="0" smtClean="0"/>
              <a:t> </a:t>
            </a:r>
          </a:p>
          <a:p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pl-PL" dirty="0" smtClean="0"/>
              <a:t>Gaśnice proszkowe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Zalety</a:t>
            </a:r>
            <a:r>
              <a:rPr lang="pl-PL" dirty="0" smtClean="0"/>
              <a:t>: </a:t>
            </a:r>
            <a:r>
              <a:rPr lang="pl-PL" b="1" dirty="0" smtClean="0"/>
              <a:t>szybkie gaszenie płomienia, gaszenie urządzeń pod napięciem oraz w ujemnych temperaturach</a:t>
            </a:r>
          </a:p>
          <a:p>
            <a:endParaRPr lang="pl-PL" dirty="0" smtClean="0"/>
          </a:p>
          <a:p>
            <a:r>
              <a:rPr lang="pl-PL" b="1" dirty="0" smtClean="0">
                <a:solidFill>
                  <a:srgbClr val="FF0000"/>
                </a:solidFill>
              </a:rPr>
              <a:t>Wady: </a:t>
            </a:r>
            <a:r>
              <a:rPr lang="pl-PL" b="1" dirty="0" smtClean="0"/>
              <a:t>brak działania chłodzącego, możliwość uszkodzenia urządzeń elektronicznych i zatarcia silników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Ewakuacja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51384"/>
          </a:xfrm>
          <a:ln w="57150">
            <a:noFill/>
          </a:ln>
        </p:spPr>
        <p:txBody>
          <a:bodyPr>
            <a:normAutofit/>
          </a:bodyPr>
          <a:lstStyle/>
          <a:p>
            <a:r>
              <a:rPr lang="pl-PL" b="1" dirty="0" smtClean="0"/>
              <a:t>1) Konieczność przeprowadzenia ewakuacji zachodzi zawsze w następujących okolicznościach:</a:t>
            </a:r>
          </a:p>
          <a:p>
            <a:r>
              <a:rPr lang="pl-PL" b="1" dirty="0" smtClean="0"/>
              <a:t>a) gdy pożar, wybuch, lub inny wypadek losowy zdarza się w pomieszczeniu przebywania ludzi lub gdy znajduje się ono w układzie łączności bezpośredniej z innymi pomieszczeniami bez odrębnych wyjść na drogę ewakuacyjną,</a:t>
            </a:r>
            <a:endParaRPr lang="pl-PL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Gaśnice z roztworami wodnymi, w tym pianowe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080516"/>
          </a:xfrm>
        </p:spPr>
        <p:txBody>
          <a:bodyPr/>
          <a:lstStyle/>
          <a:p>
            <a:r>
              <a:rPr lang="pl-PL" dirty="0" smtClean="0">
                <a:solidFill>
                  <a:srgbClr val="00B050"/>
                </a:solidFill>
              </a:rPr>
              <a:t>Zalety: </a:t>
            </a:r>
            <a:r>
              <a:rPr lang="pl-PL" dirty="0" smtClean="0"/>
              <a:t>piana działa chłodząco i zabezpiecza po ugaszeniu płomienia</a:t>
            </a:r>
          </a:p>
          <a:p>
            <a:endParaRPr lang="pl-PL" dirty="0" smtClean="0"/>
          </a:p>
          <a:p>
            <a:r>
              <a:rPr lang="pl-PL" dirty="0" smtClean="0">
                <a:solidFill>
                  <a:srgbClr val="FF0000"/>
                </a:solidFill>
              </a:rPr>
              <a:t>Wady</a:t>
            </a:r>
            <a:r>
              <a:rPr lang="pl-PL" dirty="0" smtClean="0"/>
              <a:t>: gaszenie dłuższe niż proszkiem, gaszenie urządzeń pod napięciem po przejściu testu dielektrycznego, nie można gasić przy ujemnych temperaturach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pl-PL" b="1" dirty="0" smtClean="0"/>
              <a:t>Gaśnice z CO2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222822"/>
          </a:xfrm>
        </p:spPr>
        <p:txBody>
          <a:bodyPr>
            <a:normAutofit/>
          </a:bodyPr>
          <a:lstStyle/>
          <a:p>
            <a:r>
              <a:rPr lang="pl-PL" dirty="0" smtClean="0"/>
              <a:t>Temp. CO2 pod ciśnieniem około 20C, w dyszy wylotowej  powstaje śnieg</a:t>
            </a:r>
          </a:p>
          <a:p>
            <a:r>
              <a:rPr lang="pl-PL" b="1" dirty="0" smtClean="0">
                <a:solidFill>
                  <a:srgbClr val="00B050"/>
                </a:solidFill>
              </a:rPr>
              <a:t>Zalety: brak pozostałości środka po gaszeniu, można gasić urządzenia pod napięciem i w niskich temperaturach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Wady: duży ciężar gaśnicy, mała skuteczność w terenie, brak skuteczności przy pożarach grupy A- żarzące się drewno, papier), można uszkodzić sprzęt elektryczny zbyt niską temp.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pl-PL" b="1" dirty="0" smtClean="0"/>
              <a:t>Gaśnice do pożarów grupy F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B050"/>
                </a:solidFill>
              </a:rPr>
              <a:t>Zalety: skuteczne gaszenie pożarów grupy F, przy zachowaniu ostrożności sprzęt elektryczny oraz grupy AB</a:t>
            </a:r>
          </a:p>
          <a:p>
            <a:endParaRPr lang="pl-PL" dirty="0" smtClean="0"/>
          </a:p>
          <a:p>
            <a:r>
              <a:rPr lang="pl-PL" b="1" dirty="0" smtClean="0">
                <a:solidFill>
                  <a:srgbClr val="FF0000"/>
                </a:solidFill>
              </a:rPr>
              <a:t>Wady: ryzyko uszkodzenia elektroniki, ograniczenie stosowania w niskich temperaturach, mała intensywność podawania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Gaśnice z czystym środkiem gaśniczym B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r>
              <a:rPr lang="pl-PL" b="1" dirty="0" smtClean="0">
                <a:solidFill>
                  <a:srgbClr val="33CC33"/>
                </a:solidFill>
              </a:rPr>
              <a:t>Zalety: bardzo szybkie ugaszenie płomienia, brak pozostałości, możliwość gaszenia urządzeń pod napięciem i w niskich temperaturach</a:t>
            </a:r>
          </a:p>
          <a:p>
            <a:endParaRPr lang="pl-PL" b="1" dirty="0" smtClean="0">
              <a:solidFill>
                <a:srgbClr val="33CC33"/>
              </a:solidFill>
            </a:endParaRPr>
          </a:p>
          <a:p>
            <a:r>
              <a:rPr lang="pl-PL" b="1" dirty="0" smtClean="0">
                <a:solidFill>
                  <a:srgbClr val="FF0000"/>
                </a:solidFill>
              </a:rPr>
              <a:t>Wady: brak działania chłodzącego,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Urządzenia z czystym środkiem gaśniczym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/>
          </a:bodyPr>
          <a:lstStyle/>
          <a:p>
            <a:r>
              <a:rPr lang="pl-PL" dirty="0" smtClean="0"/>
              <a:t>Do gaszenia sprzętu elektronicznego</a:t>
            </a:r>
          </a:p>
          <a:p>
            <a:r>
              <a:rPr lang="pl-PL" dirty="0" smtClean="0">
                <a:solidFill>
                  <a:srgbClr val="33CC33"/>
                </a:solidFill>
              </a:rPr>
              <a:t>Zalety:</a:t>
            </a:r>
            <a:r>
              <a:rPr lang="pl-PL" b="1" dirty="0" smtClean="0">
                <a:solidFill>
                  <a:srgbClr val="33CC33"/>
                </a:solidFill>
              </a:rPr>
              <a:t> bardzo szybkie ugaszenie płomienia, brak pozostałości, możliwość gaszenia urządzeń pod napięciem i w niskich temperaturach</a:t>
            </a:r>
          </a:p>
          <a:p>
            <a:endParaRPr lang="pl-PL" b="1" dirty="0" smtClean="0">
              <a:solidFill>
                <a:srgbClr val="33CC33"/>
              </a:solidFill>
            </a:endParaRPr>
          </a:p>
          <a:p>
            <a:r>
              <a:rPr lang="pl-PL" b="1" dirty="0" smtClean="0">
                <a:solidFill>
                  <a:srgbClr val="FF0000"/>
                </a:solidFill>
              </a:rPr>
              <a:t>Wady: brak działania chłodzącego,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Ewakuacja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  <a:ln w="76200">
            <a:noFill/>
          </a:ln>
        </p:spPr>
        <p:txBody>
          <a:bodyPr>
            <a:normAutofit/>
          </a:bodyPr>
          <a:lstStyle/>
          <a:p>
            <a:r>
              <a:rPr lang="pl-PL" b="1" dirty="0" smtClean="0"/>
              <a:t>gdy pożar, wybuch lub inny wypadek losowy przerasta możliwości opanowania w zarodku lub zapobieżenia skutkom przez znajdujących się w miejscu wypadku pracowników w okresie nie dłuższym niż jest to konieczne do wyprowadzenia osób zagrożonych przez wypadek lub jego następstwo (</a:t>
            </a:r>
            <a:r>
              <a:rPr lang="pl-PL" b="1" dirty="0" err="1" smtClean="0"/>
              <a:t>max</a:t>
            </a:r>
            <a:r>
              <a:rPr lang="pl-PL" b="1" dirty="0" smtClean="0"/>
              <a:t>. do 3 minut),</a:t>
            </a:r>
            <a:endParaRPr lang="pl-PL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Ewakuacja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  <a:ln w="57150">
            <a:noFill/>
          </a:ln>
        </p:spPr>
        <p:txBody>
          <a:bodyPr>
            <a:normAutofit/>
          </a:bodyPr>
          <a:lstStyle/>
          <a:p>
            <a:r>
              <a:rPr lang="pl-PL" b="1" dirty="0" smtClean="0"/>
              <a:t>gdy siły pomocy z zewnątrz lub straż pożarna nie mogą stawić się w czasie gwarantującym zbędność ewakuacji,</a:t>
            </a:r>
          </a:p>
          <a:p>
            <a:endParaRPr lang="pl-PL" b="1" dirty="0" smtClean="0"/>
          </a:p>
          <a:p>
            <a:r>
              <a:rPr lang="pl-PL" b="1" dirty="0" smtClean="0"/>
              <a:t>d) gdy warunki ewakuacji są niekorzystne, niezgodne z obowiązującymi przepisami stwarzając utrudnienia ewakuacji ludzi,</a:t>
            </a:r>
            <a:endParaRPr lang="pl-PL" b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Ewakuacja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ln w="57150">
            <a:noFill/>
          </a:ln>
        </p:spPr>
        <p:txBody>
          <a:bodyPr/>
          <a:lstStyle/>
          <a:p>
            <a:endParaRPr lang="pl-PL" b="1" dirty="0" smtClean="0"/>
          </a:p>
          <a:p>
            <a:r>
              <a:rPr lang="pl-PL" b="1" dirty="0" smtClean="0"/>
              <a:t>gdy okoliczności pożaru, jego nasilanie się, gwałtowność rozszerzania się i zadymienie stworzyły już z chwilą ujawnienia, zagrożenia osobiste życia i zdrowia ludzi lub zmieniająca się sytuacja wskazuje na takie niebezpieczeństwo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 smtClean="0"/>
              <a:t/>
            </a:r>
            <a:br>
              <a:rPr lang="pl-PL" b="1" u="sng" dirty="0" smtClean="0"/>
            </a:br>
            <a:r>
              <a:rPr lang="pl-PL" b="1" u="sng" dirty="0" smtClean="0">
                <a:solidFill>
                  <a:srgbClr val="FF0000"/>
                </a:solidFill>
              </a:rPr>
              <a:t> Podstawowe zasady ewakuacji: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5440"/>
          </a:xfrm>
          <a:noFill/>
        </p:spPr>
        <p:txBody>
          <a:bodyPr>
            <a:normAutofit/>
          </a:bodyPr>
          <a:lstStyle/>
          <a:p>
            <a:r>
              <a:rPr lang="pl-PL" u="sng" dirty="0" smtClean="0"/>
              <a:t>decyzję o podjęciu ewakuacji podejmuje dyrektor Zespołu lub jego zastępca</a:t>
            </a:r>
            <a:r>
              <a:rPr lang="pl-PL" dirty="0" smtClean="0"/>
              <a:t>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i="1" dirty="0" smtClean="0"/>
              <a:t>Decyzja o zarządzeniu ewakuacji musi zawierać informacje o zakresie ewakuacji, liczbie osób przewidzianych do ewakuacji, sposobach i kolejności opuszczania obiektu (kondygnacji, budynku), a także musi określać drogi i kierunki ewakuacji.</a:t>
            </a:r>
            <a:r>
              <a:rPr lang="pl-PL" i="1" u="sng" dirty="0" smtClean="0"/>
              <a:t> </a:t>
            </a:r>
            <a:endParaRPr lang="pl-PL" i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4000" u="sng" dirty="0" smtClean="0">
                <a:solidFill>
                  <a:srgbClr val="FF0000"/>
                </a:solidFill>
              </a:rPr>
              <a:t>Po podjęciu decyzji o ewakuacji osób i mienia należy: 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4077072"/>
          </a:xfrm>
          <a:noFill/>
        </p:spPr>
        <p:txBody>
          <a:bodyPr>
            <a:normAutofit/>
          </a:bodyPr>
          <a:lstStyle/>
          <a:p>
            <a:r>
              <a:rPr lang="pl-PL" i="1" dirty="0" smtClean="0"/>
              <a:t>niezwłocznie powiadomić wszystkich pracowników przebywających na terenie ewakuowanego odcinka o powstaniu i charakterze zagrożenia oraz konieczności przeprowadzenia ewakuacji,</a:t>
            </a:r>
          </a:p>
          <a:p>
            <a:r>
              <a:rPr lang="pl-PL" i="1" dirty="0" smtClean="0"/>
              <a:t> kierujący akcją ewakuacyjną wyznacza osoby odpowiedzialne za przebieg ewakuacji </a:t>
            </a:r>
          </a:p>
          <a:p>
            <a:r>
              <a:rPr lang="pl-PL" i="1" dirty="0" smtClean="0"/>
              <a:t>w pierwszej kolejności należy ewakuować osoby z tych pomieszczeń, w których powstał pożar</a:t>
            </a:r>
            <a:endParaRPr lang="pl-PL" i="1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6643710"/>
          </a:xfrm>
          <a:noFill/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ü"/>
            </a:pPr>
            <a:r>
              <a:rPr lang="pl-PL" sz="3600" dirty="0" smtClean="0"/>
              <a:t> </a:t>
            </a:r>
            <a:br>
              <a:rPr lang="pl-PL" sz="3600" dirty="0" smtClean="0"/>
            </a:br>
            <a:r>
              <a:rPr lang="pl-PL" sz="3600" dirty="0" smtClean="0"/>
              <a:t> </a:t>
            </a:r>
            <a:r>
              <a:rPr lang="pl-PL" sz="3600" i="1" dirty="0" smtClean="0"/>
              <a:t>podczas ewakuacji z pomieszczeń strumienie ludzi należy kierować na poziome drogi ewakuacyjne (korytarze), a następnie zgodnie z kierunkami określonymi przez znaki ewakuacyjne na klatki schodowe i wyjścia poza obszar zagrożony pożarem lub na zewnątrz obiektów.</a:t>
            </a:r>
            <a:br>
              <a:rPr lang="pl-PL" sz="3600" i="1" dirty="0" smtClean="0"/>
            </a:br>
            <a:r>
              <a:rPr lang="pl-PL" sz="3600" i="1" dirty="0" smtClean="0"/>
              <a:t/>
            </a:r>
            <a:br>
              <a:rPr lang="pl-PL" sz="3600" i="1" dirty="0" smtClean="0"/>
            </a:br>
            <a:r>
              <a:rPr lang="pl-PL" sz="3600" i="1" dirty="0" smtClean="0"/>
              <a:t>osoby z ograniczoną zdolnością poruszania się należy ewakuować przy wykorzystaniu wózków bądź przenosić na rękach,</a:t>
            </a:r>
            <a:br>
              <a:rPr lang="pl-PL" sz="3600" i="1" dirty="0" smtClean="0"/>
            </a:br>
            <a:r>
              <a:rPr lang="pl-PL" sz="3600" dirty="0" smtClean="0">
                <a:solidFill>
                  <a:srgbClr val="FF0000"/>
                </a:solidFill>
              </a:rPr>
              <a:t>ewakuacja mienia nie może odbywać się kosztem sił i środków niezbędnych do ewakuacji i ratowania ludzi.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Małgorzata Pietrzko-Zając,                                    Specjalista P-POŻ</a:t>
            </a:r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1366</Words>
  <Application>Microsoft Office PowerPoint</Application>
  <PresentationFormat>Pokaz na ekranie (4:3)</PresentationFormat>
  <Paragraphs>170</Paragraphs>
  <Slides>34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5" baseType="lpstr">
      <vt:lpstr>Przepływ</vt:lpstr>
      <vt:lpstr>Ochrona przeciwpożarowa</vt:lpstr>
      <vt:lpstr>Nowe wymagania ochrony przeciwpożarowej budynków, innych obiektów budowlanych i terenów  Dnia 30 czerwca 2010 r. weszło w życie rozporządzenie Ministra Spraw Wewnętrznych i Administracji z dnia 7 czerwca 2010 r. w sprawie ochrony przeciwpożarowej budynków, innych obiektów budowlanych i terenów (Dz. U. Nr 109, poz. 719</vt:lpstr>
      <vt:lpstr>Ewakuacja</vt:lpstr>
      <vt:lpstr>Ewakuacja</vt:lpstr>
      <vt:lpstr>Ewakuacja</vt:lpstr>
      <vt:lpstr>Ewakuacja</vt:lpstr>
      <vt:lpstr>  Podstawowe zasady ewakuacji:  </vt:lpstr>
      <vt:lpstr>   Po podjęciu decyzji o ewakuacji osób i mienia należy: </vt:lpstr>
      <vt:lpstr>   podczas ewakuacji z pomieszczeń strumienie ludzi należy kierować na poziome drogi ewakuacyjne (korytarze), a następnie zgodnie z kierunkami określonymi przez znaki ewakuacyjne na klatki schodowe i wyjścia poza obszar zagrożony pożarem lub na zewnątrz obiektów.  osoby z ograniczoną zdolnością poruszania się należy ewakuować przy wykorzystaniu wózków bądź przenosić na rękach, ewakuacja mienia nie może odbywać się kosztem sił i środków niezbędnych do ewakuacji i ratowania ludzi.  </vt:lpstr>
      <vt:lpstr> Przebieg ewakuacji.  </vt:lpstr>
      <vt:lpstr>Przebieg ewakuacji.</vt:lpstr>
      <vt:lpstr>Podstawowe zasady ochrony przeciwpożarowej oraz postępowania w razie pożaru</vt:lpstr>
      <vt:lpstr>używanie otwartego ognia, palenie tytoniu i stosowanie innych czynników mogących zainicjować zapłon materiałów występujących   użytkowanie instalacji, urządzeń i narzędzi niesprawnych technicznie lub w sposób niezgodny z przeznaczeniem   rozgrzewanie za pomocą otwartego ognia smoły i innych materiałów w odległości mniejszej niż 5 m od obiektu</vt:lpstr>
      <vt:lpstr>Ochrona przeciwpożarowa</vt:lpstr>
      <vt:lpstr>uniemożliwianie lub ograniczanie dostępu do: gaśnic i urządzeń przeciwpożarowych, przeciwwybuchowych urządzeń odciążających, źródeł wody do celów przeciwpożarowych, urządzeń uruchamiających instalacje gaśnicze i sterujących takimi instalacjami oraz innymi instalacjami wpływającymi na stan bezpieczeństwa pożarowego obiektu, wyjść ewakuacyjnych albo okien dla ekip ratowniczych, wyłączników i tablic rozdzielczych prądu elektrycznego oraz kurków głównych instalacji gazowej;</vt:lpstr>
      <vt:lpstr>Rozmieszczenie podręcznego sprzętu gaśniczego</vt:lpstr>
      <vt:lpstr>Postępowanie w przypadku ogłoszenia alarmu i zarządzenia ewakuacji</vt:lpstr>
      <vt:lpstr>Gaśnica</vt:lpstr>
      <vt:lpstr>Gaśnica przenośna</vt:lpstr>
      <vt:lpstr>Gaśnice</vt:lpstr>
      <vt:lpstr>Gaśnice-obsługa</vt:lpstr>
      <vt:lpstr>Koc gaśniczy</vt:lpstr>
      <vt:lpstr>Rodzaje środków gaśniczych</vt:lpstr>
      <vt:lpstr>Sprzęt gaśniczy</vt:lpstr>
      <vt:lpstr>Gaszenie pożarów</vt:lpstr>
      <vt:lpstr>Gaszenie pożarów</vt:lpstr>
      <vt:lpstr>Gaszenie pożarów</vt:lpstr>
      <vt:lpstr>Gaszenie pożarów</vt:lpstr>
      <vt:lpstr>Gaśnice proszkowe</vt:lpstr>
      <vt:lpstr>Gaśnice z roztworami wodnymi, w tym pianowe</vt:lpstr>
      <vt:lpstr>Gaśnice z CO2</vt:lpstr>
      <vt:lpstr>Gaśnice do pożarów grupy F</vt:lpstr>
      <vt:lpstr>Gaśnice z czystym środkiem gaśniczym B</vt:lpstr>
      <vt:lpstr>Urządzenia z czystym środkiem gaśniczym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Ochrona przeciwpożarowa</dc:title>
  <dc:creator>ja</dc:creator>
  <cp:lastModifiedBy>ja</cp:lastModifiedBy>
  <cp:revision>4</cp:revision>
  <dcterms:created xsi:type="dcterms:W3CDTF">2013-07-08T12:27:24Z</dcterms:created>
  <dcterms:modified xsi:type="dcterms:W3CDTF">2013-07-08T13:11:05Z</dcterms:modified>
</cp:coreProperties>
</file>