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embeddings/oleObject1.bin" ContentType="application/vnd.openxmlformats-officedocument.oleObject"/>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1"/>
  </p:sldMasterIdLst>
  <p:notesMasterIdLst>
    <p:notesMasterId r:id="rId127"/>
  </p:notesMasterIdLst>
  <p:sldIdLst>
    <p:sldId id="256" r:id="rId2"/>
    <p:sldId id="318" r:id="rId3"/>
    <p:sldId id="319"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9" r:id="rId32"/>
    <p:sldId id="348" r:id="rId33"/>
    <p:sldId id="257" r:id="rId34"/>
    <p:sldId id="258" r:id="rId35"/>
    <p:sldId id="259" r:id="rId36"/>
    <p:sldId id="260" r:id="rId37"/>
    <p:sldId id="261" r:id="rId38"/>
    <p:sldId id="262" r:id="rId39"/>
    <p:sldId id="263" r:id="rId40"/>
    <p:sldId id="264" r:id="rId41"/>
    <p:sldId id="265" r:id="rId42"/>
    <p:sldId id="266" r:id="rId43"/>
    <p:sldId id="267" r:id="rId44"/>
    <p:sldId id="376" r:id="rId45"/>
    <p:sldId id="268" r:id="rId46"/>
    <p:sldId id="269" r:id="rId47"/>
    <p:sldId id="270" r:id="rId48"/>
    <p:sldId id="271" r:id="rId49"/>
    <p:sldId id="272" r:id="rId50"/>
    <p:sldId id="353" r:id="rId51"/>
    <p:sldId id="273" r:id="rId52"/>
    <p:sldId id="275" r:id="rId53"/>
    <p:sldId id="276" r:id="rId54"/>
    <p:sldId id="278" r:id="rId55"/>
    <p:sldId id="377" r:id="rId56"/>
    <p:sldId id="378" r:id="rId57"/>
    <p:sldId id="379" r:id="rId58"/>
    <p:sldId id="380" r:id="rId59"/>
    <p:sldId id="381" r:id="rId60"/>
    <p:sldId id="382" r:id="rId61"/>
    <p:sldId id="383" r:id="rId62"/>
    <p:sldId id="426" r:id="rId63"/>
    <p:sldId id="427" r:id="rId64"/>
    <p:sldId id="428" r:id="rId65"/>
    <p:sldId id="279" r:id="rId66"/>
    <p:sldId id="350" r:id="rId67"/>
    <p:sldId id="280" r:id="rId68"/>
    <p:sldId id="386" r:id="rId69"/>
    <p:sldId id="388" r:id="rId70"/>
    <p:sldId id="389" r:id="rId71"/>
    <p:sldId id="390" r:id="rId72"/>
    <p:sldId id="351" r:id="rId73"/>
    <p:sldId id="375" r:id="rId74"/>
    <p:sldId id="281" r:id="rId75"/>
    <p:sldId id="352" r:id="rId76"/>
    <p:sldId id="282" r:id="rId77"/>
    <p:sldId id="283" r:id="rId78"/>
    <p:sldId id="285" r:id="rId79"/>
    <p:sldId id="284" r:id="rId80"/>
    <p:sldId id="391" r:id="rId81"/>
    <p:sldId id="393" r:id="rId82"/>
    <p:sldId id="394" r:id="rId83"/>
    <p:sldId id="395" r:id="rId84"/>
    <p:sldId id="396" r:id="rId85"/>
    <p:sldId id="397" r:id="rId86"/>
    <p:sldId id="398" r:id="rId87"/>
    <p:sldId id="399" r:id="rId88"/>
    <p:sldId id="400" r:id="rId89"/>
    <p:sldId id="401" r:id="rId90"/>
    <p:sldId id="403" r:id="rId91"/>
    <p:sldId id="404" r:id="rId92"/>
    <p:sldId id="405" r:id="rId93"/>
    <p:sldId id="406" r:id="rId94"/>
    <p:sldId id="287" r:id="rId95"/>
    <p:sldId id="374" r:id="rId96"/>
    <p:sldId id="288" r:id="rId97"/>
    <p:sldId id="289" r:id="rId98"/>
    <p:sldId id="372" r:id="rId99"/>
    <p:sldId id="373" r:id="rId100"/>
    <p:sldId id="290" r:id="rId101"/>
    <p:sldId id="291" r:id="rId102"/>
    <p:sldId id="292" r:id="rId103"/>
    <p:sldId id="293" r:id="rId104"/>
    <p:sldId id="294" r:id="rId105"/>
    <p:sldId id="295" r:id="rId106"/>
    <p:sldId id="296" r:id="rId107"/>
    <p:sldId id="297" r:id="rId108"/>
    <p:sldId id="298" r:id="rId109"/>
    <p:sldId id="299" r:id="rId110"/>
    <p:sldId id="300" r:id="rId111"/>
    <p:sldId id="371" r:id="rId112"/>
    <p:sldId id="301" r:id="rId113"/>
    <p:sldId id="302" r:id="rId114"/>
    <p:sldId id="303" r:id="rId115"/>
    <p:sldId id="304" r:id="rId116"/>
    <p:sldId id="305" r:id="rId117"/>
    <p:sldId id="306" r:id="rId118"/>
    <p:sldId id="307" r:id="rId119"/>
    <p:sldId id="308" r:id="rId120"/>
    <p:sldId id="309" r:id="rId121"/>
    <p:sldId id="310" r:id="rId122"/>
    <p:sldId id="311" r:id="rId123"/>
    <p:sldId id="312" r:id="rId124"/>
    <p:sldId id="313" r:id="rId125"/>
    <p:sldId id="314" r:id="rId12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CC66FF"/>
    <a:srgbClr val="FF5050"/>
    <a:srgbClr val="CCFFCC"/>
    <a:srgbClr val="FFFF99"/>
    <a:srgbClr val="FFFF00"/>
    <a:srgbClr val="FFFFCC"/>
    <a:srgbClr val="DF3709"/>
    <a:srgbClr val="99FF33"/>
    <a:srgbClr val="00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p:cViewPr varScale="1">
        <p:scale>
          <a:sx n="69" d="100"/>
          <a:sy n="69" d="100"/>
        </p:scale>
        <p:origin x="-14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7.bin"/><Relationship Id="rId2" Type="http://schemas.microsoft.com/office/2006/relationships/legacyDiagramText" Target="legacyDiagramText6.bin"/><Relationship Id="rId1" Type="http://schemas.microsoft.com/office/2006/relationships/legacyDiagramText" Target="legacyDiagramText5.bin"/><Relationship Id="rId6" Type="http://schemas.microsoft.com/office/2006/relationships/legacyDiagramText" Target="legacyDiagramText10.bin"/><Relationship Id="rId5" Type="http://schemas.microsoft.com/office/2006/relationships/legacyDiagramText" Target="legacyDiagramText9.bin"/><Relationship Id="rId4" Type="http://schemas.microsoft.com/office/2006/relationships/legacyDiagramText" Target="legacyDiagramText8.bin"/></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590599-077A-4123-BC66-D9A421926E3A}" type="datetimeFigureOut">
              <a:rPr lang="pl-PL" smtClean="0"/>
              <a:pPr/>
              <a:t>2013-07-08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4F145-9AE9-476D-BD8D-76124534271E}"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2E579628-0D8C-4F81-ADE0-95F7EB25BFBC}" type="datetime1">
              <a:rPr lang="pl-PL" smtClean="0"/>
              <a:pPr/>
              <a:t>2013-07-08</a:t>
            </a:fld>
            <a:endParaRPr lang="pl-PL"/>
          </a:p>
        </p:txBody>
      </p:sp>
      <p:sp>
        <p:nvSpPr>
          <p:cNvPr id="19" name="Symbol zastępczy stopki 18"/>
          <p:cNvSpPr>
            <a:spLocks noGrp="1"/>
          </p:cNvSpPr>
          <p:nvPr>
            <p:ph type="ftr" sz="quarter" idx="11"/>
          </p:nvPr>
        </p:nvSpPr>
        <p:spPr/>
        <p:txBody>
          <a:bodyPr/>
          <a:lstStyle/>
          <a:p>
            <a:r>
              <a:rPr lang="pl-PL" smtClean="0"/>
              <a:t>Małgorzata Pietrzko-Zając,                                    Starszy Specjalista BHP i Specjalista P-POŻ</a:t>
            </a:r>
            <a:endParaRPr lang="pl-PL"/>
          </a:p>
        </p:txBody>
      </p:sp>
      <p:sp>
        <p:nvSpPr>
          <p:cNvPr id="27" name="Symbol zastępczy numeru slajdu 26"/>
          <p:cNvSpPr>
            <a:spLocks noGrp="1"/>
          </p:cNvSpPr>
          <p:nvPr>
            <p:ph type="sldNum" sz="quarter" idx="12"/>
          </p:nvPr>
        </p:nvSpPr>
        <p:spPr/>
        <p:txBody>
          <a:bodyPr/>
          <a:lstStyle/>
          <a:p>
            <a:fld id="{A0F49356-6594-4773-9B47-FEE1DDE001EF}"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14B38B5D-6163-4AB1-BF3B-5CBBDCD9F984}" type="datetime1">
              <a:rPr lang="pl-PL" smtClean="0"/>
              <a:pPr/>
              <a:t>2013-07-08</a:t>
            </a:fld>
            <a:endParaRPr lang="pl-PL"/>
          </a:p>
        </p:txBody>
      </p:sp>
      <p:sp>
        <p:nvSpPr>
          <p:cNvPr id="5" name="Symbol zastępczy stopki 4"/>
          <p:cNvSpPr>
            <a:spLocks noGrp="1"/>
          </p:cNvSpPr>
          <p:nvPr>
            <p:ph type="ftr" sz="quarter" idx="11"/>
          </p:nvPr>
        </p:nvSpPr>
        <p:spPr/>
        <p:txBody>
          <a:bodyPr/>
          <a:lstStyle/>
          <a:p>
            <a:r>
              <a:rPr lang="pl-PL" smtClean="0"/>
              <a:t>Małgorzata Pietrzko-Zając,                                    Starszy Specjalista BHP i Specjalista P-POŻ</a:t>
            </a:r>
            <a:endParaRPr lang="pl-PL"/>
          </a:p>
        </p:txBody>
      </p:sp>
      <p:sp>
        <p:nvSpPr>
          <p:cNvPr id="6" name="Symbol zastępczy numeru slajdu 5"/>
          <p:cNvSpPr>
            <a:spLocks noGrp="1"/>
          </p:cNvSpPr>
          <p:nvPr>
            <p:ph type="sldNum" sz="quarter" idx="12"/>
          </p:nvPr>
        </p:nvSpPr>
        <p:spPr/>
        <p:txBody>
          <a:bodyPr/>
          <a:lstStyle/>
          <a:p>
            <a:fld id="{A0F49356-6594-4773-9B47-FEE1DDE001E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8AF5F5C-95E2-4833-9175-E941289201ED}" type="datetime1">
              <a:rPr lang="pl-PL" smtClean="0"/>
              <a:pPr/>
              <a:t>2013-07-08</a:t>
            </a:fld>
            <a:endParaRPr lang="pl-PL"/>
          </a:p>
        </p:txBody>
      </p:sp>
      <p:sp>
        <p:nvSpPr>
          <p:cNvPr id="5" name="Symbol zastępczy stopki 4"/>
          <p:cNvSpPr>
            <a:spLocks noGrp="1"/>
          </p:cNvSpPr>
          <p:nvPr>
            <p:ph type="ftr" sz="quarter" idx="11"/>
          </p:nvPr>
        </p:nvSpPr>
        <p:spPr/>
        <p:txBody>
          <a:bodyPr/>
          <a:lstStyle/>
          <a:p>
            <a:r>
              <a:rPr lang="pl-PL" smtClean="0"/>
              <a:t>Małgorzata Pietrzko-Zając,                                    Starszy Specjalista BHP i Specjalista P-POŻ</a:t>
            </a:r>
            <a:endParaRPr lang="pl-PL"/>
          </a:p>
        </p:txBody>
      </p:sp>
      <p:sp>
        <p:nvSpPr>
          <p:cNvPr id="6" name="Symbol zastępczy numeru slajdu 5"/>
          <p:cNvSpPr>
            <a:spLocks noGrp="1"/>
          </p:cNvSpPr>
          <p:nvPr>
            <p:ph type="sldNum" sz="quarter" idx="12"/>
          </p:nvPr>
        </p:nvSpPr>
        <p:spPr/>
        <p:txBody>
          <a:bodyPr/>
          <a:lstStyle/>
          <a:p>
            <a:fld id="{A0F49356-6594-4773-9B47-FEE1DDE001EF}"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ytuł, tekst i clipart">
    <p:spTree>
      <p:nvGrpSpPr>
        <p:cNvPr id="1" name=""/>
        <p:cNvGrpSpPr/>
        <p:nvPr/>
      </p:nvGrpSpPr>
      <p:grpSpPr>
        <a:xfrm>
          <a:off x="0" y="0"/>
          <a:ext cx="0" cy="0"/>
          <a:chOff x="0" y="0"/>
          <a:chExt cx="0" cy="0"/>
        </a:xfrm>
      </p:grpSpPr>
      <p:sp>
        <p:nvSpPr>
          <p:cNvPr id="2" name="Tytuł 1"/>
          <p:cNvSpPr>
            <a:spLocks noGrp="1"/>
          </p:cNvSpPr>
          <p:nvPr>
            <p:ph type="title"/>
          </p:nvPr>
        </p:nvSpPr>
        <p:spPr>
          <a:xfrm>
            <a:off x="219075" y="227013"/>
            <a:ext cx="7477125"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263525" y="1598613"/>
            <a:ext cx="3616325" cy="44973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obiektu clipart 3"/>
          <p:cNvSpPr>
            <a:spLocks noGrp="1"/>
          </p:cNvSpPr>
          <p:nvPr>
            <p:ph type="clipArt" sz="half" idx="2"/>
          </p:nvPr>
        </p:nvSpPr>
        <p:spPr>
          <a:xfrm>
            <a:off x="4032250" y="1598613"/>
            <a:ext cx="3617913" cy="4497387"/>
          </a:xfrm>
        </p:spPr>
        <p:txBody>
          <a:bodyPr/>
          <a:lstStyle/>
          <a:p>
            <a:endParaRPr lang="pl-PL"/>
          </a:p>
        </p:txBody>
      </p:sp>
      <p:sp>
        <p:nvSpPr>
          <p:cNvPr id="5" name="Symbol zastępczy daty 4"/>
          <p:cNvSpPr>
            <a:spLocks noGrp="1"/>
          </p:cNvSpPr>
          <p:nvPr>
            <p:ph type="dt" sz="half" idx="10"/>
          </p:nvPr>
        </p:nvSpPr>
        <p:spPr>
          <a:xfrm>
            <a:off x="301625" y="6242050"/>
            <a:ext cx="1782763" cy="474663"/>
          </a:xfrm>
        </p:spPr>
        <p:txBody>
          <a:bodyPr/>
          <a:lstStyle>
            <a:lvl1pPr>
              <a:defRPr/>
            </a:lvl1pPr>
          </a:lstStyle>
          <a:p>
            <a:fld id="{FD4B7609-3C5D-4CAB-9B42-28839F50CA9A}" type="datetime1">
              <a:rPr lang="pl-PL" smtClean="0"/>
              <a:pPr/>
              <a:t>2013-07-08</a:t>
            </a:fld>
            <a:endParaRPr lang="pl-PL"/>
          </a:p>
        </p:txBody>
      </p:sp>
      <p:sp>
        <p:nvSpPr>
          <p:cNvPr id="6" name="Symbol zastępczy stopki 5"/>
          <p:cNvSpPr>
            <a:spLocks noGrp="1"/>
          </p:cNvSpPr>
          <p:nvPr>
            <p:ph type="ftr" sz="quarter" idx="11"/>
          </p:nvPr>
        </p:nvSpPr>
        <p:spPr>
          <a:xfrm>
            <a:off x="2257425" y="6248400"/>
            <a:ext cx="3455988" cy="474663"/>
          </a:xfrm>
        </p:spPr>
        <p:txBody>
          <a:bodyPr/>
          <a:lstStyle>
            <a:lvl1pPr>
              <a:defRPr/>
            </a:lvl1pPr>
          </a:lstStyle>
          <a:p>
            <a:r>
              <a:rPr lang="pl-PL" smtClean="0"/>
              <a:t>Małgorzata Pietrzko-Zając,                                    Starszy Specjalista BHP i Specjalista P-POŻ</a:t>
            </a:r>
            <a:endParaRPr lang="pl-PL"/>
          </a:p>
        </p:txBody>
      </p:sp>
      <p:sp>
        <p:nvSpPr>
          <p:cNvPr id="7" name="Symbol zastępczy numeru slajdu 6"/>
          <p:cNvSpPr>
            <a:spLocks noGrp="1"/>
          </p:cNvSpPr>
          <p:nvPr>
            <p:ph type="sldNum" sz="quarter" idx="12"/>
          </p:nvPr>
        </p:nvSpPr>
        <p:spPr>
          <a:xfrm>
            <a:off x="5867400" y="6248400"/>
            <a:ext cx="1755775" cy="474663"/>
          </a:xfrm>
        </p:spPr>
        <p:txBody>
          <a:bodyPr/>
          <a:lstStyle>
            <a:lvl1pPr>
              <a:defRPr/>
            </a:lvl1pPr>
          </a:lstStyle>
          <a:p>
            <a:fld id="{74FE0508-3043-4C51-95A8-8A2C38CC5F53}" type="slidenum">
              <a:rPr lang="pl-PL"/>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219075" y="227013"/>
            <a:ext cx="7477125" cy="1143000"/>
          </a:xfrm>
        </p:spPr>
        <p:txBody>
          <a:bodyPr/>
          <a:lstStyle/>
          <a:p>
            <a:r>
              <a:rPr lang="pl-PL" smtClean="0"/>
              <a:t>Kliknij, aby edytować styl</a:t>
            </a:r>
            <a:endParaRPr lang="pl-PL"/>
          </a:p>
        </p:txBody>
      </p:sp>
      <p:sp>
        <p:nvSpPr>
          <p:cNvPr id="3" name="Symbol zastępczy tabeli 2"/>
          <p:cNvSpPr>
            <a:spLocks noGrp="1"/>
          </p:cNvSpPr>
          <p:nvPr>
            <p:ph type="tbl" idx="1"/>
          </p:nvPr>
        </p:nvSpPr>
        <p:spPr>
          <a:xfrm>
            <a:off x="263525" y="1598613"/>
            <a:ext cx="7386638" cy="4497387"/>
          </a:xfrm>
        </p:spPr>
        <p:txBody>
          <a:bodyPr/>
          <a:lstStyle/>
          <a:p>
            <a:endParaRPr lang="pl-PL"/>
          </a:p>
        </p:txBody>
      </p:sp>
      <p:sp>
        <p:nvSpPr>
          <p:cNvPr id="4" name="Symbol zastępczy daty 3"/>
          <p:cNvSpPr>
            <a:spLocks noGrp="1"/>
          </p:cNvSpPr>
          <p:nvPr>
            <p:ph type="dt" sz="half" idx="10"/>
          </p:nvPr>
        </p:nvSpPr>
        <p:spPr>
          <a:xfrm>
            <a:off x="301625" y="6242050"/>
            <a:ext cx="1782763" cy="474663"/>
          </a:xfrm>
        </p:spPr>
        <p:txBody>
          <a:bodyPr/>
          <a:lstStyle>
            <a:lvl1pPr>
              <a:defRPr/>
            </a:lvl1pPr>
          </a:lstStyle>
          <a:p>
            <a:fld id="{2DB3283C-2AA7-4265-910C-34742E2157D9}" type="datetime1">
              <a:rPr lang="pl-PL" smtClean="0"/>
              <a:pPr/>
              <a:t>2013-07-08</a:t>
            </a:fld>
            <a:endParaRPr lang="pl-PL"/>
          </a:p>
        </p:txBody>
      </p:sp>
      <p:sp>
        <p:nvSpPr>
          <p:cNvPr id="5" name="Symbol zastępczy stopki 4"/>
          <p:cNvSpPr>
            <a:spLocks noGrp="1"/>
          </p:cNvSpPr>
          <p:nvPr>
            <p:ph type="ftr" sz="quarter" idx="11"/>
          </p:nvPr>
        </p:nvSpPr>
        <p:spPr>
          <a:xfrm>
            <a:off x="2257425" y="6248400"/>
            <a:ext cx="3455988" cy="474663"/>
          </a:xfrm>
        </p:spPr>
        <p:txBody>
          <a:bodyPr/>
          <a:lstStyle>
            <a:lvl1pPr>
              <a:defRPr/>
            </a:lvl1pPr>
          </a:lstStyle>
          <a:p>
            <a:r>
              <a:rPr lang="pl-PL" smtClean="0"/>
              <a:t>Małgorzata Pietrzko-Zając,                                    Starszy Specjalista BHP i Specjalista P-POŻ</a:t>
            </a:r>
            <a:endParaRPr lang="pl-PL"/>
          </a:p>
        </p:txBody>
      </p:sp>
      <p:sp>
        <p:nvSpPr>
          <p:cNvPr id="6" name="Symbol zastępczy numeru slajdu 5"/>
          <p:cNvSpPr>
            <a:spLocks noGrp="1"/>
          </p:cNvSpPr>
          <p:nvPr>
            <p:ph type="sldNum" sz="quarter" idx="12"/>
          </p:nvPr>
        </p:nvSpPr>
        <p:spPr>
          <a:xfrm>
            <a:off x="5867400" y="6248400"/>
            <a:ext cx="1755775" cy="474663"/>
          </a:xfrm>
        </p:spPr>
        <p:txBody>
          <a:bodyPr/>
          <a:lstStyle>
            <a:lvl1pPr>
              <a:defRPr/>
            </a:lvl1pPr>
          </a:lstStyle>
          <a:p>
            <a:fld id="{E49D0B37-5251-43B9-BA87-2449A91D0FB1}" type="slidenum">
              <a:rPr lang="pl-PL"/>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ytuł i diagram lub schemat organizacyjny">
    <p:spTree>
      <p:nvGrpSpPr>
        <p:cNvPr id="1" name=""/>
        <p:cNvGrpSpPr/>
        <p:nvPr/>
      </p:nvGrpSpPr>
      <p:grpSpPr>
        <a:xfrm>
          <a:off x="0" y="0"/>
          <a:ext cx="0" cy="0"/>
          <a:chOff x="0" y="0"/>
          <a:chExt cx="0" cy="0"/>
        </a:xfrm>
      </p:grpSpPr>
      <p:sp>
        <p:nvSpPr>
          <p:cNvPr id="2" name="Tytuł 1"/>
          <p:cNvSpPr>
            <a:spLocks noGrp="1"/>
          </p:cNvSpPr>
          <p:nvPr>
            <p:ph type="title"/>
          </p:nvPr>
        </p:nvSpPr>
        <p:spPr>
          <a:xfrm>
            <a:off x="219075" y="227013"/>
            <a:ext cx="7477125" cy="1143000"/>
          </a:xfrm>
        </p:spPr>
        <p:txBody>
          <a:bodyPr/>
          <a:lstStyle/>
          <a:p>
            <a:r>
              <a:rPr lang="pl-PL" smtClean="0"/>
              <a:t>Kliknij, aby edytować styl</a:t>
            </a:r>
            <a:endParaRPr lang="pl-PL"/>
          </a:p>
        </p:txBody>
      </p:sp>
      <p:sp>
        <p:nvSpPr>
          <p:cNvPr id="3" name="Symbol zastępczy obiektu SmartArt 2"/>
          <p:cNvSpPr>
            <a:spLocks noGrp="1"/>
          </p:cNvSpPr>
          <p:nvPr>
            <p:ph type="dgm" idx="1"/>
          </p:nvPr>
        </p:nvSpPr>
        <p:spPr>
          <a:xfrm>
            <a:off x="263525" y="1598613"/>
            <a:ext cx="7386638" cy="4497387"/>
          </a:xfrm>
        </p:spPr>
        <p:txBody>
          <a:bodyPr/>
          <a:lstStyle/>
          <a:p>
            <a:endParaRPr lang="pl-PL"/>
          </a:p>
        </p:txBody>
      </p:sp>
      <p:sp>
        <p:nvSpPr>
          <p:cNvPr id="4" name="Symbol zastępczy daty 3"/>
          <p:cNvSpPr>
            <a:spLocks noGrp="1"/>
          </p:cNvSpPr>
          <p:nvPr>
            <p:ph type="dt" sz="half" idx="10"/>
          </p:nvPr>
        </p:nvSpPr>
        <p:spPr>
          <a:xfrm>
            <a:off x="301625" y="6242050"/>
            <a:ext cx="1782763" cy="474663"/>
          </a:xfrm>
        </p:spPr>
        <p:txBody>
          <a:bodyPr/>
          <a:lstStyle>
            <a:lvl1pPr>
              <a:defRPr/>
            </a:lvl1pPr>
          </a:lstStyle>
          <a:p>
            <a:fld id="{EFB099EB-786D-4615-9EEB-435A6F71A4DC}" type="datetime1">
              <a:rPr lang="pl-PL" smtClean="0"/>
              <a:pPr/>
              <a:t>2013-07-08</a:t>
            </a:fld>
            <a:endParaRPr lang="pl-PL"/>
          </a:p>
        </p:txBody>
      </p:sp>
      <p:sp>
        <p:nvSpPr>
          <p:cNvPr id="5" name="Symbol zastępczy stopki 4"/>
          <p:cNvSpPr>
            <a:spLocks noGrp="1"/>
          </p:cNvSpPr>
          <p:nvPr>
            <p:ph type="ftr" sz="quarter" idx="11"/>
          </p:nvPr>
        </p:nvSpPr>
        <p:spPr>
          <a:xfrm>
            <a:off x="2257425" y="6248400"/>
            <a:ext cx="3455988" cy="474663"/>
          </a:xfrm>
        </p:spPr>
        <p:txBody>
          <a:bodyPr/>
          <a:lstStyle>
            <a:lvl1pPr>
              <a:defRPr/>
            </a:lvl1pPr>
          </a:lstStyle>
          <a:p>
            <a:r>
              <a:rPr lang="pl-PL" smtClean="0"/>
              <a:t>Małgorzata Pietrzko-Zając,                                    Starszy Specjalista BHP i Specjalista P-POŻ</a:t>
            </a:r>
            <a:endParaRPr lang="pl-PL"/>
          </a:p>
        </p:txBody>
      </p:sp>
      <p:sp>
        <p:nvSpPr>
          <p:cNvPr id="6" name="Symbol zastępczy numeru slajdu 5"/>
          <p:cNvSpPr>
            <a:spLocks noGrp="1"/>
          </p:cNvSpPr>
          <p:nvPr>
            <p:ph type="sldNum" sz="quarter" idx="12"/>
          </p:nvPr>
        </p:nvSpPr>
        <p:spPr>
          <a:xfrm>
            <a:off x="5867400" y="6248400"/>
            <a:ext cx="1755775" cy="474663"/>
          </a:xfrm>
        </p:spPr>
        <p:txBody>
          <a:bodyPr/>
          <a:lstStyle>
            <a:lvl1pPr>
              <a:defRPr/>
            </a:lvl1pPr>
          </a:lstStyle>
          <a:p>
            <a:fld id="{78F8B967-014D-46D4-8529-CD643F6E4407}" type="slidenum">
              <a:rPr lang="pl-PL"/>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DF1F1BA-F41B-4931-BCE6-1C5B3B745787}" type="datetime1">
              <a:rPr lang="pl-PL" smtClean="0"/>
              <a:pPr/>
              <a:t>2013-07-08</a:t>
            </a:fld>
            <a:endParaRPr lang="pl-PL"/>
          </a:p>
        </p:txBody>
      </p:sp>
      <p:sp>
        <p:nvSpPr>
          <p:cNvPr id="5" name="Symbol zastępczy stopki 4"/>
          <p:cNvSpPr>
            <a:spLocks noGrp="1"/>
          </p:cNvSpPr>
          <p:nvPr>
            <p:ph type="ftr" sz="quarter" idx="11"/>
          </p:nvPr>
        </p:nvSpPr>
        <p:spPr/>
        <p:txBody>
          <a:bodyPr/>
          <a:lstStyle/>
          <a:p>
            <a:r>
              <a:rPr lang="pl-PL" smtClean="0"/>
              <a:t>Małgorzata Pietrzko-Zając,                                    Starszy Specjalista BHP i Specjalista P-POŻ</a:t>
            </a:r>
            <a:endParaRPr lang="pl-PL"/>
          </a:p>
        </p:txBody>
      </p:sp>
      <p:sp>
        <p:nvSpPr>
          <p:cNvPr id="6" name="Symbol zastępczy numeru slajdu 5"/>
          <p:cNvSpPr>
            <a:spLocks noGrp="1"/>
          </p:cNvSpPr>
          <p:nvPr>
            <p:ph type="sldNum" sz="quarter" idx="12"/>
          </p:nvPr>
        </p:nvSpPr>
        <p:spPr/>
        <p:txBody>
          <a:bodyPr/>
          <a:lstStyle/>
          <a:p>
            <a:fld id="{A0F49356-6594-4773-9B47-FEE1DDE001EF}"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4501C09B-886D-4D56-8B79-F08B4F5C1DCB}" type="datetime1">
              <a:rPr lang="pl-PL" smtClean="0"/>
              <a:pPr/>
              <a:t>2013-07-08</a:t>
            </a:fld>
            <a:endParaRPr lang="pl-PL"/>
          </a:p>
        </p:txBody>
      </p:sp>
      <p:sp>
        <p:nvSpPr>
          <p:cNvPr id="5" name="Symbol zastępczy stopki 4"/>
          <p:cNvSpPr>
            <a:spLocks noGrp="1"/>
          </p:cNvSpPr>
          <p:nvPr>
            <p:ph type="ftr" sz="quarter" idx="11"/>
          </p:nvPr>
        </p:nvSpPr>
        <p:spPr/>
        <p:txBody>
          <a:bodyPr/>
          <a:lstStyle/>
          <a:p>
            <a:r>
              <a:rPr lang="pl-PL" smtClean="0"/>
              <a:t>Małgorzata Pietrzko-Zając,                                    Starszy Specjalista BHP i Specjalista P-POŻ</a:t>
            </a:r>
            <a:endParaRPr lang="pl-PL"/>
          </a:p>
        </p:txBody>
      </p:sp>
      <p:sp>
        <p:nvSpPr>
          <p:cNvPr id="6" name="Symbol zastępczy numeru slajdu 5"/>
          <p:cNvSpPr>
            <a:spLocks noGrp="1"/>
          </p:cNvSpPr>
          <p:nvPr>
            <p:ph type="sldNum" sz="quarter" idx="12"/>
          </p:nvPr>
        </p:nvSpPr>
        <p:spPr/>
        <p:txBody>
          <a:bodyPr/>
          <a:lstStyle/>
          <a:p>
            <a:fld id="{A0F49356-6594-4773-9B47-FEE1DDE001EF}"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12ABC7A8-09EE-4979-B9FC-94C505E2A8ED}" type="datetime1">
              <a:rPr lang="pl-PL" smtClean="0"/>
              <a:pPr/>
              <a:t>2013-07-08</a:t>
            </a:fld>
            <a:endParaRPr lang="pl-PL"/>
          </a:p>
        </p:txBody>
      </p:sp>
      <p:sp>
        <p:nvSpPr>
          <p:cNvPr id="6" name="Symbol zastępczy stopki 5"/>
          <p:cNvSpPr>
            <a:spLocks noGrp="1"/>
          </p:cNvSpPr>
          <p:nvPr>
            <p:ph type="ftr" sz="quarter" idx="11"/>
          </p:nvPr>
        </p:nvSpPr>
        <p:spPr/>
        <p:txBody>
          <a:bodyPr/>
          <a:lstStyle/>
          <a:p>
            <a:r>
              <a:rPr lang="pl-PL" smtClean="0"/>
              <a:t>Małgorzata Pietrzko-Zając,                                    Starszy Specjalista BHP i Specjalista P-POŻ</a:t>
            </a:r>
            <a:endParaRPr lang="pl-PL"/>
          </a:p>
        </p:txBody>
      </p:sp>
      <p:sp>
        <p:nvSpPr>
          <p:cNvPr id="7" name="Symbol zastępczy numeru slajdu 6"/>
          <p:cNvSpPr>
            <a:spLocks noGrp="1"/>
          </p:cNvSpPr>
          <p:nvPr>
            <p:ph type="sldNum" sz="quarter" idx="12"/>
          </p:nvPr>
        </p:nvSpPr>
        <p:spPr/>
        <p:txBody>
          <a:bodyPr/>
          <a:lstStyle/>
          <a:p>
            <a:fld id="{A0F49356-6594-4773-9B47-FEE1DDE001E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D84ED9BE-BD7F-4B8E-A2D0-C63075703395}" type="datetime1">
              <a:rPr lang="pl-PL" smtClean="0"/>
              <a:pPr/>
              <a:t>2013-07-08</a:t>
            </a:fld>
            <a:endParaRPr lang="pl-PL"/>
          </a:p>
        </p:txBody>
      </p:sp>
      <p:sp>
        <p:nvSpPr>
          <p:cNvPr id="8" name="Symbol zastępczy stopki 7"/>
          <p:cNvSpPr>
            <a:spLocks noGrp="1"/>
          </p:cNvSpPr>
          <p:nvPr>
            <p:ph type="ftr" sz="quarter" idx="11"/>
          </p:nvPr>
        </p:nvSpPr>
        <p:spPr/>
        <p:txBody>
          <a:bodyPr/>
          <a:lstStyle/>
          <a:p>
            <a:r>
              <a:rPr lang="pl-PL" smtClean="0"/>
              <a:t>Małgorzata Pietrzko-Zając,                                    Starszy Specjalista BHP i Specjalista P-POŻ</a:t>
            </a:r>
            <a:endParaRPr lang="pl-PL"/>
          </a:p>
        </p:txBody>
      </p:sp>
      <p:sp>
        <p:nvSpPr>
          <p:cNvPr id="9" name="Symbol zastępczy numeru slajdu 8"/>
          <p:cNvSpPr>
            <a:spLocks noGrp="1"/>
          </p:cNvSpPr>
          <p:nvPr>
            <p:ph type="sldNum" sz="quarter" idx="12"/>
          </p:nvPr>
        </p:nvSpPr>
        <p:spPr/>
        <p:txBody>
          <a:bodyPr/>
          <a:lstStyle/>
          <a:p>
            <a:fld id="{A0F49356-6594-4773-9B47-FEE1DDE001EF}"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0D784257-8264-413A-BABC-F8F7A8823703}" type="datetime1">
              <a:rPr lang="pl-PL" smtClean="0"/>
              <a:pPr/>
              <a:t>2013-07-08</a:t>
            </a:fld>
            <a:endParaRPr lang="pl-PL"/>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
        <p:nvSpPr>
          <p:cNvPr id="5" name="Symbol zastępczy numeru slajdu 4"/>
          <p:cNvSpPr>
            <a:spLocks noGrp="1"/>
          </p:cNvSpPr>
          <p:nvPr>
            <p:ph type="sldNum" sz="quarter" idx="12"/>
          </p:nvPr>
        </p:nvSpPr>
        <p:spPr/>
        <p:txBody>
          <a:bodyPr/>
          <a:lstStyle/>
          <a:p>
            <a:fld id="{A0F49356-6594-4773-9B47-FEE1DDE001E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3D49F30-BFD6-461A-8214-CCB513E13794}" type="datetime1">
              <a:rPr lang="pl-PL" smtClean="0"/>
              <a:pPr/>
              <a:t>2013-07-08</a:t>
            </a:fld>
            <a:endParaRPr lang="pl-PL"/>
          </a:p>
        </p:txBody>
      </p:sp>
      <p:sp>
        <p:nvSpPr>
          <p:cNvPr id="3" name="Symbol zastępczy stopki 2"/>
          <p:cNvSpPr>
            <a:spLocks noGrp="1"/>
          </p:cNvSpPr>
          <p:nvPr>
            <p:ph type="ftr" sz="quarter" idx="11"/>
          </p:nvPr>
        </p:nvSpPr>
        <p:spPr/>
        <p:txBody>
          <a:bodyPr/>
          <a:lstStyle/>
          <a:p>
            <a:r>
              <a:rPr lang="pl-PL" smtClean="0"/>
              <a:t>Małgorzata Pietrzko-Zając,                                    Starszy Specjalista BHP i Specjalista P-POŻ</a:t>
            </a:r>
            <a:endParaRPr lang="pl-PL"/>
          </a:p>
        </p:txBody>
      </p:sp>
      <p:sp>
        <p:nvSpPr>
          <p:cNvPr id="4" name="Symbol zastępczy numeru slajdu 3"/>
          <p:cNvSpPr>
            <a:spLocks noGrp="1"/>
          </p:cNvSpPr>
          <p:nvPr>
            <p:ph type="sldNum" sz="quarter" idx="12"/>
          </p:nvPr>
        </p:nvSpPr>
        <p:spPr/>
        <p:txBody>
          <a:bodyPr/>
          <a:lstStyle/>
          <a:p>
            <a:fld id="{A0F49356-6594-4773-9B47-FEE1DDE001E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C75F1CED-76F1-4065-A686-5429FA88B461}" type="datetime1">
              <a:rPr lang="pl-PL" smtClean="0"/>
              <a:pPr/>
              <a:t>2013-07-08</a:t>
            </a:fld>
            <a:endParaRPr lang="pl-PL"/>
          </a:p>
        </p:txBody>
      </p:sp>
      <p:sp>
        <p:nvSpPr>
          <p:cNvPr id="6" name="Symbol zastępczy stopki 5"/>
          <p:cNvSpPr>
            <a:spLocks noGrp="1"/>
          </p:cNvSpPr>
          <p:nvPr>
            <p:ph type="ftr" sz="quarter" idx="11"/>
          </p:nvPr>
        </p:nvSpPr>
        <p:spPr/>
        <p:txBody>
          <a:bodyPr/>
          <a:lstStyle/>
          <a:p>
            <a:r>
              <a:rPr lang="pl-PL" smtClean="0"/>
              <a:t>Małgorzata Pietrzko-Zając,                                    Starszy Specjalista BHP i Specjalista P-POŻ</a:t>
            </a:r>
            <a:endParaRPr lang="pl-PL"/>
          </a:p>
        </p:txBody>
      </p:sp>
      <p:sp>
        <p:nvSpPr>
          <p:cNvPr id="7" name="Symbol zastępczy numeru slajdu 6"/>
          <p:cNvSpPr>
            <a:spLocks noGrp="1"/>
          </p:cNvSpPr>
          <p:nvPr>
            <p:ph type="sldNum" sz="quarter" idx="12"/>
          </p:nvPr>
        </p:nvSpPr>
        <p:spPr/>
        <p:txBody>
          <a:bodyPr/>
          <a:lstStyle/>
          <a:p>
            <a:fld id="{A0F49356-6594-4773-9B47-FEE1DDE001EF}"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669FA74-258C-4084-87A1-AA7CF47F5498}" type="datetime1">
              <a:rPr lang="pl-PL" smtClean="0"/>
              <a:pPr/>
              <a:t>2013-07-08</a:t>
            </a:fld>
            <a:endParaRPr lang="pl-PL"/>
          </a:p>
        </p:txBody>
      </p:sp>
      <p:sp>
        <p:nvSpPr>
          <p:cNvPr id="6" name="Symbol zastępczy stopki 5"/>
          <p:cNvSpPr>
            <a:spLocks noGrp="1"/>
          </p:cNvSpPr>
          <p:nvPr>
            <p:ph type="ftr" sz="quarter" idx="11"/>
          </p:nvPr>
        </p:nvSpPr>
        <p:spPr/>
        <p:txBody>
          <a:bodyPr/>
          <a:lstStyle/>
          <a:p>
            <a:r>
              <a:rPr lang="pl-PL" smtClean="0"/>
              <a:t>Małgorzata Pietrzko-Zając,                                    Starszy Specjalista BHP i Specjalista P-POŻ</a:t>
            </a:r>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A0F49356-6594-4773-9B47-FEE1DDE001EF}"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E05519C-58C7-4745-9A47-4ABA8EEB79E8}" type="datetime1">
              <a:rPr lang="pl-PL" smtClean="0"/>
              <a:pPr/>
              <a:t>2013-07-08</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pl-PL" smtClean="0"/>
              <a:t>Małgorzata Pietrzko-Zając,                                    Starszy Specjalista BHP i Specjalista P-POŻ</a:t>
            </a:r>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0F49356-6594-4773-9B47-FEE1DDE001EF}"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vmlDrawing" Target="../drawings/vmlDrawing2.v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file:///C:\Documents%20and%20Settings\W&#322;a&#347;ciciel\Ustawienia%20lokalne\Temporary%20Internet%20Files\SOP\Pulpit\grant_2006\IMG_0203.JPG" TargetMode="Externa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57167"/>
            <a:ext cx="7772400" cy="2571768"/>
          </a:xfrm>
          <a:noFill/>
        </p:spPr>
        <p:txBody>
          <a:bodyPr>
            <a:normAutofit/>
          </a:bodyPr>
          <a:lstStyle/>
          <a:p>
            <a:r>
              <a:rPr lang="pl-PL" sz="6600" dirty="0" smtClean="0">
                <a:latin typeface="Arial Black" pitchFamily="34" charset="0"/>
              </a:rPr>
              <a:t>PIERWSZA POMOC</a:t>
            </a:r>
            <a:endParaRPr lang="pl-PL" sz="6600" dirty="0">
              <a:latin typeface="Arial Black" pitchFamily="34" charset="0"/>
            </a:endParaRPr>
          </a:p>
        </p:txBody>
      </p:sp>
      <p:sp>
        <p:nvSpPr>
          <p:cNvPr id="3" name="Podtytuł 2"/>
          <p:cNvSpPr>
            <a:spLocks noGrp="1"/>
          </p:cNvSpPr>
          <p:nvPr>
            <p:ph type="subTitle" idx="1"/>
          </p:nvPr>
        </p:nvSpPr>
        <p:spPr>
          <a:xfrm>
            <a:off x="214282" y="3643314"/>
            <a:ext cx="8501122" cy="3000396"/>
          </a:xfrm>
          <a:noFill/>
        </p:spPr>
        <p:txBody>
          <a:bodyPr>
            <a:normAutofit lnSpcReduction="10000"/>
          </a:bodyPr>
          <a:lstStyle/>
          <a:p>
            <a:endParaRPr lang="pl-PL" dirty="0">
              <a:latin typeface="Arial" pitchFamily="34" charset="0"/>
              <a:cs typeface="Arial" pitchFamily="34" charset="0"/>
            </a:endParaRPr>
          </a:p>
          <a:p>
            <a:r>
              <a:rPr lang="pl-PL" sz="6000" dirty="0" smtClean="0">
                <a:solidFill>
                  <a:srgbClr val="00B050"/>
                </a:solidFill>
                <a:latin typeface="Arial Black" pitchFamily="34" charset="0"/>
                <a:cs typeface="Arial" pitchFamily="34" charset="0"/>
              </a:rPr>
              <a:t>INSTRUKTAŻ</a:t>
            </a:r>
          </a:p>
          <a:p>
            <a:r>
              <a:rPr lang="pl-PL" sz="3900" dirty="0">
                <a:solidFill>
                  <a:schemeClr val="tx1">
                    <a:lumMod val="75000"/>
                    <a:lumOff val="25000"/>
                  </a:schemeClr>
                </a:solidFill>
                <a:latin typeface="Arial Black" pitchFamily="34" charset="0"/>
                <a:cs typeface="Arial" pitchFamily="34" charset="0"/>
              </a:rPr>
              <a:t>m</a:t>
            </a:r>
            <a:r>
              <a:rPr lang="pl-PL" sz="3900" dirty="0" smtClean="0">
                <a:solidFill>
                  <a:schemeClr val="tx1">
                    <a:lumMod val="75000"/>
                    <a:lumOff val="25000"/>
                  </a:schemeClr>
                </a:solidFill>
                <a:latin typeface="Arial Black" pitchFamily="34" charset="0"/>
                <a:cs typeface="Arial" pitchFamily="34" charset="0"/>
              </a:rPr>
              <a:t>gr Małgorzata </a:t>
            </a:r>
            <a:r>
              <a:rPr lang="pl-PL" sz="3900" dirty="0" err="1" smtClean="0">
                <a:solidFill>
                  <a:schemeClr val="tx1">
                    <a:lumMod val="75000"/>
                    <a:lumOff val="25000"/>
                  </a:schemeClr>
                </a:solidFill>
                <a:latin typeface="Arial Black" pitchFamily="34" charset="0"/>
                <a:cs typeface="Arial" pitchFamily="34" charset="0"/>
              </a:rPr>
              <a:t>Pietrzko-Zając</a:t>
            </a:r>
            <a:endParaRPr lang="pl-PL" sz="3900" dirty="0" smtClean="0">
              <a:solidFill>
                <a:schemeClr val="tx1">
                  <a:lumMod val="75000"/>
                  <a:lumOff val="25000"/>
                </a:schemeClr>
              </a:solidFill>
              <a:latin typeface="Arial Black" pitchFamily="34" charset="0"/>
              <a:cs typeface="Arial" pitchFamily="34" charset="0"/>
            </a:endParaRPr>
          </a:p>
          <a:p>
            <a:r>
              <a:rPr lang="pl-PL" sz="3900" dirty="0" smtClean="0">
                <a:solidFill>
                  <a:schemeClr val="tx1">
                    <a:lumMod val="75000"/>
                    <a:lumOff val="25000"/>
                  </a:schemeClr>
                </a:solidFill>
                <a:latin typeface="Arial Black" pitchFamily="34" charset="0"/>
                <a:cs typeface="Arial" pitchFamily="34" charset="0"/>
              </a:rPr>
              <a:t>Starszy Specjalista BHP</a:t>
            </a:r>
            <a:endParaRPr lang="pl-PL" sz="3900" dirty="0">
              <a:solidFill>
                <a:schemeClr val="tx1">
                  <a:lumMod val="75000"/>
                  <a:lumOff val="25000"/>
                </a:schemeClr>
              </a:solidFill>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7" name="Diagram 1029"/>
          <p:cNvGraphicFramePr>
            <a:graphicFrameLocks/>
          </p:cNvGraphicFramePr>
          <p:nvPr>
            <p:ph type="dgm" idx="1"/>
          </p:nvPr>
        </p:nvGraphicFramePr>
        <p:xfrm>
          <a:off x="0" y="692150"/>
          <a:ext cx="9144000" cy="5329238"/>
        </p:xfrm>
        <a:graphic>
          <a:graphicData uri="http://schemas.openxmlformats.org/drawingml/2006/compatibility">
            <com:legacyDrawing xmlns:com="http://schemas.openxmlformats.org/drawingml/2006/compatibility" spid="_x0000_s2050"/>
          </a:graphicData>
        </a:graphic>
      </p:graphicFrame>
      <p:sp>
        <p:nvSpPr>
          <p:cNvPr id="85014" name="AutoShape 1046"/>
          <p:cNvSpPr>
            <a:spLocks noChangeArrowheads="1"/>
          </p:cNvSpPr>
          <p:nvPr/>
        </p:nvSpPr>
        <p:spPr bwMode="auto">
          <a:xfrm rot="2118157">
            <a:off x="5795963" y="1557338"/>
            <a:ext cx="1150937" cy="720725"/>
          </a:xfrm>
          <a:prstGeom prst="rightArrow">
            <a:avLst>
              <a:gd name="adj1" fmla="val 50000"/>
              <a:gd name="adj2" fmla="val 39923"/>
            </a:avLst>
          </a:prstGeom>
          <a:solidFill>
            <a:schemeClr val="accent1"/>
          </a:solidFill>
          <a:ln w="9525">
            <a:solidFill>
              <a:schemeClr val="tx1"/>
            </a:solidFill>
            <a:miter lim="800000"/>
            <a:headEnd/>
            <a:tailEnd/>
          </a:ln>
          <a:effectLst/>
        </p:spPr>
        <p:txBody>
          <a:bodyPr wrap="none" anchor="ctr"/>
          <a:lstStyle/>
          <a:p>
            <a:endParaRPr lang="pl-PL"/>
          </a:p>
        </p:txBody>
      </p:sp>
      <p:sp>
        <p:nvSpPr>
          <p:cNvPr id="85015" name="AutoShape 1047"/>
          <p:cNvSpPr>
            <a:spLocks noChangeArrowheads="1"/>
          </p:cNvSpPr>
          <p:nvPr/>
        </p:nvSpPr>
        <p:spPr bwMode="auto">
          <a:xfrm rot="7745987">
            <a:off x="6948488" y="3571875"/>
            <a:ext cx="863600" cy="720725"/>
          </a:xfrm>
          <a:prstGeom prst="rightArrow">
            <a:avLst>
              <a:gd name="adj1" fmla="val 50000"/>
              <a:gd name="adj2" fmla="val 29956"/>
            </a:avLst>
          </a:prstGeom>
          <a:solidFill>
            <a:schemeClr val="accent1"/>
          </a:solidFill>
          <a:ln w="9525">
            <a:solidFill>
              <a:schemeClr val="tx1"/>
            </a:solidFill>
            <a:miter lim="800000"/>
            <a:headEnd/>
            <a:tailEnd/>
          </a:ln>
          <a:effectLst/>
        </p:spPr>
        <p:txBody>
          <a:bodyPr wrap="none" anchor="ctr"/>
          <a:lstStyle/>
          <a:p>
            <a:endParaRPr lang="pl-PL"/>
          </a:p>
        </p:txBody>
      </p:sp>
      <p:sp>
        <p:nvSpPr>
          <p:cNvPr id="85017" name="AutoShape 1049"/>
          <p:cNvSpPr>
            <a:spLocks noChangeArrowheads="1"/>
          </p:cNvSpPr>
          <p:nvPr/>
        </p:nvSpPr>
        <p:spPr bwMode="auto">
          <a:xfrm rot="10800000">
            <a:off x="3995738" y="4724400"/>
            <a:ext cx="1150937" cy="720725"/>
          </a:xfrm>
          <a:prstGeom prst="rightArrow">
            <a:avLst>
              <a:gd name="adj1" fmla="val 50000"/>
              <a:gd name="adj2" fmla="val 39923"/>
            </a:avLst>
          </a:prstGeom>
          <a:solidFill>
            <a:schemeClr val="accent1"/>
          </a:solidFill>
          <a:ln w="9525">
            <a:solidFill>
              <a:schemeClr val="tx1"/>
            </a:solidFill>
            <a:miter lim="800000"/>
            <a:headEnd/>
            <a:tailEnd/>
          </a:ln>
          <a:effectLst/>
        </p:spPr>
        <p:txBody>
          <a:bodyPr wrap="none" anchor="ctr"/>
          <a:lstStyle/>
          <a:p>
            <a:endParaRPr lang="pl-PL"/>
          </a:p>
        </p:txBody>
      </p:sp>
      <p:sp>
        <p:nvSpPr>
          <p:cNvPr id="85019" name="AutoShape 1051"/>
          <p:cNvSpPr>
            <a:spLocks noChangeArrowheads="1"/>
          </p:cNvSpPr>
          <p:nvPr/>
        </p:nvSpPr>
        <p:spPr bwMode="auto">
          <a:xfrm rot="13925663">
            <a:off x="1187451" y="3500437"/>
            <a:ext cx="863600" cy="720725"/>
          </a:xfrm>
          <a:prstGeom prst="rightArrow">
            <a:avLst>
              <a:gd name="adj1" fmla="val 50000"/>
              <a:gd name="adj2" fmla="val 29956"/>
            </a:avLst>
          </a:prstGeom>
          <a:solidFill>
            <a:schemeClr val="accent1"/>
          </a:solidFill>
          <a:ln w="9525">
            <a:solidFill>
              <a:schemeClr val="tx1"/>
            </a:solidFill>
            <a:miter lim="800000"/>
            <a:headEnd/>
            <a:tailEnd/>
          </a:ln>
          <a:effectLst/>
        </p:spPr>
        <p:txBody>
          <a:bodyPr wrap="none" anchor="ctr"/>
          <a:lstStyle/>
          <a:p>
            <a:endParaRPr lang="pl-PL"/>
          </a:p>
        </p:txBody>
      </p:sp>
      <p:sp>
        <p:nvSpPr>
          <p:cNvPr id="7" name="Symbol zastępczy stopki 6"/>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967 -0.14722 L 0.03958 0.0419 " pathEditMode="relative" rAng="0" ptsTypes="AA">
                                      <p:cBhvr>
                                        <p:cTn id="6" dur="2000" fill="hold"/>
                                        <p:tgtEl>
                                          <p:spTgt spid="85014"/>
                                        </p:tgtEl>
                                        <p:attrNameLst>
                                          <p:attrName>ppt_x</p:attrName>
                                          <p:attrName>ppt_y</p:attrName>
                                        </p:attrNameLst>
                                      </p:cBhvr>
                                      <p:rCtr x="118" y="9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7083 -0.14699 L -0.02361 0.05255 " pathEditMode="relative" rAng="0" ptsTypes="AA">
                                      <p:cBhvr>
                                        <p:cTn id="10" dur="2000" fill="hold"/>
                                        <p:tgtEl>
                                          <p:spTgt spid="85015"/>
                                        </p:tgtEl>
                                        <p:attrNameLst>
                                          <p:attrName>ppt_x</p:attrName>
                                          <p:attrName>ppt_y</p:attrName>
                                        </p:attrNameLst>
                                      </p:cBhvr>
                                      <p:rCtr x="-47" y="1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19705 -0.01042 L -0.07066 -0.01042 " pathEditMode="relative" rAng="0" ptsTypes="AA">
                                      <p:cBhvr>
                                        <p:cTn id="14" dur="2000" fill="hold"/>
                                        <p:tgtEl>
                                          <p:spTgt spid="85017"/>
                                        </p:tgtEl>
                                        <p:attrNameLst>
                                          <p:attrName>ppt_x</p:attrName>
                                          <p:attrName>ppt_y</p:attrName>
                                        </p:attrNameLst>
                                      </p:cBhvr>
                                      <p:rCtr x="-134" y="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9462 0.16806 L -0.03142 -0.05254 " pathEditMode="relative" rAng="0" ptsTypes="AA">
                                      <p:cBhvr>
                                        <p:cTn id="18" dur="2000" fill="hold"/>
                                        <p:tgtEl>
                                          <p:spTgt spid="85019"/>
                                        </p:tgtEl>
                                        <p:attrNameLst>
                                          <p:attrName>ppt_x</p:attrName>
                                          <p:attrName>ppt_y</p:attrName>
                                        </p:attrNameLst>
                                      </p:cBhvr>
                                      <p:rCtr x="-63" y="-1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4" grpId="0" animBg="1"/>
      <p:bldP spid="85015" grpId="0" animBg="1"/>
      <p:bldP spid="85017" grpId="0" animBg="1"/>
      <p:bldP spid="8501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r>
              <a:rPr lang="pl-PL" b="1" dirty="0" smtClean="0"/>
              <a:t>POSTĘPOWANIE W ZADŁAWIENIU</a:t>
            </a:r>
            <a:endParaRPr lang="pl-PL" dirty="0"/>
          </a:p>
        </p:txBody>
      </p:sp>
      <p:sp>
        <p:nvSpPr>
          <p:cNvPr id="3" name="Symbol zastępczy zawartości 2"/>
          <p:cNvSpPr>
            <a:spLocks noGrp="1"/>
          </p:cNvSpPr>
          <p:nvPr>
            <p:ph idx="1"/>
          </p:nvPr>
        </p:nvSpPr>
        <p:spPr>
          <a:xfrm>
            <a:off x="457200" y="2420888"/>
            <a:ext cx="8229600" cy="4079946"/>
          </a:xfrm>
        </p:spPr>
        <p:txBody>
          <a:bodyPr>
            <a:normAutofit/>
          </a:bodyPr>
          <a:lstStyle/>
          <a:p>
            <a:r>
              <a:rPr lang="pl-PL" b="1" dirty="0">
                <a:solidFill>
                  <a:srgbClr val="FF0000"/>
                </a:solidFill>
              </a:rPr>
              <a:t>Jeśli uderzenia między łopatki są nieskuteczne przystąpić do uciśnięć nadbrzusza</a:t>
            </a:r>
            <a:r>
              <a:rPr lang="pl-PL" b="1" dirty="0" smtClean="0">
                <a:solidFill>
                  <a:srgbClr val="FF0000"/>
                </a:solidFill>
              </a:rPr>
              <a:t>:</a:t>
            </a:r>
          </a:p>
          <a:p>
            <a:pPr lvl="0"/>
            <a:r>
              <a:rPr lang="pl-PL" b="1" dirty="0"/>
              <a:t>stanąć za </a:t>
            </a:r>
            <a:r>
              <a:rPr lang="pl-PL" b="1" dirty="0" smtClean="0"/>
              <a:t>poszkodowanym, </a:t>
            </a:r>
            <a:r>
              <a:rPr lang="pl-PL" b="1" dirty="0"/>
              <a:t>objąć go obydwoma kończynami górnymi nie dotykając żeber</a:t>
            </a:r>
          </a:p>
          <a:p>
            <a:pPr lvl="0"/>
            <a:r>
              <a:rPr lang="pl-PL" b="1" dirty="0">
                <a:solidFill>
                  <a:srgbClr val="33CC33"/>
                </a:solidFill>
              </a:rPr>
              <a:t>zaciśniętą w </a:t>
            </a:r>
            <a:r>
              <a:rPr lang="pl-PL" b="1" dirty="0" smtClean="0">
                <a:solidFill>
                  <a:srgbClr val="33CC33"/>
                </a:solidFill>
              </a:rPr>
              <a:t>pięść, </a:t>
            </a:r>
            <a:r>
              <a:rPr lang="pl-PL" b="1" dirty="0">
                <a:solidFill>
                  <a:srgbClr val="33CC33"/>
                </a:solidFill>
              </a:rPr>
              <a:t>dłoń położyć tuż za pępkiem, uchwycić ją drugą dłonią</a:t>
            </a:r>
          </a:p>
          <a:p>
            <a:pPr lvl="0"/>
            <a:r>
              <a:rPr lang="pl-PL" b="1" dirty="0"/>
              <a:t>pochylić poszkodowanego ku przodowi</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r>
              <a:rPr lang="pl-PL" b="1" dirty="0" smtClean="0"/>
              <a:t>POSTĘPOWANIE W ZADŁAWIENIU</a:t>
            </a:r>
            <a:endParaRPr lang="pl-PL" dirty="0"/>
          </a:p>
        </p:txBody>
      </p:sp>
      <p:sp>
        <p:nvSpPr>
          <p:cNvPr id="3" name="Symbol zastępczy zawartości 2"/>
          <p:cNvSpPr>
            <a:spLocks noGrp="1"/>
          </p:cNvSpPr>
          <p:nvPr>
            <p:ph idx="1"/>
          </p:nvPr>
        </p:nvSpPr>
        <p:spPr>
          <a:xfrm>
            <a:off x="457200" y="2492896"/>
            <a:ext cx="8229600" cy="3831704"/>
          </a:xfrm>
        </p:spPr>
        <p:txBody>
          <a:bodyPr/>
          <a:lstStyle/>
          <a:p>
            <a:pPr lvl="0"/>
            <a:r>
              <a:rPr lang="pl-PL" b="1" dirty="0"/>
              <a:t>silnie pociągnąć splecione dłonie do kręgosłupa i ku górze tak, aby dłonie </a:t>
            </a:r>
            <a:r>
              <a:rPr lang="pl-PL" b="1" dirty="0" smtClean="0"/>
              <a:t>przesunęły </a:t>
            </a:r>
            <a:r>
              <a:rPr lang="pl-PL" b="1" dirty="0"/>
              <a:t>się pod łuki żebrowe</a:t>
            </a:r>
          </a:p>
          <a:p>
            <a:pPr lvl="0"/>
            <a:r>
              <a:rPr lang="pl-PL" b="1" dirty="0">
                <a:solidFill>
                  <a:srgbClr val="33CC33"/>
                </a:solidFill>
              </a:rPr>
              <a:t>jeśli ciało obce nie wypadło, skontrolować jamę ustną poszkodowanego czy nie przesunęło się ciało obce. Jeśli nie wykonywać na przemian </a:t>
            </a:r>
          </a:p>
          <a:p>
            <a:pPr>
              <a:buNone/>
            </a:pPr>
            <a:r>
              <a:rPr lang="pl-PL" b="1" dirty="0">
                <a:solidFill>
                  <a:srgbClr val="FF0000"/>
                </a:solidFill>
              </a:rPr>
              <a:t>5 uderzeń w plecy i 5 uciśnięć nadbrzusza.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r>
              <a:rPr lang="pl-PL" b="1" dirty="0" smtClean="0"/>
              <a:t>POSTĘPOWANIE W ZADŁAWIENIU</a:t>
            </a:r>
            <a:endParaRPr lang="pl-PL" dirty="0"/>
          </a:p>
        </p:txBody>
      </p:sp>
      <p:sp>
        <p:nvSpPr>
          <p:cNvPr id="3" name="Symbol zastępczy zawartości 2"/>
          <p:cNvSpPr>
            <a:spLocks noGrp="1"/>
          </p:cNvSpPr>
          <p:nvPr>
            <p:ph idx="1"/>
          </p:nvPr>
        </p:nvSpPr>
        <p:spPr>
          <a:xfrm>
            <a:off x="457200" y="2060848"/>
            <a:ext cx="8229600" cy="4582862"/>
          </a:xfrm>
        </p:spPr>
        <p:txBody>
          <a:bodyPr>
            <a:normAutofit/>
          </a:bodyPr>
          <a:lstStyle/>
          <a:p>
            <a:r>
              <a:rPr lang="pl-PL" b="1" dirty="0">
                <a:solidFill>
                  <a:srgbClr val="FF0000"/>
                </a:solidFill>
              </a:rPr>
              <a:t>Jeśli poszkodowany traci przytomność może nastąpić </a:t>
            </a:r>
            <a:r>
              <a:rPr lang="pl-PL" b="1" dirty="0" smtClean="0">
                <a:solidFill>
                  <a:srgbClr val="FF0000"/>
                </a:solidFill>
              </a:rPr>
              <a:t>zwiotczenie </a:t>
            </a:r>
            <a:r>
              <a:rPr lang="pl-PL" b="1" dirty="0">
                <a:solidFill>
                  <a:srgbClr val="FF0000"/>
                </a:solidFill>
              </a:rPr>
              <a:t>mięśni krtani, co umożliwia przedostanie się powietrza do </a:t>
            </a:r>
            <a:r>
              <a:rPr lang="pl-PL" b="1" dirty="0" smtClean="0">
                <a:solidFill>
                  <a:srgbClr val="FF0000"/>
                </a:solidFill>
              </a:rPr>
              <a:t>płuc</a:t>
            </a:r>
          </a:p>
          <a:p>
            <a:endParaRPr lang="pl-PL" b="1" dirty="0">
              <a:solidFill>
                <a:srgbClr val="33CC33"/>
              </a:solidFill>
            </a:endParaRPr>
          </a:p>
          <a:p>
            <a:pPr>
              <a:buNone/>
            </a:pPr>
            <a:r>
              <a:rPr lang="pl-PL" b="1" dirty="0" smtClean="0">
                <a:solidFill>
                  <a:srgbClr val="33CC33"/>
                </a:solidFill>
              </a:rPr>
              <a:t>   Po </a:t>
            </a:r>
            <a:r>
              <a:rPr lang="pl-PL" b="1" dirty="0">
                <a:solidFill>
                  <a:srgbClr val="33CC33"/>
                </a:solidFill>
              </a:rPr>
              <a:t>utracie przytomności należy natychmiast</a:t>
            </a:r>
            <a:endParaRPr lang="pl-PL" dirty="0">
              <a:solidFill>
                <a:srgbClr val="33CC33"/>
              </a:solidFill>
            </a:endParaRPr>
          </a:p>
          <a:p>
            <a:pPr lvl="0"/>
            <a:r>
              <a:rPr lang="pl-PL" b="1" dirty="0"/>
              <a:t>odgiąć głowę ratowanego i usunąć wszystkie widoczne ciała obce z jamy ustnej</a:t>
            </a:r>
          </a:p>
          <a:p>
            <a:pPr lvl="0"/>
            <a:r>
              <a:rPr lang="pl-PL" b="1" dirty="0"/>
              <a:t>poprawić drożność dróg oddechowych przez uniesienie żuchwy</a:t>
            </a:r>
          </a:p>
          <a:p>
            <a:endParaRPr lang="pl-PL" b="1" dirty="0">
              <a:solidFill>
                <a:srgbClr val="FF0000"/>
              </a:solidFill>
            </a:endParaRP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r>
              <a:rPr lang="pl-PL" b="1" dirty="0" smtClean="0"/>
              <a:t>POSTĘPOWANIE W ZADŁAWIENIU</a:t>
            </a:r>
            <a:endParaRPr lang="pl-PL" dirty="0"/>
          </a:p>
        </p:txBody>
      </p:sp>
      <p:sp>
        <p:nvSpPr>
          <p:cNvPr id="3" name="Symbol zastępczy zawartości 2"/>
          <p:cNvSpPr>
            <a:spLocks noGrp="1"/>
          </p:cNvSpPr>
          <p:nvPr>
            <p:ph idx="1"/>
          </p:nvPr>
        </p:nvSpPr>
        <p:spPr>
          <a:xfrm>
            <a:off x="457200" y="2348880"/>
            <a:ext cx="8229600" cy="4294830"/>
          </a:xfrm>
        </p:spPr>
        <p:txBody>
          <a:bodyPr/>
          <a:lstStyle/>
          <a:p>
            <a:pPr lvl="0"/>
            <a:r>
              <a:rPr lang="pl-PL" b="1" dirty="0"/>
              <a:t>czuciem, słuchem i wzrokiem sprawdzić czy ratowany </a:t>
            </a:r>
            <a:r>
              <a:rPr lang="pl-PL" b="1" dirty="0" smtClean="0"/>
              <a:t>oddycha</a:t>
            </a:r>
          </a:p>
          <a:p>
            <a:pPr lvl="0"/>
            <a:endParaRPr lang="pl-PL" b="1" dirty="0"/>
          </a:p>
          <a:p>
            <a:pPr lvl="0"/>
            <a:r>
              <a:rPr lang="pl-PL" b="1" dirty="0">
                <a:solidFill>
                  <a:srgbClr val="33CC33"/>
                </a:solidFill>
              </a:rPr>
              <a:t>podjąć próbę wykonania 2 wdmuchnięć powietrza, jeśli nie udaje się wdmuchnąć powietrza podczas 5 prób natychmiast rozpocząć uciski klatki piersiowej w miejscu pośredniego masażu serca, aby usunąć ciało obce</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r>
              <a:rPr lang="pl-PL" b="1" dirty="0" smtClean="0"/>
              <a:t>POSTĘPOWANIE W ZADŁAWIENIU</a:t>
            </a:r>
            <a:endParaRPr lang="pl-PL" dirty="0"/>
          </a:p>
        </p:txBody>
      </p:sp>
      <p:sp>
        <p:nvSpPr>
          <p:cNvPr id="3" name="Symbol zastępczy zawartości 2"/>
          <p:cNvSpPr>
            <a:spLocks noGrp="1"/>
          </p:cNvSpPr>
          <p:nvPr>
            <p:ph idx="1"/>
          </p:nvPr>
        </p:nvSpPr>
        <p:spPr>
          <a:xfrm>
            <a:off x="457200" y="2204864"/>
            <a:ext cx="8229600" cy="4295970"/>
          </a:xfrm>
        </p:spPr>
        <p:txBody>
          <a:bodyPr>
            <a:normAutofit/>
          </a:bodyPr>
          <a:lstStyle/>
          <a:p>
            <a:pPr lvl="0"/>
            <a:r>
              <a:rPr lang="pl-PL" b="1" dirty="0"/>
              <a:t>po 15 uciśnięciach skontrolować jamę ustną czy nie ma ciała obcego, następnie podjąć próby wdmuchnięcia powietrza do płuc.</a:t>
            </a:r>
          </a:p>
          <a:p>
            <a:pPr lvl="0"/>
            <a:r>
              <a:rPr lang="pl-PL" b="1" dirty="0">
                <a:solidFill>
                  <a:srgbClr val="33CC33"/>
                </a:solidFill>
              </a:rPr>
              <a:t>Sekwencję 15 uciśnięć z próbami wdmuchnięć powietrza powtarzać do czasu uzyskania skutecznych oddechów.</a:t>
            </a:r>
          </a:p>
          <a:p>
            <a:pPr lvl="0"/>
            <a:r>
              <a:rPr lang="pl-PL" b="1" dirty="0"/>
              <a:t>Jeśli uda się wykonać skuteczne oddechy sprawdzić oznaki zachowania krążenia i kontynuować działanie ratownicze stosownie do sytuacji.</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r>
              <a:rPr lang="pl-PL" b="1" dirty="0"/>
              <a:t>POSTĘPOWANIE W ZRANIENIACH</a:t>
            </a:r>
            <a:endParaRPr lang="pl-PL" dirty="0"/>
          </a:p>
        </p:txBody>
      </p:sp>
      <p:sp>
        <p:nvSpPr>
          <p:cNvPr id="3" name="Symbol zastępczy zawartości 2"/>
          <p:cNvSpPr>
            <a:spLocks noGrp="1"/>
          </p:cNvSpPr>
          <p:nvPr>
            <p:ph idx="1"/>
          </p:nvPr>
        </p:nvSpPr>
        <p:spPr>
          <a:xfrm>
            <a:off x="457200" y="2132856"/>
            <a:ext cx="8229600" cy="4439416"/>
          </a:xfrm>
          <a:noFill/>
        </p:spPr>
        <p:txBody>
          <a:bodyPr/>
          <a:lstStyle/>
          <a:p>
            <a:r>
              <a:rPr lang="pl-PL" b="1" dirty="0"/>
              <a:t>Rana  to  przerwanie  ciągłości powłok zewnętrznych. Zostaje wówczas naruszona ciągłość skóry i utworzona droga między światem zewnętrznym, a  tkankami położonymi głębiej, powstają zatem wrota zakażenia,  przez  które mogą wtargnąć drobnoustroje chorobotwórcze.  W  związku z przerwaniem tkanek ulegają również uszkodzeniu naczynia  krwionośne</a:t>
            </a:r>
            <a:r>
              <a:rPr lang="pl-PL" dirty="0"/>
              <a:t>.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r>
              <a:rPr lang="pl-PL" b="1" dirty="0" smtClean="0"/>
              <a:t>POSTĘPOWANIE W ZRANIENIACH</a:t>
            </a:r>
            <a:endParaRPr lang="pl-PL" dirty="0"/>
          </a:p>
        </p:txBody>
      </p:sp>
      <p:sp>
        <p:nvSpPr>
          <p:cNvPr id="3" name="Symbol zastępczy zawartości 2"/>
          <p:cNvSpPr>
            <a:spLocks noGrp="1"/>
          </p:cNvSpPr>
          <p:nvPr>
            <p:ph idx="1"/>
          </p:nvPr>
        </p:nvSpPr>
        <p:spPr>
          <a:noFill/>
        </p:spPr>
        <p:txBody>
          <a:bodyPr/>
          <a:lstStyle/>
          <a:p>
            <a:endParaRPr lang="pl-PL" dirty="0" smtClean="0"/>
          </a:p>
          <a:p>
            <a:endParaRPr lang="pl-PL" dirty="0"/>
          </a:p>
          <a:p>
            <a:r>
              <a:rPr lang="pl-PL" b="1" dirty="0" smtClean="0"/>
              <a:t>Rany </a:t>
            </a:r>
            <a:r>
              <a:rPr lang="pl-PL" b="1" dirty="0"/>
              <a:t>cięte krwawią zazwyczaj obficiej, rany tłuczone  krwawią skąpo. W zależności od jakości skaleczonych naczyń  rozróżnia  się krwawienie tętnicze, żylne, włosowate i mieszane.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r>
              <a:rPr lang="pl-PL" b="1" dirty="0" smtClean="0"/>
              <a:t>POSTĘPOWANIE W ZRANIENIACH</a:t>
            </a:r>
            <a:endParaRPr lang="pl-PL" dirty="0"/>
          </a:p>
        </p:txBody>
      </p:sp>
      <p:sp>
        <p:nvSpPr>
          <p:cNvPr id="3" name="Symbol zastępczy zawartości 2"/>
          <p:cNvSpPr>
            <a:spLocks noGrp="1"/>
          </p:cNvSpPr>
          <p:nvPr>
            <p:ph idx="1"/>
          </p:nvPr>
        </p:nvSpPr>
        <p:spPr>
          <a:xfrm>
            <a:off x="457200" y="1988840"/>
            <a:ext cx="8229600" cy="4511994"/>
          </a:xfrm>
          <a:noFill/>
          <a:ln>
            <a:noFill/>
          </a:ln>
        </p:spPr>
        <p:txBody>
          <a:bodyPr>
            <a:normAutofit lnSpcReduction="10000"/>
          </a:bodyPr>
          <a:lstStyle/>
          <a:p>
            <a:pPr>
              <a:buNone/>
            </a:pPr>
            <a:r>
              <a:rPr lang="pl-PL" b="1" dirty="0">
                <a:solidFill>
                  <a:srgbClr val="FF0000"/>
                </a:solidFill>
              </a:rPr>
              <a:t>Zasady zaopatrywania ran.</a:t>
            </a:r>
            <a:endParaRPr lang="pl-PL" dirty="0">
              <a:solidFill>
                <a:srgbClr val="FF0000"/>
              </a:solidFill>
            </a:endParaRPr>
          </a:p>
          <a:p>
            <a:pPr>
              <a:buNone/>
            </a:pPr>
            <a:r>
              <a:rPr lang="pl-PL" b="1" dirty="0"/>
              <a:t>1. Na miejsce zranienia nałożyć czysty, w miarę możliwości jałowy opatrunek  z  gazy  lub innego materiału. Bezpośrednio na ranę nie nakładać materiału </a:t>
            </a:r>
            <a:r>
              <a:rPr lang="pl-PL" b="1" dirty="0" err="1"/>
              <a:t>kłaczkującego</a:t>
            </a:r>
            <a:r>
              <a:rPr lang="pl-PL" b="1" dirty="0"/>
              <a:t> jak wata czy lignina.</a:t>
            </a:r>
          </a:p>
          <a:p>
            <a:pPr>
              <a:buNone/>
            </a:pPr>
            <a:r>
              <a:rPr lang="pl-PL" b="1" dirty="0">
                <a:solidFill>
                  <a:schemeClr val="bg2">
                    <a:lumMod val="50000"/>
                  </a:schemeClr>
                </a:solidFill>
              </a:rPr>
              <a:t>2.  Nie dotykać ran palcami, nie wyciągać ciał obcych tkwiących w ranie</a:t>
            </a:r>
            <a:r>
              <a:rPr lang="pl-PL" b="1" dirty="0"/>
              <a:t>.</a:t>
            </a:r>
          </a:p>
          <a:p>
            <a:pPr>
              <a:buNone/>
            </a:pPr>
            <a:r>
              <a:rPr lang="pl-PL" b="1" dirty="0"/>
              <a:t>3.  Podczas zakładania opatrunków chory powinien siedzieć lub leżeć.</a:t>
            </a:r>
          </a:p>
          <a:p>
            <a:pPr>
              <a:buNone/>
            </a:pPr>
            <a:r>
              <a:rPr lang="pl-PL" b="1" dirty="0">
                <a:solidFill>
                  <a:schemeClr val="bg2">
                    <a:lumMod val="50000"/>
                  </a:schemeClr>
                </a:solidFill>
              </a:rPr>
              <a:t>4. Ciągle obserwować chorego, nie zostawiać go samego</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r>
              <a:rPr lang="pl-PL" b="1" dirty="0" smtClean="0"/>
              <a:t>POSTĘPOWANIE W ZRANIENIACH</a:t>
            </a:r>
            <a:endParaRPr lang="pl-PL" dirty="0"/>
          </a:p>
        </p:txBody>
      </p:sp>
      <p:sp>
        <p:nvSpPr>
          <p:cNvPr id="3" name="Symbol zastępczy zawartości 2"/>
          <p:cNvSpPr>
            <a:spLocks noGrp="1"/>
          </p:cNvSpPr>
          <p:nvPr>
            <p:ph idx="1"/>
          </p:nvPr>
        </p:nvSpPr>
        <p:spPr>
          <a:xfrm>
            <a:off x="457200" y="2132856"/>
            <a:ext cx="8472518" cy="4725144"/>
          </a:xfrm>
          <a:noFill/>
        </p:spPr>
        <p:txBody>
          <a:bodyPr>
            <a:normAutofit fontScale="92500" lnSpcReduction="10000"/>
          </a:bodyPr>
          <a:lstStyle/>
          <a:p>
            <a:pPr>
              <a:buNone/>
            </a:pPr>
            <a:r>
              <a:rPr lang="pl-PL" b="1" dirty="0"/>
              <a:t>5. Nie przemywać ran środkami antyseptycznymi. Ranę można jedynie polać 3% wodą utlenioną jeżeli w danym momencie jest dostępna.</a:t>
            </a:r>
          </a:p>
          <a:p>
            <a:pPr>
              <a:buNone/>
            </a:pPr>
            <a:r>
              <a:rPr lang="pl-PL" b="1" dirty="0"/>
              <a:t>6. </a:t>
            </a:r>
            <a:r>
              <a:rPr lang="pl-PL" b="1" dirty="0">
                <a:solidFill>
                  <a:srgbClr val="FF0000"/>
                </a:solidFill>
              </a:rPr>
              <a:t>W zranieniach klatki piersiowej:</a:t>
            </a:r>
          </a:p>
          <a:p>
            <a:pPr>
              <a:buNone/>
            </a:pPr>
            <a:r>
              <a:rPr lang="pl-PL" b="1" dirty="0"/>
              <a:t>  a.  nie wyciągać tkwiących w ścianie klatki piersiowej ciał obcych,  nie  unieruchamiać  ich gdy rytmicznie poruszają się, nałożyć jedynie delikatny opatrunek osłaniający,</a:t>
            </a:r>
          </a:p>
          <a:p>
            <a:pPr>
              <a:buNone/>
            </a:pPr>
            <a:r>
              <a:rPr lang="pl-PL" b="1" dirty="0"/>
              <a:t>  b.  na ranę zakłada się opatrunek uszczelniający – z wentylem typu” </a:t>
            </a:r>
            <a:r>
              <a:rPr lang="pl-PL" b="1" dirty="0" err="1"/>
              <a:t>flater</a:t>
            </a:r>
            <a:r>
              <a:rPr lang="pl-PL" b="1" dirty="0"/>
              <a:t>”, aby zapobiegać ewentualnie narastającej odmie,</a:t>
            </a:r>
          </a:p>
          <a:p>
            <a:pPr>
              <a:buNone/>
            </a:pPr>
            <a:r>
              <a:rPr lang="pl-PL" b="1" dirty="0"/>
              <a:t>  c.  chorego ułożyć na boku po stronie zranionej, w pozycji półleżącej.</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r>
              <a:rPr lang="pl-PL" b="1" dirty="0" smtClean="0"/>
              <a:t>POSTĘPOWANIE W ZRANIENIACH</a:t>
            </a:r>
            <a:endParaRPr lang="pl-PL" dirty="0"/>
          </a:p>
        </p:txBody>
      </p:sp>
      <p:sp>
        <p:nvSpPr>
          <p:cNvPr id="3" name="Symbol zastępczy zawartości 2"/>
          <p:cNvSpPr>
            <a:spLocks noGrp="1"/>
          </p:cNvSpPr>
          <p:nvPr>
            <p:ph idx="1"/>
          </p:nvPr>
        </p:nvSpPr>
        <p:spPr>
          <a:xfrm>
            <a:off x="457200" y="2060848"/>
            <a:ext cx="8229600" cy="4511424"/>
          </a:xfrm>
          <a:noFill/>
        </p:spPr>
        <p:txBody>
          <a:bodyPr>
            <a:normAutofit fontScale="92500"/>
          </a:bodyPr>
          <a:lstStyle/>
          <a:p>
            <a:pPr>
              <a:buNone/>
            </a:pPr>
            <a:r>
              <a:rPr lang="pl-PL" b="1" dirty="0"/>
              <a:t>7.  W ranach brzucha, w wyniku których doszło do </a:t>
            </a:r>
            <a:r>
              <a:rPr lang="pl-PL" b="1" dirty="0" err="1"/>
              <a:t>wytrzewienia</a:t>
            </a:r>
            <a:r>
              <a:rPr lang="pl-PL" b="1" dirty="0"/>
              <a:t> jelit:</a:t>
            </a:r>
          </a:p>
          <a:p>
            <a:pPr>
              <a:buNone/>
            </a:pPr>
            <a:r>
              <a:rPr lang="pl-PL" b="1" dirty="0"/>
              <a:t>  a.  delikatnie  okryć  trzewia czystym opatrunkiem, nie wciskać ich do brzucha,</a:t>
            </a:r>
          </a:p>
          <a:p>
            <a:pPr>
              <a:buNone/>
            </a:pPr>
            <a:r>
              <a:rPr lang="pl-PL" b="1" dirty="0"/>
              <a:t>  b. dbać o zachowanie suchości opatrunku z zewnątrz, </a:t>
            </a:r>
          </a:p>
          <a:p>
            <a:pPr>
              <a:buNone/>
            </a:pPr>
            <a:r>
              <a:rPr lang="pl-PL" b="1" dirty="0"/>
              <a:t>  c.  chorego  ułożyć w pozycji półsiedzącej lub na boku w zależności  od       przebiegu rany z lekko podkurczonymi nogami w stawach biodrowych i kolanowych,</a:t>
            </a:r>
          </a:p>
          <a:p>
            <a:pPr>
              <a:buNone/>
            </a:pPr>
            <a:r>
              <a:rPr lang="pl-PL" b="1" dirty="0"/>
              <a:t>  d. nie podawać choremu nic doustnie. </a:t>
            </a:r>
          </a:p>
          <a:p>
            <a:pPr>
              <a:buNone/>
            </a:pPr>
            <a:r>
              <a:rPr lang="pl-PL" b="1" dirty="0"/>
              <a:t>8. Zawsze wdrożyć postępowanie p/wstrząsowe </a:t>
            </a:r>
          </a:p>
          <a:p>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POMOC"/>
          <p:cNvPicPr>
            <a:picLocks noChangeAspect="1" noChangeArrowheads="1"/>
          </p:cNvPicPr>
          <p:nvPr/>
        </p:nvPicPr>
        <p:blipFill>
          <a:blip r:embed="rId2" cstate="print"/>
          <a:srcRect/>
          <a:stretch>
            <a:fillRect/>
          </a:stretch>
        </p:blipFill>
        <p:spPr bwMode="auto">
          <a:xfrm>
            <a:off x="250825" y="260350"/>
            <a:ext cx="830263" cy="838200"/>
          </a:xfrm>
          <a:prstGeom prst="rect">
            <a:avLst/>
          </a:prstGeom>
          <a:noFill/>
        </p:spPr>
      </p:pic>
      <p:sp>
        <p:nvSpPr>
          <p:cNvPr id="3102" name="Text Box 30"/>
          <p:cNvSpPr txBox="1">
            <a:spLocks noChangeArrowheads="1"/>
          </p:cNvSpPr>
          <p:nvPr/>
        </p:nvSpPr>
        <p:spPr bwMode="auto">
          <a:xfrm>
            <a:off x="323850" y="1125538"/>
            <a:ext cx="8424863" cy="4708981"/>
          </a:xfrm>
          <a:prstGeom prst="rect">
            <a:avLst/>
          </a:prstGeom>
          <a:noFill/>
          <a:ln w="9525">
            <a:noFill/>
            <a:miter lim="800000"/>
            <a:headEnd/>
            <a:tailEnd/>
          </a:ln>
          <a:effectLst/>
        </p:spPr>
        <p:txBody>
          <a:bodyPr wrap="square">
            <a:spAutoFit/>
          </a:bodyPr>
          <a:lstStyle/>
          <a:p>
            <a:pPr marL="457200" indent="-457200" algn="ctr"/>
            <a:r>
              <a:rPr lang="pl-PL" b="1" dirty="0">
                <a:solidFill>
                  <a:srgbClr val="00B050"/>
                </a:solidFill>
                <a:latin typeface="Tahoma" pitchFamily="34" charset="0"/>
              </a:rPr>
              <a:t>ROZPORZĄDZENIE Ministra Pracy i Polityki Socjalnej z dnia </a:t>
            </a:r>
          </a:p>
          <a:p>
            <a:pPr marL="457200" indent="-457200" algn="ctr"/>
            <a:r>
              <a:rPr lang="pl-PL" b="1" dirty="0">
                <a:solidFill>
                  <a:srgbClr val="00B050"/>
                </a:solidFill>
                <a:latin typeface="Tahoma" pitchFamily="34" charset="0"/>
              </a:rPr>
              <a:t>26 września 1997 r. w sprawie ogólnych przepisów bezpieczeństwa i higieny pracy (Dz. U. Nr 129, poz. 844) z </a:t>
            </a:r>
            <a:r>
              <a:rPr lang="pl-PL" b="1" dirty="0" err="1">
                <a:solidFill>
                  <a:srgbClr val="00B050"/>
                </a:solidFill>
                <a:latin typeface="Tahoma" pitchFamily="34" charset="0"/>
              </a:rPr>
              <a:t>późn</a:t>
            </a:r>
            <a:r>
              <a:rPr lang="pl-PL" b="1" dirty="0">
                <a:solidFill>
                  <a:srgbClr val="00B050"/>
                </a:solidFill>
                <a:latin typeface="Tahoma" pitchFamily="34" charset="0"/>
              </a:rPr>
              <a:t>. zmianami                                                             Tekst jednolity: Obwieszczenie Ministra Gospodarki, Pracy i Polityki Społecznej z dnia 28 sierpnia 2003 r. (Dz. U. Nr 169, poz. 1650)</a:t>
            </a:r>
          </a:p>
          <a:p>
            <a:pPr marL="457200" indent="-457200"/>
            <a:endParaRPr lang="pl-PL" b="1" dirty="0">
              <a:solidFill>
                <a:srgbClr val="00B050"/>
              </a:solidFill>
              <a:latin typeface="Tahoma" pitchFamily="34" charset="0"/>
            </a:endParaRPr>
          </a:p>
          <a:p>
            <a:pPr marL="457200" indent="-457200"/>
            <a:r>
              <a:rPr lang="pl-PL" sz="3200" b="1" dirty="0">
                <a:solidFill>
                  <a:srgbClr val="00B050"/>
                </a:solidFill>
                <a:latin typeface="Tahoma" pitchFamily="34" charset="0"/>
              </a:rPr>
              <a:t>§ 44.</a:t>
            </a:r>
          </a:p>
          <a:p>
            <a:pPr marL="457200" indent="-457200"/>
            <a:r>
              <a:rPr lang="pl-PL" sz="3200" b="1" dirty="0">
                <a:solidFill>
                  <a:srgbClr val="00B050"/>
                </a:solidFill>
                <a:latin typeface="Tahoma" pitchFamily="34" charset="0"/>
              </a:rPr>
              <a:t>1. </a:t>
            </a:r>
            <a:r>
              <a:rPr lang="pl-PL" sz="3200" b="1" dirty="0">
                <a:solidFill>
                  <a:srgbClr val="00B050"/>
                </a:solidFill>
                <a:effectLst>
                  <a:outerShdw blurRad="38100" dist="38100" dir="2700000" algn="tl">
                    <a:srgbClr val="FFFFFF"/>
                  </a:outerShdw>
                </a:effectLst>
                <a:latin typeface="Tahoma" pitchFamily="34" charset="0"/>
              </a:rPr>
              <a:t>Pracodawca jest obowiązany zapewnić pracownikom sprawnie funkcjonujący system pierwszej pomocy w razie wypadku oraz środki do udzielania pierwszej pomocy.</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308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lstStyle/>
          <a:p>
            <a:pPr algn="ctr"/>
            <a:r>
              <a:rPr lang="pl-PL" b="1" dirty="0"/>
              <a:t>KRWOTOK</a:t>
            </a:r>
            <a:endParaRPr lang="pl-PL" dirty="0"/>
          </a:p>
        </p:txBody>
      </p:sp>
      <p:sp>
        <p:nvSpPr>
          <p:cNvPr id="3" name="Symbol zastępczy zawartości 2"/>
          <p:cNvSpPr>
            <a:spLocks noGrp="1"/>
          </p:cNvSpPr>
          <p:nvPr>
            <p:ph idx="1"/>
          </p:nvPr>
        </p:nvSpPr>
        <p:spPr>
          <a:xfrm>
            <a:off x="457200" y="2348880"/>
            <a:ext cx="8229600" cy="4294830"/>
          </a:xfrm>
        </p:spPr>
        <p:txBody>
          <a:bodyPr>
            <a:normAutofit/>
          </a:bodyPr>
          <a:lstStyle/>
          <a:p>
            <a:r>
              <a:rPr lang="pl-PL" b="1" dirty="0"/>
              <a:t>Przyczyną  krwotoku  jest przerwanie ciągłości naczyń krwionośnych i wypływ krwi w pełnym jej składzie. Krwotoki dzielimy na:</a:t>
            </a:r>
          </a:p>
          <a:p>
            <a:r>
              <a:rPr lang="pl-PL" b="1" dirty="0"/>
              <a:t>- zewnętrzne  -widoczne  gołym  okiem,  </a:t>
            </a:r>
          </a:p>
          <a:p>
            <a:r>
              <a:rPr lang="pl-PL" b="1" dirty="0"/>
              <a:t>- wewnętrzne  -niewidoczne (utrata  krwi do tkanek lub jam ciała).</a:t>
            </a:r>
          </a:p>
          <a:p>
            <a:r>
              <a:rPr lang="pl-PL" b="1" dirty="0"/>
              <a:t>Dzięki mechanizmom obronnym:  </a:t>
            </a:r>
            <a:r>
              <a:rPr lang="pl-PL" b="1" dirty="0">
                <a:solidFill>
                  <a:srgbClr val="FF0000"/>
                </a:solidFill>
              </a:rPr>
              <a:t>kurczliwości  naczyń i krzepliwości krwi</a:t>
            </a:r>
            <a:r>
              <a:rPr lang="pl-PL" b="1" dirty="0"/>
              <a:t>, uszkodzone drobne naczynia  krwionośne  po  kilku minutach zamykają się samoistnie.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 krwotok</a:t>
            </a:r>
            <a:endParaRPr lang="pl-PL" dirty="0"/>
          </a:p>
        </p:txBody>
      </p:sp>
      <p:pic>
        <p:nvPicPr>
          <p:cNvPr id="52226" name="Picture 2"/>
          <p:cNvPicPr>
            <a:picLocks noGrp="1" noChangeAspect="1" noChangeArrowheads="1"/>
          </p:cNvPicPr>
          <p:nvPr>
            <p:ph type="dgm" idx="1"/>
          </p:nvPr>
        </p:nvPicPr>
        <p:blipFill>
          <a:blip r:embed="rId2" cstate="print"/>
          <a:stretch>
            <a:fillRect/>
          </a:stretch>
        </p:blipFill>
        <p:spPr bwMode="auto">
          <a:xfrm>
            <a:off x="2723356" y="2918619"/>
            <a:ext cx="2466975" cy="1857375"/>
          </a:xfrm>
          <a:prstGeom prst="rect">
            <a:avLst/>
          </a:prstGeom>
          <a:noFill/>
          <a:ln w="9525">
            <a:noFill/>
            <a:miter lim="800000"/>
            <a:headEnd/>
            <a:tailEnd/>
          </a:ln>
          <a:effectLst/>
        </p:spPr>
      </p:pic>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lstStyle/>
          <a:p>
            <a:pPr algn="ctr"/>
            <a:r>
              <a:rPr lang="pl-PL" b="1" dirty="0"/>
              <a:t>KRWOTOK</a:t>
            </a:r>
            <a:endParaRPr lang="pl-PL" dirty="0"/>
          </a:p>
        </p:txBody>
      </p:sp>
      <p:sp>
        <p:nvSpPr>
          <p:cNvPr id="3" name="Symbol zastępczy zawartości 2"/>
          <p:cNvSpPr>
            <a:spLocks noGrp="1"/>
          </p:cNvSpPr>
          <p:nvPr>
            <p:ph idx="1"/>
          </p:nvPr>
        </p:nvSpPr>
        <p:spPr>
          <a:xfrm>
            <a:off x="457200" y="2204864"/>
            <a:ext cx="8229600" cy="4510284"/>
          </a:xfrm>
          <a:noFill/>
        </p:spPr>
        <p:txBody>
          <a:bodyPr>
            <a:normAutofit/>
          </a:bodyPr>
          <a:lstStyle/>
          <a:p>
            <a:r>
              <a:rPr lang="pl-PL" b="1" dirty="0">
                <a:solidFill>
                  <a:srgbClr val="FF0000"/>
                </a:solidFill>
              </a:rPr>
              <a:t>Schematyczny wykaz czynności ratownika przy silnym krwawieniu.</a:t>
            </a:r>
            <a:endParaRPr lang="pl-PL" dirty="0">
              <a:solidFill>
                <a:srgbClr val="FF0000"/>
              </a:solidFill>
            </a:endParaRPr>
          </a:p>
          <a:p>
            <a:r>
              <a:rPr lang="pl-PL" b="1" dirty="0"/>
              <a:t>1. Ułożyć chorego płasko. </a:t>
            </a:r>
          </a:p>
          <a:p>
            <a:r>
              <a:rPr lang="pl-PL" b="1" dirty="0"/>
              <a:t>2.  Doraźnie zatamować krwawienie przez uniesienie zranionej kończyny,  uciśnięcie naczynia doprowadzającego w miejscu typowym lub  bezpośredni ucisk ręką miejsca krwawienia (w miarę możliwości poprzez jałowy materiał opatrunkowy). </a:t>
            </a:r>
          </a:p>
          <a:p>
            <a:r>
              <a:rPr lang="pl-PL" b="1" dirty="0"/>
              <a:t>3. Założenie opatrunku uciskowego. </a:t>
            </a:r>
          </a:p>
          <a:p>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lstStyle/>
          <a:p>
            <a:pPr algn="ctr"/>
            <a:r>
              <a:rPr lang="pl-PL" b="1" dirty="0"/>
              <a:t>KRWOTOK</a:t>
            </a:r>
            <a:endParaRPr lang="pl-PL" dirty="0"/>
          </a:p>
        </p:txBody>
      </p:sp>
      <p:sp>
        <p:nvSpPr>
          <p:cNvPr id="3" name="Symbol zastępczy zawartości 2"/>
          <p:cNvSpPr>
            <a:spLocks noGrp="1"/>
          </p:cNvSpPr>
          <p:nvPr>
            <p:ph idx="1"/>
          </p:nvPr>
        </p:nvSpPr>
        <p:spPr>
          <a:xfrm>
            <a:off x="500034" y="2132856"/>
            <a:ext cx="8229600" cy="4725144"/>
          </a:xfrm>
        </p:spPr>
        <p:txBody>
          <a:bodyPr>
            <a:normAutofit/>
          </a:bodyPr>
          <a:lstStyle/>
          <a:p>
            <a:r>
              <a:rPr lang="pl-PL" b="1" dirty="0"/>
              <a:t>4.  Obserwacja chorego i wyglądu opatrunku. </a:t>
            </a:r>
            <a:r>
              <a:rPr lang="pl-PL" b="1" dirty="0" err="1"/>
              <a:t>Przekrwawiający</a:t>
            </a:r>
            <a:r>
              <a:rPr lang="pl-PL" b="1" dirty="0"/>
              <a:t> opatrunek  poprawić  przez dołożenie materiału opatrunkowego i dociśnięcie  z taką siłą, aby zachować krążenie głębokie. </a:t>
            </a:r>
            <a:r>
              <a:rPr lang="pl-PL" b="1" dirty="0">
                <a:solidFill>
                  <a:srgbClr val="FF0000"/>
                </a:solidFill>
              </a:rPr>
              <a:t>W żadnym  wypadku  nie należy zdejmować raz założonego opatrunku. </a:t>
            </a:r>
            <a:r>
              <a:rPr lang="pl-PL" b="1" dirty="0"/>
              <a:t>W sytuacji  narastającego  zasinienia,  drętwienia  i  mrowienia uciśniętej kończyny </a:t>
            </a:r>
            <a:r>
              <a:rPr lang="pl-PL" b="1" dirty="0">
                <a:solidFill>
                  <a:srgbClr val="FF0000"/>
                </a:solidFill>
              </a:rPr>
              <a:t>rozluźnić </a:t>
            </a:r>
            <a:r>
              <a:rPr lang="pl-PL" b="1" dirty="0"/>
              <a:t>założony opatrunek.</a:t>
            </a:r>
          </a:p>
          <a:p>
            <a:r>
              <a:rPr lang="pl-PL" b="1" dirty="0">
                <a:solidFill>
                  <a:srgbClr val="FF5050"/>
                </a:solidFill>
              </a:rPr>
              <a:t>5.  Dla ratowania życia rozważyć konieczność założenia opaski zaciskającej.</a:t>
            </a:r>
          </a:p>
          <a:p>
            <a:r>
              <a:rPr lang="pl-PL" b="1" dirty="0"/>
              <a:t>6. Wdrożyć postępowanie przeciwwstrząsowe.</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439850"/>
          </a:xfrm>
        </p:spPr>
        <p:txBody>
          <a:bodyPr>
            <a:normAutofit/>
          </a:bodyPr>
          <a:lstStyle/>
          <a:p>
            <a:r>
              <a:rPr lang="pl-PL" sz="3600" b="1" dirty="0">
                <a:solidFill>
                  <a:srgbClr val="FF0000"/>
                </a:solidFill>
              </a:rPr>
              <a:t>NAŁOŻENIE OPATRUNKU UCISKOWEGO W MIEJSCU KRWAWIENIA !</a:t>
            </a:r>
            <a:endParaRPr lang="pl-PL" sz="3600" dirty="0">
              <a:solidFill>
                <a:srgbClr val="FF0000"/>
              </a:solidFill>
            </a:endParaRPr>
          </a:p>
        </p:txBody>
      </p:sp>
      <p:sp>
        <p:nvSpPr>
          <p:cNvPr id="3" name="Symbol zastępczy zawartości 2"/>
          <p:cNvSpPr>
            <a:spLocks noGrp="1"/>
          </p:cNvSpPr>
          <p:nvPr>
            <p:ph idx="1"/>
          </p:nvPr>
        </p:nvSpPr>
        <p:spPr>
          <a:xfrm>
            <a:off x="457200" y="1857364"/>
            <a:ext cx="8229600" cy="5000636"/>
          </a:xfrm>
        </p:spPr>
        <p:txBody>
          <a:bodyPr>
            <a:normAutofit lnSpcReduction="10000"/>
          </a:bodyPr>
          <a:lstStyle/>
          <a:p>
            <a:r>
              <a:rPr lang="pl-PL" b="1" dirty="0">
                <a:solidFill>
                  <a:srgbClr val="FF0000"/>
                </a:solidFill>
              </a:rPr>
              <a:t>Wskazania do opaski zaciskowej</a:t>
            </a:r>
            <a:endParaRPr lang="pl-PL" dirty="0">
              <a:solidFill>
                <a:srgbClr val="FF0000"/>
              </a:solidFill>
            </a:endParaRPr>
          </a:p>
          <a:p>
            <a:r>
              <a:rPr lang="pl-PL" b="1" dirty="0"/>
              <a:t>Opaskę zaciskową, ze względu na następstwa niebezpieczne dla zdrowia  poszkodowanego,  stosuje  się tylko w ściśle określonych sytuacjach: </a:t>
            </a:r>
          </a:p>
          <a:p>
            <a:r>
              <a:rPr lang="pl-PL" b="1" i="1" dirty="0"/>
              <a:t>1. Amputacja urazowa.</a:t>
            </a:r>
          </a:p>
          <a:p>
            <a:r>
              <a:rPr lang="pl-PL" b="1" dirty="0"/>
              <a:t>2. Otwarte złamania z silnym krwawieniem.</a:t>
            </a:r>
          </a:p>
          <a:p>
            <a:r>
              <a:rPr lang="pl-PL" b="1" i="1" dirty="0"/>
              <a:t>3. Zmiażdżenie kończyny.</a:t>
            </a:r>
          </a:p>
          <a:p>
            <a:r>
              <a:rPr lang="pl-PL" b="1" dirty="0"/>
              <a:t>4.  Wykrwawienie z zagrożeniem życia, jako następstwo nieskutecznego opatrunku uciskowego. </a:t>
            </a:r>
          </a:p>
          <a:p>
            <a:r>
              <a:rPr lang="pl-PL" b="1" i="1" dirty="0"/>
              <a:t>5. Doraźnie, w sytuacji konieczności jednoczesnego udzielenia pomocy wielu rannym.</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297634"/>
          </a:xfrm>
        </p:spPr>
        <p:txBody>
          <a:bodyPr>
            <a:noAutofit/>
          </a:bodyPr>
          <a:lstStyle/>
          <a:p>
            <a:r>
              <a:rPr lang="pl-PL" sz="2800" b="1" dirty="0">
                <a:solidFill>
                  <a:srgbClr val="FF0000"/>
                </a:solidFill>
              </a:rPr>
              <a:t>Opaskę  zaciskową  można stosować na kończynach. Powinna ona mieć  kilka </a:t>
            </a:r>
            <a:r>
              <a:rPr lang="pl-PL" sz="2800" b="1" dirty="0" err="1">
                <a:solidFill>
                  <a:srgbClr val="FF0000"/>
                </a:solidFill>
              </a:rPr>
              <a:t>cm</a:t>
            </a:r>
            <a:r>
              <a:rPr lang="pl-PL" sz="2800" b="1" dirty="0">
                <a:solidFill>
                  <a:srgbClr val="FF0000"/>
                </a:solidFill>
              </a:rPr>
              <a:t>. szerokości (ok.8-10), aby nie wrzynała się głęboko </a:t>
            </a:r>
            <a:br>
              <a:rPr lang="pl-PL" sz="2800" b="1" dirty="0">
                <a:solidFill>
                  <a:srgbClr val="FF0000"/>
                </a:solidFill>
              </a:rPr>
            </a:br>
            <a:r>
              <a:rPr lang="pl-PL" sz="2800" b="1" dirty="0">
                <a:solidFill>
                  <a:srgbClr val="FF0000"/>
                </a:solidFill>
              </a:rPr>
              <a:t>w tkanki tworząc nieodwracalne zmiany w naczyniach i nerwach. </a:t>
            </a:r>
            <a:r>
              <a:rPr lang="pl-PL" sz="2800" b="1" dirty="0">
                <a:solidFill>
                  <a:schemeClr val="tx1">
                    <a:lumMod val="95000"/>
                    <a:lumOff val="5000"/>
                  </a:schemeClr>
                </a:solidFill>
              </a:rPr>
              <a:t>Po założeniu opaski  zaciskowej dokładnie zapisać czas założenia ucisku</a:t>
            </a:r>
            <a:r>
              <a:rPr lang="pl-PL" sz="2800" b="1" dirty="0">
                <a:solidFill>
                  <a:srgbClr val="FF0000"/>
                </a:solidFill>
              </a:rPr>
              <a:t>. Zwolnienia  ucisku może dokonać dopiero lekarz, gdyż przy każdym rozluźnieniu  opaski  dochodzi  do  uwolnienia szkodliwych produktów przemiany  materii  i przedostanie się ich do organizmu. </a:t>
            </a:r>
            <a:r>
              <a:rPr lang="pl-PL" sz="2800" b="1" dirty="0">
                <a:solidFill>
                  <a:schemeClr val="tx1">
                    <a:lumMod val="95000"/>
                    <a:lumOff val="5000"/>
                  </a:schemeClr>
                </a:solidFill>
              </a:rPr>
              <a:t>Krótkotrwałe zdjęcie zacisku nie gwarantuje dostatecznego ukrwienia zranionej kończyny. </a:t>
            </a:r>
          </a:p>
        </p:txBody>
      </p:sp>
      <p:sp>
        <p:nvSpPr>
          <p:cNvPr id="3" name="Symbol zastępczy stopki 2"/>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68346"/>
          </a:xfrm>
          <a:noFill/>
        </p:spPr>
        <p:txBody>
          <a:bodyPr/>
          <a:lstStyle/>
          <a:p>
            <a:r>
              <a:rPr lang="pl-PL" b="1" dirty="0"/>
              <a:t>Krwawienie z nosa</a:t>
            </a:r>
            <a:endParaRPr lang="pl-PL" dirty="0"/>
          </a:p>
        </p:txBody>
      </p:sp>
      <p:sp>
        <p:nvSpPr>
          <p:cNvPr id="3" name="Symbol zastępczy zawartości 2"/>
          <p:cNvSpPr>
            <a:spLocks noGrp="1"/>
          </p:cNvSpPr>
          <p:nvPr>
            <p:ph idx="1"/>
          </p:nvPr>
        </p:nvSpPr>
        <p:spPr>
          <a:xfrm>
            <a:off x="457200" y="1357298"/>
            <a:ext cx="8229600" cy="5286412"/>
          </a:xfrm>
          <a:noFill/>
        </p:spPr>
        <p:txBody>
          <a:bodyPr>
            <a:normAutofit/>
          </a:bodyPr>
          <a:lstStyle/>
          <a:p>
            <a:r>
              <a:rPr lang="pl-PL" b="1" dirty="0">
                <a:solidFill>
                  <a:schemeClr val="tx1">
                    <a:lumMod val="75000"/>
                    <a:lumOff val="25000"/>
                  </a:schemeClr>
                </a:solidFill>
              </a:rPr>
              <a:t>1.  Posadzić pacjenta w pozycji lekko pochylonej do przodu opuszczając głowę do dołu -czoło powinno być podparte, chory powinien oddychać przez usta. Nie odchylać głowy ku tyłowi!</a:t>
            </a:r>
          </a:p>
          <a:p>
            <a:r>
              <a:rPr lang="pl-PL" b="1" dirty="0"/>
              <a:t>2. Umożliwić ujście krwi na zewnątrz przez nozdrza, aby pacjent nie połykał krwi.</a:t>
            </a:r>
          </a:p>
          <a:p>
            <a:r>
              <a:rPr lang="pl-PL" b="1" dirty="0">
                <a:solidFill>
                  <a:schemeClr val="tx1">
                    <a:lumMod val="75000"/>
                    <a:lumOff val="25000"/>
                  </a:schemeClr>
                </a:solidFill>
              </a:rPr>
              <a:t>3. Położyć na kark i nasadę nosa zimne, wilgotne okłady.</a:t>
            </a:r>
          </a:p>
          <a:p>
            <a:r>
              <a:rPr lang="pl-PL" b="1" dirty="0"/>
              <a:t>4. Jeżeli utrata krwi zagraża wstrząsem, kładziemy pacjenta na boku lub na brzuchu, tak aby zapewnić swobody wypływ krwi.</a:t>
            </a:r>
          </a:p>
          <a:p>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lstStyle/>
          <a:p>
            <a:pPr algn="ctr"/>
            <a:r>
              <a:rPr lang="pl-PL" b="1" dirty="0"/>
              <a:t>Oparzenia termiczne</a:t>
            </a:r>
            <a:endParaRPr lang="pl-PL" dirty="0"/>
          </a:p>
        </p:txBody>
      </p:sp>
      <p:sp>
        <p:nvSpPr>
          <p:cNvPr id="3" name="Symbol zastępczy zawartości 2"/>
          <p:cNvSpPr>
            <a:spLocks noGrp="1"/>
          </p:cNvSpPr>
          <p:nvPr>
            <p:ph idx="1"/>
          </p:nvPr>
        </p:nvSpPr>
        <p:spPr>
          <a:xfrm>
            <a:off x="457200" y="2204864"/>
            <a:ext cx="8229600" cy="4367408"/>
          </a:xfrm>
          <a:noFill/>
        </p:spPr>
        <p:txBody>
          <a:bodyPr>
            <a:normAutofit fontScale="92500" lnSpcReduction="20000"/>
          </a:bodyPr>
          <a:lstStyle/>
          <a:p>
            <a:r>
              <a:rPr lang="pl-PL" b="1" dirty="0"/>
              <a:t>Za  groźne dla życia przyjmuje się oparzenie 18% powierzchni ciała dorosłego i 8% powierzchni ciała dziecka. </a:t>
            </a:r>
            <a:endParaRPr lang="pl-PL" b="1" dirty="0" smtClean="0"/>
          </a:p>
          <a:p>
            <a:pPr>
              <a:buNone/>
            </a:pPr>
            <a:endParaRPr lang="pl-PL" b="1" dirty="0"/>
          </a:p>
          <a:p>
            <a:r>
              <a:rPr lang="pl-PL" b="1" dirty="0"/>
              <a:t>1.  Znieść  czynnik parzący. Rozpocząć oziębianie rany oparzeniowej. Jak najszybciej usunąć oparzonego z miejsca zagrożenia i przystąpić  do  oziębiania, najlepiej przez umieszczenie pod strumieniem chłodnej  wody  lub  w  wannie. Oziębienie rozpoczęte nawet po 30 min. od poparzenia ma nie tylko działanie przeciwbólowe i przeciwobrzękowe,  ale  także  zmniejsza  głębokość oparzeń. Oziębienie stosuje  się aż do ustąpienia bólu, przeciętnie 20-30 min</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lstStyle/>
          <a:p>
            <a:pPr algn="ctr"/>
            <a:r>
              <a:rPr lang="pl-PL" b="1" dirty="0" smtClean="0"/>
              <a:t>Oparzenia termiczne</a:t>
            </a:r>
            <a:endParaRPr lang="pl-PL" dirty="0"/>
          </a:p>
        </p:txBody>
      </p:sp>
      <p:sp>
        <p:nvSpPr>
          <p:cNvPr id="3" name="Symbol zastępczy zawartości 2"/>
          <p:cNvSpPr>
            <a:spLocks noGrp="1"/>
          </p:cNvSpPr>
          <p:nvPr>
            <p:ph idx="1"/>
          </p:nvPr>
        </p:nvSpPr>
        <p:spPr>
          <a:xfrm>
            <a:off x="457200" y="1916832"/>
            <a:ext cx="8229600" cy="4726878"/>
          </a:xfrm>
          <a:noFill/>
        </p:spPr>
        <p:txBody>
          <a:bodyPr>
            <a:normAutofit fontScale="92500"/>
          </a:bodyPr>
          <a:lstStyle/>
          <a:p>
            <a:pPr>
              <a:buNone/>
            </a:pPr>
            <a:r>
              <a:rPr lang="pl-PL" b="1" dirty="0"/>
              <a:t>U chorych  oparzonych  </a:t>
            </a:r>
            <a:r>
              <a:rPr lang="pl-PL" b="1" dirty="0">
                <a:solidFill>
                  <a:schemeClr val="bg1">
                    <a:lumMod val="65000"/>
                  </a:schemeClr>
                </a:solidFill>
              </a:rPr>
              <a:t>wapnem  niegaszonym  </a:t>
            </a:r>
            <a:r>
              <a:rPr lang="pl-PL" b="1" dirty="0"/>
              <a:t>należy  usunąć je ze skóry przez ścieranie, a dopiero potem spłukać silnym strumieniem wody. </a:t>
            </a:r>
            <a:r>
              <a:rPr lang="pl-PL" b="1" dirty="0">
                <a:solidFill>
                  <a:schemeClr val="bg1">
                    <a:lumMod val="65000"/>
                  </a:schemeClr>
                </a:solidFill>
              </a:rPr>
              <a:t>Poszkodowanych  płonących  </a:t>
            </a:r>
            <a:r>
              <a:rPr lang="pl-PL" b="1" dirty="0"/>
              <a:t>przewrócić na ziemię, dokładnie ugasić płonącą  odzież okrywając płonącego możliwie niepalnym materiałem lub tocząc po podłożu. Po ugaszeniu płomienia odkrywamy materiał, a chorego polewamy zimną wodą.</a:t>
            </a:r>
          </a:p>
          <a:p>
            <a:pPr>
              <a:buNone/>
            </a:pPr>
            <a:r>
              <a:rPr lang="pl-PL" b="1" dirty="0"/>
              <a:t>2. Z oparzonych kończyn zdjąć biżuterię, zegarek.</a:t>
            </a:r>
          </a:p>
          <a:p>
            <a:pPr>
              <a:buNone/>
            </a:pPr>
            <a:r>
              <a:rPr lang="pl-PL" b="1" dirty="0"/>
              <a:t>3.  Miejsce  oparzone zabezpieczyć opatrunkiem p/oparzeniowym lub suchym jałowym opatrunkiem.</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lstStyle/>
          <a:p>
            <a:pPr algn="ctr"/>
            <a:r>
              <a:rPr lang="pl-PL" b="1" dirty="0" smtClean="0"/>
              <a:t>Oparzenia termiczne</a:t>
            </a:r>
            <a:endParaRPr lang="pl-PL" dirty="0"/>
          </a:p>
        </p:txBody>
      </p:sp>
      <p:sp>
        <p:nvSpPr>
          <p:cNvPr id="3" name="Symbol zastępczy zawartości 2"/>
          <p:cNvSpPr>
            <a:spLocks noGrp="1"/>
          </p:cNvSpPr>
          <p:nvPr>
            <p:ph idx="1"/>
          </p:nvPr>
        </p:nvSpPr>
        <p:spPr>
          <a:xfrm>
            <a:off x="457200" y="1988840"/>
            <a:ext cx="8229600" cy="4583432"/>
          </a:xfrm>
        </p:spPr>
        <p:txBody>
          <a:bodyPr>
            <a:normAutofit fontScale="92500"/>
          </a:bodyPr>
          <a:lstStyle/>
          <a:p>
            <a:pPr>
              <a:buNone/>
            </a:pPr>
            <a:r>
              <a:rPr lang="pl-PL" b="1" dirty="0"/>
              <a:t>4. Wdrożyć postępowanie przeciwwstrząsowe: </a:t>
            </a:r>
          </a:p>
          <a:p>
            <a:pPr>
              <a:buNone/>
            </a:pPr>
            <a:r>
              <a:rPr lang="pl-PL" b="1" dirty="0"/>
              <a:t>a.  Jeżeli brak przeciwwskazań oparzonego ułożyć w pozycji bezpiecznej. Wyższe ułożenie nóg zabezpiecza przed wstrząsem. </a:t>
            </a:r>
          </a:p>
          <a:p>
            <a:pPr>
              <a:buNone/>
            </a:pPr>
            <a:r>
              <a:rPr lang="pl-PL" b="1" dirty="0"/>
              <a:t>b.  Okryć  chorego suchym kocem, aby zabezpieczyć go przed utratą ciepła. </a:t>
            </a:r>
          </a:p>
          <a:p>
            <a:pPr>
              <a:buNone/>
            </a:pPr>
            <a:r>
              <a:rPr lang="pl-PL" b="1" dirty="0"/>
              <a:t>c. Oparzonym przytomnym podajemy w dużych ilościach chłodne, obojętne płyny do picia (lekko osoloną wodę, herbatę) oraz środki przeciwbólowe.</a:t>
            </a:r>
          </a:p>
          <a:p>
            <a:pPr>
              <a:buNone/>
            </a:pPr>
            <a:r>
              <a:rPr lang="pl-PL" b="1" dirty="0"/>
              <a:t>5. Zapewnić choremu kwalifikowaną pomoc medyczną.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POMOC"/>
          <p:cNvPicPr>
            <a:picLocks noChangeAspect="1" noChangeArrowheads="1"/>
          </p:cNvPicPr>
          <p:nvPr/>
        </p:nvPicPr>
        <p:blipFill>
          <a:blip r:embed="rId2" cstate="print"/>
          <a:srcRect/>
          <a:stretch>
            <a:fillRect/>
          </a:stretch>
        </p:blipFill>
        <p:spPr bwMode="auto">
          <a:xfrm>
            <a:off x="250825" y="260350"/>
            <a:ext cx="904875" cy="914400"/>
          </a:xfrm>
          <a:prstGeom prst="rect">
            <a:avLst/>
          </a:prstGeom>
          <a:noFill/>
        </p:spPr>
      </p:pic>
      <p:sp>
        <p:nvSpPr>
          <p:cNvPr id="4108" name="Text Box 12"/>
          <p:cNvSpPr txBox="1">
            <a:spLocks noChangeArrowheads="1"/>
          </p:cNvSpPr>
          <p:nvPr/>
        </p:nvSpPr>
        <p:spPr bwMode="auto">
          <a:xfrm>
            <a:off x="214282" y="1196974"/>
            <a:ext cx="8929718" cy="4832092"/>
          </a:xfrm>
          <a:prstGeom prst="rect">
            <a:avLst/>
          </a:prstGeom>
          <a:noFill/>
          <a:ln w="9525">
            <a:noFill/>
            <a:miter lim="800000"/>
            <a:headEnd/>
            <a:tailEnd/>
          </a:ln>
          <a:effectLst/>
        </p:spPr>
        <p:txBody>
          <a:bodyPr wrap="square">
            <a:spAutoFit/>
          </a:bodyPr>
          <a:lstStyle/>
          <a:p>
            <a:pPr marL="457200" indent="-457200" algn="ctr"/>
            <a:r>
              <a:rPr lang="pl-PL" b="1" dirty="0">
                <a:solidFill>
                  <a:srgbClr val="00B050"/>
                </a:solidFill>
                <a:effectLst>
                  <a:outerShdw blurRad="38100" dist="38100" dir="2700000" algn="tl">
                    <a:srgbClr val="FFFFFF"/>
                  </a:outerShdw>
                </a:effectLst>
                <a:latin typeface="Tahoma" pitchFamily="34" charset="0"/>
              </a:rPr>
              <a:t>ROZPORZĄDZENIE Ministra Pracy i Polityki Socjalnej z dnia </a:t>
            </a:r>
          </a:p>
          <a:p>
            <a:pPr marL="457200" indent="-457200" algn="ctr"/>
            <a:r>
              <a:rPr lang="pl-PL" b="1" dirty="0">
                <a:solidFill>
                  <a:srgbClr val="00B050"/>
                </a:solidFill>
                <a:effectLst>
                  <a:outerShdw blurRad="38100" dist="38100" dir="2700000" algn="tl">
                    <a:srgbClr val="FFFFFF"/>
                  </a:outerShdw>
                </a:effectLst>
                <a:latin typeface="Tahoma" pitchFamily="34" charset="0"/>
              </a:rPr>
              <a:t>26 września 1997 r. w sprawie ogólnych przepisów bezpieczeństwa i higieny pracy (Dz. U. Nr 129, poz. 844) z </a:t>
            </a:r>
            <a:r>
              <a:rPr lang="pl-PL" b="1" dirty="0" err="1">
                <a:solidFill>
                  <a:srgbClr val="00B050"/>
                </a:solidFill>
                <a:effectLst>
                  <a:outerShdw blurRad="38100" dist="38100" dir="2700000" algn="tl">
                    <a:srgbClr val="FFFFFF"/>
                  </a:outerShdw>
                </a:effectLst>
                <a:latin typeface="Tahoma" pitchFamily="34" charset="0"/>
              </a:rPr>
              <a:t>późn</a:t>
            </a:r>
            <a:r>
              <a:rPr lang="pl-PL" b="1" dirty="0">
                <a:solidFill>
                  <a:srgbClr val="00B050"/>
                </a:solidFill>
                <a:effectLst>
                  <a:outerShdw blurRad="38100" dist="38100" dir="2700000" algn="tl">
                    <a:srgbClr val="FFFFFF"/>
                  </a:outerShdw>
                </a:effectLst>
                <a:latin typeface="Tahoma" pitchFamily="34" charset="0"/>
              </a:rPr>
              <a:t>. zmianami</a:t>
            </a:r>
          </a:p>
          <a:p>
            <a:pPr marL="457200" indent="-457200" algn="ctr"/>
            <a:r>
              <a:rPr lang="pl-PL" b="1" dirty="0">
                <a:solidFill>
                  <a:srgbClr val="00B050"/>
                </a:solidFill>
                <a:effectLst>
                  <a:outerShdw blurRad="38100" dist="38100" dir="2700000" algn="tl">
                    <a:srgbClr val="FFFFFF"/>
                  </a:outerShdw>
                </a:effectLst>
                <a:latin typeface="Tahoma" pitchFamily="34" charset="0"/>
              </a:rPr>
              <a:t>Tekst jednolity: Obwieszczenie Ministra Gospodarki, Pracy i Polityki Społecznej z dnia 28 sierpnia 2003 r. (Dz. U. Nr 169, poz. 1650)</a:t>
            </a:r>
          </a:p>
          <a:p>
            <a:pPr marL="457200" indent="-457200"/>
            <a:endParaRPr lang="pl-PL" b="1" dirty="0">
              <a:solidFill>
                <a:srgbClr val="00B050"/>
              </a:solidFill>
              <a:effectLst>
                <a:outerShdw blurRad="38100" dist="38100" dir="2700000" algn="tl">
                  <a:srgbClr val="FFFFFF"/>
                </a:outerShdw>
              </a:effectLst>
              <a:latin typeface="Tahoma" pitchFamily="34" charset="0"/>
            </a:endParaRPr>
          </a:p>
          <a:p>
            <a:pPr marL="457200" indent="-457200"/>
            <a:r>
              <a:rPr lang="pl-PL" sz="2000" b="1" dirty="0">
                <a:solidFill>
                  <a:srgbClr val="00B050"/>
                </a:solidFill>
                <a:effectLst>
                  <a:outerShdw blurRad="38100" dist="38100" dir="2700000" algn="tl">
                    <a:srgbClr val="FFFFFF"/>
                  </a:outerShdw>
                </a:effectLst>
                <a:latin typeface="Tahoma" pitchFamily="34" charset="0"/>
              </a:rPr>
              <a:t>§ 44. (c.d.)</a:t>
            </a:r>
          </a:p>
          <a:p>
            <a:pPr marL="457200" indent="-457200"/>
            <a:r>
              <a:rPr lang="pl-PL" sz="2000" b="1" dirty="0">
                <a:solidFill>
                  <a:srgbClr val="00B050"/>
                </a:solidFill>
                <a:effectLst>
                  <a:outerShdw blurRad="38100" dist="38100" dir="2700000" algn="tl">
                    <a:srgbClr val="FFFFFF"/>
                  </a:outerShdw>
                </a:effectLst>
                <a:latin typeface="Tahoma" pitchFamily="34" charset="0"/>
              </a:rPr>
              <a:t>W szczególności pracodawca powinien zapewnić:</a:t>
            </a:r>
          </a:p>
          <a:p>
            <a:pPr marL="457200" indent="-457200">
              <a:buFontTx/>
              <a:buAutoNum type="arabicParenR"/>
            </a:pPr>
            <a:r>
              <a:rPr lang="pl-PL" sz="2000" b="1" dirty="0">
                <a:solidFill>
                  <a:srgbClr val="00B050"/>
                </a:solidFill>
                <a:effectLst>
                  <a:outerShdw blurRad="38100" dist="38100" dir="2700000" algn="tl">
                    <a:srgbClr val="FFFFFF"/>
                  </a:outerShdw>
                </a:effectLst>
                <a:latin typeface="Tahoma" pitchFamily="34" charset="0"/>
              </a:rPr>
              <a:t> punkty pierwszej pomocy w wydziałach (oddziałach), </a:t>
            </a:r>
          </a:p>
          <a:p>
            <a:pPr marL="457200" indent="-457200"/>
            <a:r>
              <a:rPr lang="pl-PL" sz="2000" b="1" dirty="0">
                <a:solidFill>
                  <a:srgbClr val="00B050"/>
                </a:solidFill>
                <a:effectLst>
                  <a:outerShdw blurRad="38100" dist="38100" dir="2700000" algn="tl">
                    <a:srgbClr val="FFFFFF"/>
                  </a:outerShdw>
                </a:effectLst>
                <a:latin typeface="Tahoma" pitchFamily="34" charset="0"/>
              </a:rPr>
              <a:t>w których wykonywane są prace powodujące duże zagrożenia wypadkowe lub wydzielanie się par, gazów albo pyłów szkodliwych dla zdrowia - wyposażone w umywalki z ciepłą </a:t>
            </a:r>
          </a:p>
          <a:p>
            <a:pPr marL="457200" indent="-457200"/>
            <a:r>
              <a:rPr lang="pl-PL" sz="2000" b="1" dirty="0">
                <a:solidFill>
                  <a:srgbClr val="00B050"/>
                </a:solidFill>
                <a:effectLst>
                  <a:outerShdw blurRad="38100" dist="38100" dir="2700000" algn="tl">
                    <a:srgbClr val="FFFFFF"/>
                  </a:outerShdw>
                </a:effectLst>
                <a:latin typeface="Tahoma" pitchFamily="34" charset="0"/>
              </a:rPr>
              <a:t>i zimną wodą oraz w niezbędny sprzęt i inne środki do udzielania pierwszej pomocy;</a:t>
            </a:r>
          </a:p>
          <a:p>
            <a:pPr marL="457200" indent="-457200"/>
            <a:r>
              <a:rPr lang="pl-PL" sz="2000" b="1" dirty="0">
                <a:solidFill>
                  <a:srgbClr val="00B050"/>
                </a:solidFill>
                <a:effectLst>
                  <a:outerShdw blurRad="38100" dist="38100" dir="2700000" algn="tl">
                    <a:srgbClr val="FFFFFF"/>
                  </a:outerShdw>
                </a:effectLst>
                <a:latin typeface="Tahoma" pitchFamily="34" charset="0"/>
              </a:rPr>
              <a:t>2) apteczki w poszczególnych wydziałach (oddziałach) zakładu pracy.</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410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0000"/>
                </a:solidFill>
              </a:rPr>
              <a:t>W OPARZENIACH NIE WOLNO</a:t>
            </a:r>
            <a:r>
              <a:rPr lang="pl-PL" b="1" dirty="0"/>
              <a:t>:</a:t>
            </a:r>
            <a:endParaRPr lang="pl-PL" dirty="0"/>
          </a:p>
        </p:txBody>
      </p:sp>
      <p:sp>
        <p:nvSpPr>
          <p:cNvPr id="3" name="Symbol zastępczy zawartości 2"/>
          <p:cNvSpPr>
            <a:spLocks noGrp="1"/>
          </p:cNvSpPr>
          <p:nvPr>
            <p:ph idx="1"/>
          </p:nvPr>
        </p:nvSpPr>
        <p:spPr>
          <a:xfrm>
            <a:off x="457200" y="1988840"/>
            <a:ext cx="8229600" cy="4583432"/>
          </a:xfrm>
          <a:noFill/>
        </p:spPr>
        <p:txBody>
          <a:bodyPr>
            <a:normAutofit/>
          </a:bodyPr>
          <a:lstStyle/>
          <a:p>
            <a:pPr>
              <a:buNone/>
            </a:pPr>
            <a:r>
              <a:rPr lang="pl-PL" b="1" dirty="0"/>
              <a:t>1. Miejsc oparzonych polewać spirytusem. </a:t>
            </a:r>
          </a:p>
          <a:p>
            <a:pPr>
              <a:buNone/>
            </a:pPr>
            <a:r>
              <a:rPr lang="pl-PL" b="1" dirty="0">
                <a:solidFill>
                  <a:schemeClr val="bg1">
                    <a:lumMod val="65000"/>
                  </a:schemeClr>
                </a:solidFill>
              </a:rPr>
              <a:t>2. Oparzeń smarować maściami i tłuszczami.</a:t>
            </a:r>
          </a:p>
          <a:p>
            <a:pPr>
              <a:buNone/>
            </a:pPr>
            <a:r>
              <a:rPr lang="pl-PL" b="1" dirty="0"/>
              <a:t>3. Stosować barwiących środków odkażających (jodyna, gencjana). </a:t>
            </a:r>
          </a:p>
          <a:p>
            <a:pPr>
              <a:buNone/>
            </a:pPr>
            <a:r>
              <a:rPr lang="pl-PL" b="1" dirty="0">
                <a:solidFill>
                  <a:schemeClr val="bg1">
                    <a:lumMod val="65000"/>
                  </a:schemeClr>
                </a:solidFill>
              </a:rPr>
              <a:t>4. Nakłuwać lub nacinać powstałych pęcherzy.</a:t>
            </a:r>
          </a:p>
          <a:p>
            <a:pPr>
              <a:buNone/>
            </a:pPr>
            <a:r>
              <a:rPr lang="pl-PL" b="1" dirty="0"/>
              <a:t>5. Zrywać, odklejać wtopionej w skórę odzieży.</a:t>
            </a:r>
          </a:p>
          <a:p>
            <a:pPr>
              <a:buNone/>
            </a:pPr>
            <a:r>
              <a:rPr lang="pl-PL" b="1" dirty="0">
                <a:solidFill>
                  <a:schemeClr val="bg1">
                    <a:lumMod val="65000"/>
                  </a:schemeClr>
                </a:solidFill>
              </a:rPr>
              <a:t>6.  Szybko i nerwowo rozbierać chorego oblanego środkiem parzącym lub palącego się, aby nie uszkodzić ciągłości skóry.</a:t>
            </a:r>
          </a:p>
          <a:p>
            <a:pPr>
              <a:buNone/>
            </a:pPr>
            <a:r>
              <a:rPr lang="pl-PL" b="1" dirty="0"/>
              <a:t>7. Pozwolić na ucieczkę płonącemu.</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W OPARZENIACH NIE WOLNO</a:t>
            </a:r>
            <a:endParaRPr lang="pl-PL" dirty="0"/>
          </a:p>
        </p:txBody>
      </p:sp>
      <p:sp>
        <p:nvSpPr>
          <p:cNvPr id="3" name="Symbol zastępczy zawartości 2"/>
          <p:cNvSpPr>
            <a:spLocks noGrp="1"/>
          </p:cNvSpPr>
          <p:nvPr>
            <p:ph idx="1"/>
          </p:nvPr>
        </p:nvSpPr>
        <p:spPr>
          <a:xfrm>
            <a:off x="285720" y="1988840"/>
            <a:ext cx="8643998" cy="4869160"/>
          </a:xfrm>
          <a:noFill/>
        </p:spPr>
        <p:txBody>
          <a:bodyPr>
            <a:normAutofit/>
          </a:bodyPr>
          <a:lstStyle/>
          <a:p>
            <a:r>
              <a:rPr lang="pl-PL" b="1" dirty="0">
                <a:solidFill>
                  <a:schemeClr val="bg1">
                    <a:lumMod val="65000"/>
                  </a:schemeClr>
                </a:solidFill>
              </a:rPr>
              <a:t>8.  Gasić  palącego się strumieniem wody, aby nie powodować wtórnych  oparzeń powstającą parą wodną. Płonącego można zanurzyć np. w basenie w celu gwałtownego zduszenia płomienia. Powierzchnię  oparzonej skóry oceniamy regułą dłoni. Powierzchnia dłoni stanowi +1% własnej powierzchni skóry. </a:t>
            </a:r>
          </a:p>
          <a:p>
            <a:r>
              <a:rPr lang="pl-PL" b="1" dirty="0"/>
              <a:t>9. W oparzeniach twarzy nie stosuje się materiałów opatrunkowych, gdyż  przylepiając  się  do miejsc oparzonych uniemożliwiają późniejsze zaopatrzenie chirurgiczne z dobrymi efektami kosmetycznymi.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lstStyle/>
          <a:p>
            <a:pPr algn="ctr"/>
            <a:r>
              <a:rPr lang="pl-PL" b="1" dirty="0"/>
              <a:t>Oparzenia chemiczne</a:t>
            </a:r>
            <a:endParaRPr lang="pl-PL" dirty="0"/>
          </a:p>
        </p:txBody>
      </p:sp>
      <p:sp>
        <p:nvSpPr>
          <p:cNvPr id="3" name="Symbol zastępczy zawartości 2"/>
          <p:cNvSpPr>
            <a:spLocks noGrp="1"/>
          </p:cNvSpPr>
          <p:nvPr>
            <p:ph idx="1"/>
          </p:nvPr>
        </p:nvSpPr>
        <p:spPr>
          <a:xfrm>
            <a:off x="457200" y="2564904"/>
            <a:ext cx="8229600" cy="3759696"/>
          </a:xfrm>
        </p:spPr>
        <p:txBody>
          <a:bodyPr/>
          <a:lstStyle/>
          <a:p>
            <a:r>
              <a:rPr lang="pl-PL" dirty="0"/>
              <a:t>wymagają  wypłukania związku chemicznego zimną wodą (mechanicznie usunąć resztki wapna). Dalsze postępowanie jak w oparzeniach termicznych.  Przy  oparzeniach śluzówek jamy ustnej i gardła u chorych  przytomnych, po wypłukaniu zimną wodą oparzonych okolic podajemy  do  picia  (małymi łyczkami) wodę z lodem.</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lstStyle/>
          <a:p>
            <a:pPr algn="ctr"/>
            <a:r>
              <a:rPr lang="pl-PL" b="1" dirty="0"/>
              <a:t>Oparzenie oka</a:t>
            </a:r>
            <a:endParaRPr lang="pl-PL" dirty="0"/>
          </a:p>
        </p:txBody>
      </p:sp>
      <p:sp>
        <p:nvSpPr>
          <p:cNvPr id="3" name="Symbol zastępczy zawartości 2"/>
          <p:cNvSpPr>
            <a:spLocks noGrp="1"/>
          </p:cNvSpPr>
          <p:nvPr>
            <p:ph idx="1"/>
          </p:nvPr>
        </p:nvSpPr>
        <p:spPr>
          <a:xfrm>
            <a:off x="457200" y="2204864"/>
            <a:ext cx="8229600" cy="4438846"/>
          </a:xfrm>
        </p:spPr>
        <p:txBody>
          <a:bodyPr>
            <a:normAutofit lnSpcReduction="10000"/>
          </a:bodyPr>
          <a:lstStyle/>
          <a:p>
            <a:r>
              <a:rPr lang="pl-PL" b="1" dirty="0"/>
              <a:t>Natychmiastowe usunięcie związku parzącego przez długotrwałe  płukanie oka wodą przegotowaną lub z ampułek (poszkodowany leży na wznak, przekręca głowę w stronę oparzonego oka ku dołowi, rozewrzeć powieki oka, niezbyt mocny strumień wody skierować na oko z wysokości ok.10cm. </a:t>
            </a:r>
            <a:r>
              <a:rPr lang="pl-PL" b="1" dirty="0">
                <a:solidFill>
                  <a:srgbClr val="FF0000"/>
                </a:solidFill>
              </a:rPr>
              <a:t>Oko wypłukuje się od nasady nosa w kierunku kącika zewnętrznego. </a:t>
            </a:r>
            <a:r>
              <a:rPr lang="pl-PL" b="1" dirty="0"/>
              <a:t>W czasie zabiegu poszkodowany powinien poruszać gałką oczną w możliwie wszystkich kierunkach. Płukanie oka prowadzi się przez co najmniej 30 min..</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lstStyle/>
          <a:p>
            <a:pPr algn="ctr"/>
            <a:r>
              <a:rPr lang="pl-PL" b="1" dirty="0"/>
              <a:t>OMDLENIA</a:t>
            </a:r>
            <a:endParaRPr lang="pl-PL" dirty="0"/>
          </a:p>
        </p:txBody>
      </p:sp>
      <p:sp>
        <p:nvSpPr>
          <p:cNvPr id="3" name="Symbol zastępczy zawartości 2"/>
          <p:cNvSpPr>
            <a:spLocks noGrp="1"/>
          </p:cNvSpPr>
          <p:nvPr>
            <p:ph idx="1"/>
          </p:nvPr>
        </p:nvSpPr>
        <p:spPr>
          <a:xfrm>
            <a:off x="457200" y="2060848"/>
            <a:ext cx="8229600" cy="4582862"/>
          </a:xfrm>
        </p:spPr>
        <p:txBody>
          <a:bodyPr>
            <a:normAutofit lnSpcReduction="10000"/>
          </a:bodyPr>
          <a:lstStyle/>
          <a:p>
            <a:r>
              <a:rPr lang="pl-PL" b="1" dirty="0"/>
              <a:t>Omdlenie poprzedzone jest okresem zwiastunów: blada skóra, obfite poty,  nudności, uczucie oszołomienia, zawroty głowy, osłabienie, mroczki  przed  oczami. </a:t>
            </a:r>
          </a:p>
          <a:p>
            <a:r>
              <a:rPr lang="pl-PL" b="1" dirty="0">
                <a:solidFill>
                  <a:srgbClr val="00B050"/>
                </a:solidFill>
              </a:rPr>
              <a:t>Następnie pojawiają się takie objawy jak: pogłębiony  i przyspieszony oddech, zwolnienie pracy serca, wiotkość mięśni, obniżenie ciśnienia tętniczego, słabo napięte, słabo wyczuwalne tętno na tętnicach obwodowych.</a:t>
            </a:r>
          </a:p>
          <a:p>
            <a:r>
              <a:rPr lang="pl-PL" b="1" dirty="0"/>
              <a:t>Utrata  przytomności trwa od kilku do kilkunastu minut. W niektórych sytuacjach może dojść jedynie do </a:t>
            </a:r>
            <a:r>
              <a:rPr lang="pl-PL" b="1" dirty="0" err="1"/>
              <a:t>przymroczenia</a:t>
            </a:r>
            <a:endParaRPr lang="pl-PL" b="1"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lstStyle/>
          <a:p>
            <a:pPr algn="ctr"/>
            <a:r>
              <a:rPr lang="pl-PL" b="1" dirty="0"/>
              <a:t>OMDLENIA</a:t>
            </a:r>
            <a:endParaRPr lang="pl-PL" dirty="0"/>
          </a:p>
        </p:txBody>
      </p:sp>
      <p:sp>
        <p:nvSpPr>
          <p:cNvPr id="3" name="Symbol zastępczy zawartości 2"/>
          <p:cNvSpPr>
            <a:spLocks noGrp="1"/>
          </p:cNvSpPr>
          <p:nvPr>
            <p:ph idx="1"/>
          </p:nvPr>
        </p:nvSpPr>
        <p:spPr>
          <a:xfrm>
            <a:off x="457200" y="2492896"/>
            <a:ext cx="8229600" cy="4079376"/>
          </a:xfrm>
        </p:spPr>
        <p:txBody>
          <a:bodyPr>
            <a:normAutofit fontScale="92500" lnSpcReduction="10000"/>
          </a:bodyPr>
          <a:lstStyle/>
          <a:p>
            <a:r>
              <a:rPr lang="pl-PL" sz="3900" b="1" dirty="0">
                <a:solidFill>
                  <a:srgbClr val="00B050"/>
                </a:solidFill>
              </a:rPr>
              <a:t>Postępowanie w omdleniach</a:t>
            </a:r>
            <a:r>
              <a:rPr lang="pl-PL" sz="3900" b="1" dirty="0" smtClean="0">
                <a:solidFill>
                  <a:srgbClr val="00B050"/>
                </a:solidFill>
              </a:rPr>
              <a:t>.</a:t>
            </a:r>
          </a:p>
          <a:p>
            <a:pPr>
              <a:buNone/>
            </a:pPr>
            <a:endParaRPr lang="pl-PL" sz="3900" dirty="0">
              <a:solidFill>
                <a:srgbClr val="00B050"/>
              </a:solidFill>
            </a:endParaRPr>
          </a:p>
          <a:p>
            <a:r>
              <a:rPr lang="pl-PL" b="1" dirty="0"/>
              <a:t>1.  Ułożyć ratowanego w pozycji p/wstrząsowej (kończyny uniesione do góry)</a:t>
            </a:r>
          </a:p>
          <a:p>
            <a:r>
              <a:rPr lang="pl-PL" b="1" dirty="0"/>
              <a:t>2. Skontrolować podstawowe czynności życiowe. </a:t>
            </a:r>
          </a:p>
          <a:p>
            <a:r>
              <a:rPr lang="pl-PL" b="1" dirty="0"/>
              <a:t>3. Rozluźnić ubranie, ułatwić oddychanie. </a:t>
            </a:r>
          </a:p>
          <a:p>
            <a:r>
              <a:rPr lang="pl-PL" b="1" dirty="0"/>
              <a:t>4. Zabezpieczyć przed zachłyśnięciem.</a:t>
            </a:r>
          </a:p>
          <a:p>
            <a:pPr>
              <a:buNone/>
            </a:pPr>
            <a:r>
              <a:rPr lang="pl-PL" dirty="0"/>
              <a:t/>
            </a:r>
            <a:br>
              <a:rPr lang="pl-PL" dirty="0"/>
            </a:br>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2" cstate="print"/>
          <a:srcRect/>
          <a:stretch>
            <a:fillRect/>
          </a:stretch>
        </p:blipFill>
        <p:spPr bwMode="auto">
          <a:xfrm>
            <a:off x="250825" y="260350"/>
            <a:ext cx="838200" cy="838200"/>
          </a:xfrm>
          <a:prstGeom prst="rect">
            <a:avLst/>
          </a:prstGeom>
          <a:noFill/>
          <a:ln w="9525">
            <a:noFill/>
            <a:miter lim="800000"/>
            <a:headEnd/>
            <a:tailEnd/>
          </a:ln>
          <a:effectLst/>
        </p:spPr>
      </p:pic>
      <p:sp>
        <p:nvSpPr>
          <p:cNvPr id="5130" name="Text Box 10"/>
          <p:cNvSpPr txBox="1">
            <a:spLocks noChangeArrowheads="1"/>
          </p:cNvSpPr>
          <p:nvPr/>
        </p:nvSpPr>
        <p:spPr bwMode="auto">
          <a:xfrm>
            <a:off x="323850" y="1556792"/>
            <a:ext cx="8534430" cy="4431983"/>
          </a:xfrm>
          <a:prstGeom prst="rect">
            <a:avLst/>
          </a:prstGeom>
          <a:noFill/>
          <a:ln w="9525">
            <a:noFill/>
            <a:miter lim="800000"/>
            <a:headEnd/>
            <a:tailEnd/>
          </a:ln>
          <a:effectLst/>
        </p:spPr>
        <p:txBody>
          <a:bodyPr wrap="square">
            <a:spAutoFit/>
          </a:bodyPr>
          <a:lstStyle/>
          <a:p>
            <a:pPr marL="457200" indent="-457200" algn="ctr"/>
            <a:r>
              <a:rPr lang="pl-PL" b="1" dirty="0">
                <a:solidFill>
                  <a:srgbClr val="00B050"/>
                </a:solidFill>
                <a:effectLst>
                  <a:outerShdw blurRad="38100" dist="38100" dir="2700000" algn="tl">
                    <a:srgbClr val="FFFFFF"/>
                  </a:outerShdw>
                </a:effectLst>
                <a:latin typeface="Tahoma" pitchFamily="34" charset="0"/>
              </a:rPr>
              <a:t>ROZPORZĄDZENIE Ministra Pracy i Polityki Socjalnej </a:t>
            </a:r>
            <a:r>
              <a:rPr lang="pl-PL" b="1" dirty="0">
                <a:solidFill>
                  <a:srgbClr val="00B050"/>
                </a:solidFill>
                <a:latin typeface="Tahoma" pitchFamily="34" charset="0"/>
              </a:rPr>
              <a:t>z dnia </a:t>
            </a:r>
          </a:p>
          <a:p>
            <a:pPr marL="457200" indent="-457200" algn="ctr"/>
            <a:r>
              <a:rPr lang="pl-PL" b="1" dirty="0">
                <a:solidFill>
                  <a:srgbClr val="00B050"/>
                </a:solidFill>
                <a:latin typeface="Tahoma" pitchFamily="34" charset="0"/>
              </a:rPr>
              <a:t>26 września 1997 r. w sprawie ogólnych przepisów bezpieczeństwa i higieny pracy (Dz. U. Nr 129, poz. 844) z </a:t>
            </a:r>
            <a:r>
              <a:rPr lang="pl-PL" b="1" dirty="0" err="1">
                <a:solidFill>
                  <a:srgbClr val="00B050"/>
                </a:solidFill>
                <a:latin typeface="Tahoma" pitchFamily="34" charset="0"/>
              </a:rPr>
              <a:t>późn</a:t>
            </a:r>
            <a:r>
              <a:rPr lang="pl-PL" b="1" dirty="0">
                <a:solidFill>
                  <a:srgbClr val="00B050"/>
                </a:solidFill>
                <a:latin typeface="Tahoma" pitchFamily="34" charset="0"/>
              </a:rPr>
              <a:t>. zmianami</a:t>
            </a:r>
          </a:p>
          <a:p>
            <a:pPr marL="457200" indent="-457200" algn="ctr"/>
            <a:r>
              <a:rPr lang="pl-PL" b="1" dirty="0">
                <a:solidFill>
                  <a:srgbClr val="00B050"/>
                </a:solidFill>
                <a:latin typeface="Tahoma" pitchFamily="34" charset="0"/>
              </a:rPr>
              <a:t>Tekst jednolity: Obwieszczenie Ministra Gospodarki, Pracy i Polityki Społecznej z dnia 28 sierpnia 2003 r. (Dz. U. Nr 169, poz. 1650)</a:t>
            </a:r>
          </a:p>
          <a:p>
            <a:pPr marL="457200" indent="-457200"/>
            <a:endParaRPr lang="pl-PL" sz="2400" b="1" dirty="0">
              <a:solidFill>
                <a:srgbClr val="00B050"/>
              </a:solidFill>
              <a:latin typeface="Tahoma" pitchFamily="34" charset="0"/>
            </a:endParaRPr>
          </a:p>
          <a:p>
            <a:pPr marL="457200" indent="-457200"/>
            <a:r>
              <a:rPr lang="pl-PL" sz="2400" b="1" dirty="0">
                <a:solidFill>
                  <a:srgbClr val="00B050"/>
                </a:solidFill>
                <a:effectLst>
                  <a:outerShdw blurRad="38100" dist="38100" dir="2700000" algn="tl">
                    <a:srgbClr val="FFFFFF"/>
                  </a:outerShdw>
                </a:effectLst>
                <a:latin typeface="Tahoma" pitchFamily="34" charset="0"/>
              </a:rPr>
              <a:t>§ 44. (c.d.)</a:t>
            </a:r>
          </a:p>
          <a:p>
            <a:pPr marL="457200" indent="-457200"/>
            <a:r>
              <a:rPr lang="pl-PL" sz="2400" b="1" dirty="0">
                <a:solidFill>
                  <a:srgbClr val="00B050"/>
                </a:solidFill>
                <a:effectLst>
                  <a:outerShdw blurRad="38100" dist="38100" dir="2700000" algn="tl">
                    <a:srgbClr val="FFFFFF"/>
                  </a:outerShdw>
                </a:effectLst>
                <a:latin typeface="Tahoma" pitchFamily="34" charset="0"/>
              </a:rPr>
              <a:t>2. Ilość, usytuowanie i wyposażenie punktów pierwszej pomocy i apteczek powinny być ustalone w porozumieniu z lekarzem sprawującym profilaktyczną opiekę zdrowotną nad pracownikami, z uwzględnieniem rodzajów             i nasilenia występujących zagrożeń.</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51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p:cNvPicPr>
            <a:picLocks noChangeAspect="1" noChangeArrowheads="1"/>
          </p:cNvPicPr>
          <p:nvPr/>
        </p:nvPicPr>
        <p:blipFill>
          <a:blip r:embed="rId2" cstate="print"/>
          <a:srcRect/>
          <a:stretch>
            <a:fillRect/>
          </a:stretch>
        </p:blipFill>
        <p:spPr bwMode="auto">
          <a:xfrm>
            <a:off x="250825" y="260350"/>
            <a:ext cx="762000" cy="762000"/>
          </a:xfrm>
          <a:prstGeom prst="rect">
            <a:avLst/>
          </a:prstGeom>
          <a:noFill/>
          <a:ln w="9525">
            <a:noFill/>
            <a:miter lim="800000"/>
            <a:headEnd/>
            <a:tailEnd/>
          </a:ln>
          <a:effectLst/>
        </p:spPr>
      </p:pic>
      <p:sp>
        <p:nvSpPr>
          <p:cNvPr id="6154" name="Text Box 10"/>
          <p:cNvSpPr txBox="1">
            <a:spLocks noChangeArrowheads="1"/>
          </p:cNvSpPr>
          <p:nvPr/>
        </p:nvSpPr>
        <p:spPr bwMode="auto">
          <a:xfrm>
            <a:off x="323850" y="1052513"/>
            <a:ext cx="8424863" cy="4576762"/>
          </a:xfrm>
          <a:prstGeom prst="rect">
            <a:avLst/>
          </a:prstGeom>
          <a:noFill/>
          <a:ln w="9525">
            <a:noFill/>
            <a:miter lim="800000"/>
            <a:headEnd/>
            <a:tailEnd/>
          </a:ln>
          <a:effectLst/>
        </p:spPr>
        <p:txBody>
          <a:bodyPr>
            <a:spAutoFit/>
          </a:bodyPr>
          <a:lstStyle/>
          <a:p>
            <a:pPr marL="457200" indent="-457200" algn="ctr"/>
            <a:r>
              <a:rPr lang="pl-PL" b="1" dirty="0">
                <a:solidFill>
                  <a:srgbClr val="00B050"/>
                </a:solidFill>
                <a:effectLst>
                  <a:outerShdw blurRad="38100" dist="38100" dir="2700000" algn="tl">
                    <a:srgbClr val="FFFFFF"/>
                  </a:outerShdw>
                </a:effectLst>
                <a:latin typeface="Tahoma" pitchFamily="34" charset="0"/>
              </a:rPr>
              <a:t>ROZPORZĄDZENIE Ministra Pracy i Polityki Socjalnej </a:t>
            </a:r>
            <a:r>
              <a:rPr lang="pl-PL" b="1" dirty="0">
                <a:solidFill>
                  <a:srgbClr val="00B050"/>
                </a:solidFill>
                <a:latin typeface="Tahoma" pitchFamily="34" charset="0"/>
              </a:rPr>
              <a:t>z dnia </a:t>
            </a:r>
          </a:p>
          <a:p>
            <a:pPr marL="457200" indent="-457200" algn="ctr"/>
            <a:r>
              <a:rPr lang="pl-PL" b="1" dirty="0">
                <a:solidFill>
                  <a:srgbClr val="00B050"/>
                </a:solidFill>
                <a:latin typeface="Tahoma" pitchFamily="34" charset="0"/>
              </a:rPr>
              <a:t>26 września 1997 r. w sprawie ogólnych przepisów bezpieczeństwa i higieny pracy (Dz. U. Nr 129, poz. 844) z </a:t>
            </a:r>
            <a:r>
              <a:rPr lang="pl-PL" b="1" dirty="0" err="1">
                <a:solidFill>
                  <a:srgbClr val="00B050"/>
                </a:solidFill>
                <a:latin typeface="Tahoma" pitchFamily="34" charset="0"/>
              </a:rPr>
              <a:t>późn</a:t>
            </a:r>
            <a:r>
              <a:rPr lang="pl-PL" b="1" dirty="0">
                <a:solidFill>
                  <a:srgbClr val="00B050"/>
                </a:solidFill>
                <a:latin typeface="Tahoma" pitchFamily="34" charset="0"/>
              </a:rPr>
              <a:t>. zmianami</a:t>
            </a:r>
          </a:p>
          <a:p>
            <a:pPr marL="457200" indent="-457200" algn="ctr"/>
            <a:r>
              <a:rPr lang="pl-PL" b="1" dirty="0">
                <a:solidFill>
                  <a:srgbClr val="00B050"/>
                </a:solidFill>
                <a:latin typeface="Tahoma" pitchFamily="34" charset="0"/>
              </a:rPr>
              <a:t>Tekst jednolity: Obwieszczenie Ministra Gospodarki, Pracy i Polityki Społecznej z dnia 28 sierpnia 2003 r. (Dz. U. Nr 169, poz. 1650)</a:t>
            </a:r>
          </a:p>
          <a:p>
            <a:pPr marL="457200" indent="-457200"/>
            <a:endParaRPr lang="pl-PL" b="1" dirty="0">
              <a:solidFill>
                <a:srgbClr val="00B050"/>
              </a:solidFill>
              <a:latin typeface="Times New Roman" charset="0"/>
            </a:endParaRPr>
          </a:p>
          <a:p>
            <a:pPr marL="457200" indent="-457200"/>
            <a:endParaRPr lang="pl-PL" b="1" dirty="0">
              <a:solidFill>
                <a:srgbClr val="00B050"/>
              </a:solidFill>
              <a:latin typeface="Times New Roman" charset="0"/>
            </a:endParaRPr>
          </a:p>
          <a:p>
            <a:pPr marL="457200" indent="-457200"/>
            <a:r>
              <a:rPr lang="pl-PL" sz="2800" b="1" dirty="0">
                <a:solidFill>
                  <a:srgbClr val="00B050"/>
                </a:solidFill>
                <a:effectLst>
                  <a:outerShdw blurRad="38100" dist="38100" dir="2700000" algn="tl">
                    <a:srgbClr val="FFFFFF"/>
                  </a:outerShdw>
                </a:effectLst>
                <a:latin typeface="Tahoma" pitchFamily="34" charset="0"/>
              </a:rPr>
              <a:t>§ 44. (c.d.)</a:t>
            </a:r>
          </a:p>
          <a:p>
            <a:pPr marL="457200" indent="-457200"/>
            <a:r>
              <a:rPr lang="pl-PL" sz="2800" b="1" dirty="0">
                <a:solidFill>
                  <a:srgbClr val="00B050"/>
                </a:solidFill>
                <a:effectLst>
                  <a:outerShdw blurRad="38100" dist="38100" dir="2700000" algn="tl">
                    <a:srgbClr val="FFFFFF"/>
                  </a:outerShdw>
                </a:effectLst>
                <a:latin typeface="Tahoma" pitchFamily="34" charset="0"/>
              </a:rPr>
              <a:t>3. Obsługa punktów i apteczek, na każdej zmianie powinna być powierzana wyznaczonym pracownikom, </a:t>
            </a:r>
            <a:r>
              <a:rPr lang="pl-PL" sz="2800" b="1" u="sng" dirty="0">
                <a:solidFill>
                  <a:srgbClr val="00B050"/>
                </a:solidFill>
                <a:effectLst>
                  <a:outerShdw blurRad="38100" dist="38100" dir="2700000" algn="tl">
                    <a:srgbClr val="FFFFFF"/>
                  </a:outerShdw>
                </a:effectLst>
                <a:latin typeface="Tahoma" pitchFamily="34" charset="0"/>
              </a:rPr>
              <a:t>przeszkolonym w udzielaniu pierwszej pomocy.</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615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p:cNvPicPr>
            <a:picLocks noChangeAspect="1" noChangeArrowheads="1"/>
          </p:cNvPicPr>
          <p:nvPr/>
        </p:nvPicPr>
        <p:blipFill>
          <a:blip r:embed="rId2" cstate="print"/>
          <a:srcRect/>
          <a:stretch>
            <a:fillRect/>
          </a:stretch>
        </p:blipFill>
        <p:spPr bwMode="auto">
          <a:xfrm>
            <a:off x="250825" y="260350"/>
            <a:ext cx="914400" cy="914400"/>
          </a:xfrm>
          <a:prstGeom prst="rect">
            <a:avLst/>
          </a:prstGeom>
          <a:noFill/>
          <a:ln w="9525">
            <a:noFill/>
            <a:miter lim="800000"/>
            <a:headEnd/>
            <a:tailEnd/>
          </a:ln>
          <a:effectLst/>
        </p:spPr>
      </p:pic>
      <p:sp>
        <p:nvSpPr>
          <p:cNvPr id="7179" name="Text Box 11"/>
          <p:cNvSpPr txBox="1">
            <a:spLocks noChangeArrowheads="1"/>
          </p:cNvSpPr>
          <p:nvPr/>
        </p:nvSpPr>
        <p:spPr bwMode="auto">
          <a:xfrm>
            <a:off x="323850" y="1268412"/>
            <a:ext cx="8424863" cy="4339650"/>
          </a:xfrm>
          <a:prstGeom prst="rect">
            <a:avLst/>
          </a:prstGeom>
          <a:noFill/>
          <a:ln w="9525">
            <a:noFill/>
            <a:miter lim="800000"/>
            <a:headEnd/>
            <a:tailEnd/>
          </a:ln>
          <a:effectLst/>
        </p:spPr>
        <p:txBody>
          <a:bodyPr wrap="square">
            <a:spAutoFit/>
          </a:bodyPr>
          <a:lstStyle/>
          <a:p>
            <a:pPr marL="457200" indent="-457200" algn="ctr"/>
            <a:r>
              <a:rPr lang="pl-PL" b="1" dirty="0">
                <a:solidFill>
                  <a:srgbClr val="00B050"/>
                </a:solidFill>
                <a:effectLst>
                  <a:outerShdw blurRad="38100" dist="38100" dir="2700000" algn="tl">
                    <a:srgbClr val="FFFFFF"/>
                  </a:outerShdw>
                </a:effectLst>
                <a:latin typeface="Tahoma" pitchFamily="34" charset="0"/>
              </a:rPr>
              <a:t>ROZPORZĄDZENIE Ministra Pracy i Polityki Socjalnej </a:t>
            </a:r>
            <a:r>
              <a:rPr lang="pl-PL" b="1" dirty="0">
                <a:solidFill>
                  <a:srgbClr val="00B050"/>
                </a:solidFill>
                <a:latin typeface="Tahoma" pitchFamily="34" charset="0"/>
              </a:rPr>
              <a:t>z dnia </a:t>
            </a:r>
          </a:p>
          <a:p>
            <a:pPr marL="457200" indent="-457200" algn="ctr"/>
            <a:r>
              <a:rPr lang="pl-PL" b="1" dirty="0">
                <a:solidFill>
                  <a:srgbClr val="00B050"/>
                </a:solidFill>
                <a:latin typeface="Tahoma" pitchFamily="34" charset="0"/>
              </a:rPr>
              <a:t>26 września 1997 r. w sprawie ogólnych przepisów bezpieczeństwa i higieny pracy(Dz. U. Nr 129, poz. 844) z </a:t>
            </a:r>
            <a:r>
              <a:rPr lang="pl-PL" b="1" dirty="0" err="1">
                <a:solidFill>
                  <a:srgbClr val="00B050"/>
                </a:solidFill>
                <a:latin typeface="Tahoma" pitchFamily="34" charset="0"/>
              </a:rPr>
              <a:t>późn</a:t>
            </a:r>
            <a:r>
              <a:rPr lang="pl-PL" b="1" dirty="0">
                <a:solidFill>
                  <a:srgbClr val="00B050"/>
                </a:solidFill>
                <a:latin typeface="Tahoma" pitchFamily="34" charset="0"/>
              </a:rPr>
              <a:t>. zmianami</a:t>
            </a:r>
          </a:p>
          <a:p>
            <a:pPr marL="457200" indent="-457200" algn="ctr"/>
            <a:r>
              <a:rPr lang="pl-PL" b="1" dirty="0">
                <a:solidFill>
                  <a:srgbClr val="00B050"/>
                </a:solidFill>
                <a:latin typeface="Tahoma" pitchFamily="34" charset="0"/>
              </a:rPr>
              <a:t>Tekst jednolity: Obwieszczenie Ministra Gospodarki, Pracy i Polityki Społecznej z dnia 28 sierpnia 2003 r. (Dz. U. Nr 169, poz. 1650)</a:t>
            </a:r>
          </a:p>
          <a:p>
            <a:pPr marL="457200" indent="-457200"/>
            <a:endParaRPr lang="pl-PL" b="1" dirty="0">
              <a:solidFill>
                <a:srgbClr val="00B050"/>
              </a:solidFill>
              <a:latin typeface="Tahoma" pitchFamily="34" charset="0"/>
            </a:endParaRPr>
          </a:p>
          <a:p>
            <a:pPr marL="457200" indent="-457200"/>
            <a:r>
              <a:rPr lang="pl-PL" sz="2400" b="1" dirty="0">
                <a:solidFill>
                  <a:srgbClr val="00B050"/>
                </a:solidFill>
                <a:effectLst>
                  <a:outerShdw blurRad="38100" dist="38100" dir="2700000" algn="tl">
                    <a:srgbClr val="FFFFFF"/>
                  </a:outerShdw>
                </a:effectLst>
                <a:latin typeface="Tahoma" pitchFamily="34" charset="0"/>
              </a:rPr>
              <a:t>§ 44. (c.d.)</a:t>
            </a:r>
          </a:p>
          <a:p>
            <a:pPr marL="457200" indent="-457200"/>
            <a:r>
              <a:rPr lang="pl-PL" sz="2400" b="1" dirty="0">
                <a:solidFill>
                  <a:srgbClr val="00B050"/>
                </a:solidFill>
                <a:effectLst>
                  <a:outerShdw blurRad="38100" dist="38100" dir="2700000" algn="tl">
                    <a:srgbClr val="FFFFFF"/>
                  </a:outerShdw>
                </a:effectLst>
                <a:latin typeface="Tahoma" pitchFamily="34" charset="0"/>
              </a:rPr>
              <a:t>4. W punktach pierwszej pomocy i przy apteczkach, w widocznych miejscach, powinny być wywieszone instrukcje o udzielaniu pierwszej pomocy w razie wypadku oraz wykazy pracowników przeszkolonych w udzielaniu pierwszej pomocy.</a:t>
            </a:r>
            <a:endParaRPr lang="pl-PL" b="1" dirty="0">
              <a:solidFill>
                <a:srgbClr val="00B050"/>
              </a:solidFill>
              <a:effectLst>
                <a:outerShdw blurRad="38100" dist="38100" dir="2700000" algn="tl">
                  <a:srgbClr val="FFFFFF"/>
                </a:outerShdw>
              </a:effectLst>
              <a:latin typeface="Times New Roman" charset="0"/>
            </a:endParaRP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717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1032"/>
          <p:cNvPicPr>
            <a:picLocks noChangeAspect="1" noChangeArrowheads="1"/>
          </p:cNvPicPr>
          <p:nvPr/>
        </p:nvPicPr>
        <p:blipFill>
          <a:blip r:embed="rId2" cstate="print"/>
          <a:srcRect/>
          <a:stretch>
            <a:fillRect/>
          </a:stretch>
        </p:blipFill>
        <p:spPr bwMode="auto">
          <a:xfrm>
            <a:off x="250825" y="260350"/>
            <a:ext cx="762000" cy="762000"/>
          </a:xfrm>
          <a:prstGeom prst="rect">
            <a:avLst/>
          </a:prstGeom>
          <a:noFill/>
          <a:ln w="9525">
            <a:noFill/>
            <a:miter lim="800000"/>
            <a:headEnd/>
            <a:tailEnd/>
          </a:ln>
          <a:effectLst/>
        </p:spPr>
      </p:pic>
      <p:sp>
        <p:nvSpPr>
          <p:cNvPr id="18442" name="Text Box 1034"/>
          <p:cNvSpPr txBox="1">
            <a:spLocks noChangeArrowheads="1"/>
          </p:cNvSpPr>
          <p:nvPr/>
        </p:nvSpPr>
        <p:spPr bwMode="auto">
          <a:xfrm>
            <a:off x="0" y="1484312"/>
            <a:ext cx="8715404" cy="4730769"/>
          </a:xfrm>
          <a:prstGeom prst="rect">
            <a:avLst/>
          </a:prstGeom>
          <a:solidFill>
            <a:srgbClr val="FFFFFF"/>
          </a:solidFill>
          <a:ln w="76200" cmpd="tri">
            <a:noFill/>
            <a:miter lim="800000"/>
            <a:headEnd/>
            <a:tailEnd/>
          </a:ln>
        </p:spPr>
        <p:txBody>
          <a:bodyPr/>
          <a:lstStyle/>
          <a:p>
            <a:r>
              <a:rPr lang="pl-PL" sz="2400" b="1" i="1" dirty="0">
                <a:solidFill>
                  <a:srgbClr val="00B050"/>
                </a:solidFill>
                <a:effectLst>
                  <a:outerShdw blurRad="38100" dist="38100" dir="2700000" algn="tl">
                    <a:srgbClr val="C0C0C0"/>
                  </a:outerShdw>
                </a:effectLst>
                <a:latin typeface="Tahoma" pitchFamily="34" charset="0"/>
              </a:rPr>
              <a:t>WARTO PAMIĘTAĆ !!!</a:t>
            </a:r>
            <a:r>
              <a:rPr lang="pl-PL" sz="2400" b="1" dirty="0">
                <a:solidFill>
                  <a:srgbClr val="00B050"/>
                </a:solidFill>
                <a:latin typeface="Tahoma" pitchFamily="34" charset="0"/>
              </a:rPr>
              <a:t> </a:t>
            </a:r>
          </a:p>
          <a:p>
            <a:pPr algn="ctr"/>
            <a:endParaRPr lang="pl-PL" b="1" dirty="0">
              <a:solidFill>
                <a:srgbClr val="00B050"/>
              </a:solidFill>
              <a:latin typeface="Times New Roman" charset="0"/>
              <a:sym typeface="Wingdings 2" pitchFamily="18" charset="2"/>
            </a:endParaRPr>
          </a:p>
          <a:p>
            <a:pPr algn="ctr"/>
            <a:r>
              <a:rPr lang="pl-PL" b="1" dirty="0" err="1">
                <a:solidFill>
                  <a:srgbClr val="00B050"/>
                </a:solidFill>
                <a:latin typeface="Times New Roman" charset="0"/>
                <a:sym typeface="Wingdings 2" pitchFamily="18" charset="2"/>
              </a:rPr>
              <a:t></a:t>
            </a:r>
            <a:endParaRPr lang="pl-PL" b="1" dirty="0">
              <a:solidFill>
                <a:srgbClr val="00B050"/>
              </a:solidFill>
              <a:latin typeface="Times New Roman" charset="0"/>
              <a:sym typeface="Wingdings 2" pitchFamily="18" charset="2"/>
            </a:endParaRPr>
          </a:p>
          <a:p>
            <a:endParaRPr lang="pl-PL" sz="1200" dirty="0">
              <a:solidFill>
                <a:srgbClr val="00B050"/>
              </a:solidFill>
              <a:latin typeface="Times New Roman" charset="0"/>
            </a:endParaRPr>
          </a:p>
          <a:p>
            <a:pPr algn="ctr"/>
            <a:r>
              <a:rPr lang="pl-PL" sz="2800" b="1" dirty="0">
                <a:solidFill>
                  <a:srgbClr val="FF0000"/>
                </a:solidFill>
                <a:latin typeface="Tahoma" pitchFamily="34" charset="0"/>
              </a:rPr>
              <a:t>Warunkiem powstania prawnego obowiązku udzielenia pomocy jest zaistnienie wypadku, np. urazu lub nagłego pogorszenia się stanu zdrowia osoby poszkodowanej</a:t>
            </a:r>
            <a:endParaRPr lang="pl-PL" dirty="0">
              <a:solidFill>
                <a:srgbClr val="FF0000"/>
              </a:solidFill>
              <a:latin typeface="Times New Roman" charset="0"/>
            </a:endParaRP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1844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1" name="Picture 1033"/>
          <p:cNvPicPr>
            <a:picLocks noChangeAspect="1" noChangeArrowheads="1"/>
          </p:cNvPicPr>
          <p:nvPr/>
        </p:nvPicPr>
        <p:blipFill>
          <a:blip r:embed="rId2" cstate="print"/>
          <a:srcRect/>
          <a:stretch>
            <a:fillRect/>
          </a:stretch>
        </p:blipFill>
        <p:spPr bwMode="auto">
          <a:xfrm>
            <a:off x="250825" y="260350"/>
            <a:ext cx="685800" cy="685800"/>
          </a:xfrm>
          <a:prstGeom prst="rect">
            <a:avLst/>
          </a:prstGeom>
          <a:noFill/>
          <a:ln w="9525">
            <a:noFill/>
            <a:miter lim="800000"/>
            <a:headEnd/>
            <a:tailEnd/>
          </a:ln>
          <a:effectLst/>
        </p:spPr>
      </p:pic>
      <p:sp>
        <p:nvSpPr>
          <p:cNvPr id="13324" name="Text Box 1036"/>
          <p:cNvSpPr txBox="1">
            <a:spLocks noChangeArrowheads="1"/>
          </p:cNvSpPr>
          <p:nvPr/>
        </p:nvSpPr>
        <p:spPr bwMode="auto">
          <a:xfrm>
            <a:off x="0" y="1989138"/>
            <a:ext cx="7632700" cy="3384550"/>
          </a:xfrm>
          <a:prstGeom prst="rect">
            <a:avLst/>
          </a:prstGeom>
          <a:solidFill>
            <a:srgbClr val="FFFFFF"/>
          </a:solidFill>
          <a:ln w="76200" cmpd="tri">
            <a:noFill/>
            <a:miter lim="800000"/>
            <a:headEnd/>
            <a:tailEnd/>
          </a:ln>
        </p:spPr>
        <p:txBody>
          <a:bodyPr/>
          <a:lstStyle/>
          <a:p>
            <a:r>
              <a:rPr lang="pl-PL" sz="2400" b="1" i="1" dirty="0">
                <a:solidFill>
                  <a:srgbClr val="00B050"/>
                </a:solidFill>
                <a:effectLst>
                  <a:outerShdw blurRad="38100" dist="38100" dir="2700000" algn="tl">
                    <a:srgbClr val="C0C0C0"/>
                  </a:outerShdw>
                </a:effectLst>
                <a:latin typeface="Tahoma" pitchFamily="34" charset="0"/>
              </a:rPr>
              <a:t>WARTO PAMIĘTAĆ !!! 	</a:t>
            </a:r>
          </a:p>
          <a:p>
            <a:pPr algn="ctr"/>
            <a:endParaRPr lang="pl-PL" b="1" dirty="0">
              <a:solidFill>
                <a:srgbClr val="00B050"/>
              </a:solidFill>
              <a:latin typeface="Times New Roman" charset="0"/>
              <a:sym typeface="Wingdings 2" pitchFamily="18" charset="2"/>
            </a:endParaRPr>
          </a:p>
          <a:p>
            <a:pPr algn="ctr"/>
            <a:r>
              <a:rPr lang="pl-PL" b="1" dirty="0" err="1">
                <a:solidFill>
                  <a:srgbClr val="00B050"/>
                </a:solidFill>
                <a:latin typeface="Times New Roman" charset="0"/>
                <a:sym typeface="Wingdings 2" pitchFamily="18" charset="2"/>
              </a:rPr>
              <a:t></a:t>
            </a:r>
            <a:endParaRPr lang="pl-PL" sz="1600" b="1" dirty="0">
              <a:solidFill>
                <a:srgbClr val="00B050"/>
              </a:solidFill>
              <a:latin typeface="Times New Roman" charset="0"/>
            </a:endParaRPr>
          </a:p>
          <a:p>
            <a:pPr algn="ctr"/>
            <a:r>
              <a:rPr lang="pl-PL" sz="3200" b="1" dirty="0">
                <a:solidFill>
                  <a:srgbClr val="00B050"/>
                </a:solidFill>
                <a:effectLst>
                  <a:outerShdw blurRad="38100" dist="38100" dir="2700000" algn="tl">
                    <a:srgbClr val="C0C0C0"/>
                  </a:outerShdw>
                </a:effectLst>
                <a:latin typeface="Tahoma" pitchFamily="34" charset="0"/>
              </a:rPr>
              <a:t>Najważniejsze w każdej akcji ratowniczej jest </a:t>
            </a:r>
          </a:p>
          <a:p>
            <a:pPr algn="ctr"/>
            <a:r>
              <a:rPr lang="pl-PL" sz="3200" b="1" dirty="0">
                <a:solidFill>
                  <a:srgbClr val="FF0000"/>
                </a:solidFill>
                <a:effectLst>
                  <a:outerShdw blurRad="38100" dist="38100" dir="2700000" algn="tl">
                    <a:srgbClr val="C0C0C0"/>
                  </a:outerShdw>
                </a:effectLst>
                <a:latin typeface="Tahoma" pitchFamily="34" charset="0"/>
              </a:rPr>
              <a:t>jak najszybsze wezwanie pomocy specjalistycznej.</a:t>
            </a:r>
            <a:endParaRPr lang="pl-PL" sz="3200" b="1" dirty="0">
              <a:effectLst>
                <a:outerShdw blurRad="38100" dist="38100" dir="2700000" algn="tl">
                  <a:srgbClr val="C0C0C0"/>
                </a:outerShdw>
              </a:effectLst>
              <a:latin typeface="Tahoma" pitchFamily="34" charset="0"/>
            </a:endParaRP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133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7" name="Picture 1033"/>
          <p:cNvPicPr>
            <a:picLocks noChangeAspect="1" noChangeArrowheads="1"/>
          </p:cNvPicPr>
          <p:nvPr/>
        </p:nvPicPr>
        <p:blipFill>
          <a:blip r:embed="rId2" cstate="print"/>
          <a:srcRect/>
          <a:stretch>
            <a:fillRect/>
          </a:stretch>
        </p:blipFill>
        <p:spPr bwMode="auto">
          <a:xfrm>
            <a:off x="250825" y="260350"/>
            <a:ext cx="685800" cy="685800"/>
          </a:xfrm>
          <a:prstGeom prst="rect">
            <a:avLst/>
          </a:prstGeom>
          <a:noFill/>
          <a:ln w="9525">
            <a:noFill/>
            <a:miter lim="800000"/>
            <a:headEnd/>
            <a:tailEnd/>
          </a:ln>
          <a:effectLst/>
        </p:spPr>
      </p:pic>
      <p:sp>
        <p:nvSpPr>
          <p:cNvPr id="12299" name="Text Box 1035"/>
          <p:cNvSpPr txBox="1">
            <a:spLocks noChangeArrowheads="1"/>
          </p:cNvSpPr>
          <p:nvPr/>
        </p:nvSpPr>
        <p:spPr bwMode="auto">
          <a:xfrm>
            <a:off x="0" y="1989138"/>
            <a:ext cx="7800975" cy="3097212"/>
          </a:xfrm>
          <a:prstGeom prst="rect">
            <a:avLst/>
          </a:prstGeom>
          <a:solidFill>
            <a:srgbClr val="FFFFFF"/>
          </a:solidFill>
          <a:ln w="76200" cmpd="tri">
            <a:noFill/>
            <a:miter lim="800000"/>
            <a:headEnd/>
            <a:tailEnd/>
          </a:ln>
        </p:spPr>
        <p:txBody>
          <a:bodyPr/>
          <a:lstStyle/>
          <a:p>
            <a:pPr algn="ctr"/>
            <a:r>
              <a:rPr lang="pl-PL" sz="2600" dirty="0" err="1">
                <a:solidFill>
                  <a:srgbClr val="008000"/>
                </a:solidFill>
                <a:latin typeface="Times New Roman" charset="0"/>
                <a:sym typeface="Wingdings 2" pitchFamily="18" charset="2"/>
              </a:rPr>
              <a:t></a:t>
            </a:r>
            <a:endParaRPr lang="pl-PL" sz="2600" dirty="0">
              <a:solidFill>
                <a:srgbClr val="008000"/>
              </a:solidFill>
              <a:latin typeface="Times New Roman" charset="0"/>
              <a:sym typeface="Wingdings 2" pitchFamily="18" charset="2"/>
            </a:endParaRPr>
          </a:p>
          <a:p>
            <a:pPr algn="ctr"/>
            <a:endParaRPr lang="pl-PL" sz="1200" dirty="0">
              <a:effectLst>
                <a:outerShdw blurRad="38100" dist="38100" dir="2700000" algn="tl">
                  <a:srgbClr val="C0C0C0"/>
                </a:outerShdw>
              </a:effectLst>
              <a:latin typeface="Times New Roman" charset="0"/>
            </a:endParaRPr>
          </a:p>
          <a:p>
            <a:pPr algn="ctr"/>
            <a:r>
              <a:rPr lang="pl-PL" sz="2800" b="1" dirty="0">
                <a:solidFill>
                  <a:srgbClr val="FF0000"/>
                </a:solidFill>
                <a:effectLst>
                  <a:outerShdw blurRad="38100" dist="38100" dir="2700000" algn="tl">
                    <a:srgbClr val="C0C0C0"/>
                  </a:outerShdw>
                </a:effectLst>
                <a:latin typeface="Tahoma" pitchFamily="34" charset="0"/>
              </a:rPr>
              <a:t>Pomocy </a:t>
            </a:r>
            <a:r>
              <a:rPr lang="pl-PL" sz="2800" b="1" dirty="0" smtClean="0">
                <a:solidFill>
                  <a:srgbClr val="FF0000"/>
                </a:solidFill>
                <a:effectLst>
                  <a:outerShdw blurRad="38100" dist="38100" dir="2700000" algn="tl">
                    <a:srgbClr val="C0C0C0"/>
                  </a:outerShdw>
                </a:effectLst>
                <a:latin typeface="Tahoma" pitchFamily="34" charset="0"/>
              </a:rPr>
              <a:t>mogą Państwo </a:t>
            </a:r>
            <a:r>
              <a:rPr lang="pl-PL" sz="2800" b="1" dirty="0">
                <a:solidFill>
                  <a:srgbClr val="FF0000"/>
                </a:solidFill>
                <a:effectLst>
                  <a:outerShdw blurRad="38100" dist="38100" dir="2700000" algn="tl">
                    <a:srgbClr val="C0C0C0"/>
                  </a:outerShdw>
                </a:effectLst>
                <a:latin typeface="Tahoma" pitchFamily="34" charset="0"/>
              </a:rPr>
              <a:t>udzielać tylko wtedy, gdy nie spowoduje to zaniedbania Waszych obowiązków służbowych, mogących z kolei stworzyć zagrożenie bezpieczeństwa innych osób.</a:t>
            </a:r>
            <a:endParaRPr lang="pl-PL" sz="2800" dirty="0">
              <a:effectLst>
                <a:outerShdw blurRad="38100" dist="38100" dir="2700000" algn="tl">
                  <a:srgbClr val="C0C0C0"/>
                </a:outerShdw>
              </a:effectLst>
              <a:latin typeface="Tahoma" pitchFamily="34" charset="0"/>
            </a:endParaRP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1229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1032"/>
          <p:cNvPicPr>
            <a:picLocks noChangeAspect="1" noChangeArrowheads="1"/>
          </p:cNvPicPr>
          <p:nvPr/>
        </p:nvPicPr>
        <p:blipFill>
          <a:blip r:embed="rId2" cstate="print"/>
          <a:srcRect/>
          <a:stretch>
            <a:fillRect/>
          </a:stretch>
        </p:blipFill>
        <p:spPr bwMode="auto">
          <a:xfrm>
            <a:off x="250825" y="260350"/>
            <a:ext cx="685800" cy="685800"/>
          </a:xfrm>
          <a:prstGeom prst="rect">
            <a:avLst/>
          </a:prstGeom>
          <a:noFill/>
          <a:ln w="9525">
            <a:noFill/>
            <a:miter lim="800000"/>
            <a:headEnd/>
            <a:tailEnd/>
          </a:ln>
          <a:effectLst/>
        </p:spPr>
      </p:pic>
      <p:sp>
        <p:nvSpPr>
          <p:cNvPr id="11274" name="Text Box 1034"/>
          <p:cNvSpPr txBox="1">
            <a:spLocks noChangeArrowheads="1"/>
          </p:cNvSpPr>
          <p:nvPr/>
        </p:nvSpPr>
        <p:spPr bwMode="auto">
          <a:xfrm>
            <a:off x="0" y="1557338"/>
            <a:ext cx="8135938" cy="3816350"/>
          </a:xfrm>
          <a:prstGeom prst="rect">
            <a:avLst/>
          </a:prstGeom>
          <a:solidFill>
            <a:srgbClr val="FFFFFF"/>
          </a:solidFill>
          <a:ln w="76200" cmpd="tri">
            <a:noFill/>
            <a:miter lim="800000"/>
            <a:headEnd/>
            <a:tailEnd/>
          </a:ln>
        </p:spPr>
        <p:txBody>
          <a:bodyPr/>
          <a:lstStyle/>
          <a:p>
            <a:pPr algn="ctr"/>
            <a:r>
              <a:rPr lang="pl-PL" sz="2600" b="1" dirty="0" err="1">
                <a:solidFill>
                  <a:srgbClr val="008000"/>
                </a:solidFill>
                <a:latin typeface="Times New Roman" charset="0"/>
                <a:sym typeface="Wingdings 2" pitchFamily="18" charset="2"/>
              </a:rPr>
              <a:t></a:t>
            </a:r>
            <a:endParaRPr lang="pl-PL" sz="2600" b="1" dirty="0">
              <a:solidFill>
                <a:srgbClr val="008000"/>
              </a:solidFill>
              <a:latin typeface="Times New Roman" charset="0"/>
              <a:sym typeface="Wingdings 2" pitchFamily="18" charset="2"/>
            </a:endParaRPr>
          </a:p>
          <a:p>
            <a:pPr algn="ctr"/>
            <a:endParaRPr lang="pl-PL" sz="2600" b="1" dirty="0">
              <a:solidFill>
                <a:srgbClr val="008000"/>
              </a:solidFill>
              <a:latin typeface="Times New Roman" charset="0"/>
            </a:endParaRPr>
          </a:p>
          <a:p>
            <a:pPr algn="ctr"/>
            <a:r>
              <a:rPr lang="pl-PL" sz="2400" b="1" dirty="0" smtClean="0">
                <a:solidFill>
                  <a:srgbClr val="FF0000"/>
                </a:solidFill>
                <a:effectLst>
                  <a:outerShdw blurRad="38100" dist="38100" dir="2700000" algn="tl">
                    <a:srgbClr val="C0C0C0"/>
                  </a:outerShdw>
                </a:effectLst>
                <a:latin typeface="Tahoma" pitchFamily="34" charset="0"/>
              </a:rPr>
              <a:t>Proszę pamiętać, </a:t>
            </a:r>
            <a:endParaRPr lang="pl-PL" sz="2400" b="1" dirty="0">
              <a:solidFill>
                <a:srgbClr val="FF0000"/>
              </a:solidFill>
              <a:effectLst>
                <a:outerShdw blurRad="38100" dist="38100" dir="2700000" algn="tl">
                  <a:srgbClr val="C0C0C0"/>
                </a:outerShdw>
              </a:effectLst>
              <a:latin typeface="Tahoma" pitchFamily="34" charset="0"/>
            </a:endParaRPr>
          </a:p>
          <a:p>
            <a:pPr algn="ctr"/>
            <a:r>
              <a:rPr lang="pl-PL" sz="2400" b="1" dirty="0">
                <a:solidFill>
                  <a:srgbClr val="FF0000"/>
                </a:solidFill>
                <a:effectLst>
                  <a:outerShdw blurRad="38100" dist="38100" dir="2700000" algn="tl">
                    <a:srgbClr val="C0C0C0"/>
                  </a:outerShdw>
                </a:effectLst>
                <a:latin typeface="Tahoma" pitchFamily="34" charset="0"/>
              </a:rPr>
              <a:t>że działania ratunkowe są wymagane, jeśli nie stwarzają dodatkowego ryzyka dla życia lub zdrowia ratownika. </a:t>
            </a:r>
          </a:p>
          <a:p>
            <a:pPr algn="ctr"/>
            <a:r>
              <a:rPr lang="pl-PL" sz="2400" b="1" dirty="0">
                <a:solidFill>
                  <a:srgbClr val="FF0000"/>
                </a:solidFill>
                <a:effectLst>
                  <a:outerShdw blurRad="38100" dist="38100" dir="2700000" algn="tl">
                    <a:srgbClr val="C0C0C0"/>
                  </a:outerShdw>
                </a:effectLst>
                <a:latin typeface="Tahoma" pitchFamily="34" charset="0"/>
              </a:rPr>
              <a:t>Mogą też przynieść pewne straty materialne      (np. zużycie zawartości własnej apteczki, zniszczenie odzieży).</a:t>
            </a:r>
            <a:endParaRPr lang="pl-PL" dirty="0">
              <a:effectLst>
                <a:outerShdw blurRad="38100" dist="38100" dir="2700000" algn="tl">
                  <a:srgbClr val="C0C0C0"/>
                </a:outerShdw>
              </a:effectLst>
              <a:latin typeface="Times New Roman" charset="0"/>
            </a:endParaRP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1127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381000"/>
            <a:ext cx="7847013" cy="6248400"/>
          </a:xfrm>
          <a:noFill/>
        </p:spPr>
        <p:txBody>
          <a:bodyPr>
            <a:normAutofit fontScale="90000"/>
          </a:bodyPr>
          <a:lstStyle/>
          <a:p>
            <a:r>
              <a:rPr lang="pl-PL" b="1" dirty="0">
                <a:solidFill>
                  <a:schemeClr val="tx1">
                    <a:lumMod val="75000"/>
                    <a:lumOff val="25000"/>
                  </a:schemeClr>
                </a:solidFill>
              </a:rPr>
              <a:t>PIERWSZA POMOC – ZAGADNIENIA </a:t>
            </a:r>
            <a:r>
              <a:rPr lang="pl-PL" b="1" dirty="0" smtClean="0">
                <a:solidFill>
                  <a:schemeClr val="tx1">
                    <a:lumMod val="75000"/>
                    <a:lumOff val="25000"/>
                  </a:schemeClr>
                </a:solidFill>
              </a:rPr>
              <a:t>OGÓLNE</a:t>
            </a:r>
            <a:br>
              <a:rPr lang="pl-PL" b="1" dirty="0" smtClean="0">
                <a:solidFill>
                  <a:schemeClr val="tx1">
                    <a:lumMod val="75000"/>
                    <a:lumOff val="25000"/>
                  </a:schemeClr>
                </a:solidFill>
              </a:rPr>
            </a:br>
            <a:r>
              <a:rPr lang="pl-PL" b="1" dirty="0">
                <a:solidFill>
                  <a:schemeClr val="bg2"/>
                </a:solidFill>
              </a:rPr>
              <a:t/>
            </a:r>
            <a:br>
              <a:rPr lang="pl-PL" b="1" dirty="0">
                <a:solidFill>
                  <a:schemeClr val="bg2"/>
                </a:solidFill>
              </a:rPr>
            </a:br>
            <a:r>
              <a:rPr lang="pl-PL" b="1" dirty="0" smtClean="0">
                <a:solidFill>
                  <a:schemeClr val="tx1">
                    <a:lumMod val="75000"/>
                    <a:lumOff val="25000"/>
                  </a:schemeClr>
                </a:solidFill>
              </a:rPr>
              <a:t>O WIELE ŁATWIEJ ZAPOBIEGAĆ WYPADKOM NIŻ PÓŹNIEJ LECZYĆ ICH SKUTKI !!!</a:t>
            </a:r>
            <a:r>
              <a:rPr lang="pl-PL" b="1" dirty="0">
                <a:solidFill>
                  <a:schemeClr val="bg2"/>
                </a:solidFill>
              </a:rPr>
              <a:t/>
            </a:r>
            <a:br>
              <a:rPr lang="pl-PL" b="1" dirty="0">
                <a:solidFill>
                  <a:schemeClr val="bg2"/>
                </a:solidFill>
              </a:rPr>
            </a:br>
            <a:r>
              <a:rPr lang="pl-PL" b="1" dirty="0">
                <a:solidFill>
                  <a:schemeClr val="bg2"/>
                </a:solidFill>
              </a:rPr>
              <a:t/>
            </a:r>
            <a:br>
              <a:rPr lang="pl-PL" b="1" dirty="0">
                <a:solidFill>
                  <a:schemeClr val="bg2"/>
                </a:solidFill>
              </a:rPr>
            </a:br>
            <a:endParaRPr lang="pl-PL" b="1" dirty="0">
              <a:solidFill>
                <a:schemeClr val="bg2"/>
              </a:solidFill>
            </a:endParaRPr>
          </a:p>
        </p:txBody>
      </p:sp>
      <p:sp>
        <p:nvSpPr>
          <p:cNvPr id="3" name="Symbol zastępczy stopki 2"/>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p:cNvPicPr>
            <a:picLocks noChangeAspect="1" noChangeArrowheads="1"/>
          </p:cNvPicPr>
          <p:nvPr/>
        </p:nvPicPr>
        <p:blipFill>
          <a:blip r:embed="rId2" cstate="print"/>
          <a:srcRect/>
          <a:stretch>
            <a:fillRect/>
          </a:stretch>
        </p:blipFill>
        <p:spPr bwMode="auto">
          <a:xfrm>
            <a:off x="250825" y="260350"/>
            <a:ext cx="914400" cy="914400"/>
          </a:xfrm>
          <a:prstGeom prst="rect">
            <a:avLst/>
          </a:prstGeom>
          <a:noFill/>
          <a:ln w="9525">
            <a:noFill/>
            <a:miter lim="800000"/>
            <a:headEnd/>
            <a:tailEnd/>
          </a:ln>
          <a:effectLst/>
        </p:spPr>
      </p:pic>
      <p:sp>
        <p:nvSpPr>
          <p:cNvPr id="9226" name="Text Box 10"/>
          <p:cNvSpPr txBox="1">
            <a:spLocks noChangeArrowheads="1"/>
          </p:cNvSpPr>
          <p:nvPr/>
        </p:nvSpPr>
        <p:spPr bwMode="auto">
          <a:xfrm>
            <a:off x="0" y="1341438"/>
            <a:ext cx="8929718" cy="5516562"/>
          </a:xfrm>
          <a:prstGeom prst="rect">
            <a:avLst/>
          </a:prstGeom>
          <a:solidFill>
            <a:srgbClr val="FFFFFF"/>
          </a:solidFill>
          <a:ln w="76200" cmpd="tri">
            <a:noFill/>
            <a:miter lim="800000"/>
            <a:headEnd/>
            <a:tailEnd/>
          </a:ln>
        </p:spPr>
        <p:txBody>
          <a:bodyPr/>
          <a:lstStyle/>
          <a:p>
            <a:endParaRPr lang="pl-PL" sz="1200" b="1" dirty="0">
              <a:solidFill>
                <a:srgbClr val="000080"/>
              </a:solidFill>
              <a:latin typeface="Times New Roman" charset="0"/>
            </a:endParaRPr>
          </a:p>
          <a:p>
            <a:pPr lvl="1" algn="ctr"/>
            <a:r>
              <a:rPr lang="pl-PL" dirty="0" err="1">
                <a:solidFill>
                  <a:srgbClr val="008000"/>
                </a:solidFill>
                <a:latin typeface="Times New Roman" charset="0"/>
                <a:sym typeface="Wingdings 2" pitchFamily="18" charset="2"/>
              </a:rPr>
              <a:t></a:t>
            </a:r>
            <a:endParaRPr lang="pl-PL" b="1" dirty="0">
              <a:latin typeface="Tahoma" pitchFamily="34" charset="0"/>
            </a:endParaRPr>
          </a:p>
          <a:p>
            <a:pPr lvl="1" algn="ctr"/>
            <a:endParaRPr lang="pl-PL" sz="2000" b="1" dirty="0">
              <a:solidFill>
                <a:srgbClr val="00B050"/>
              </a:solidFill>
              <a:latin typeface="Tahoma" pitchFamily="34" charset="0"/>
            </a:endParaRPr>
          </a:p>
          <a:p>
            <a:pPr lvl="1" algn="ctr"/>
            <a:r>
              <a:rPr lang="pl-PL" sz="2400" b="1" dirty="0">
                <a:solidFill>
                  <a:srgbClr val="00B050"/>
                </a:solidFill>
                <a:latin typeface="Tahoma" pitchFamily="34" charset="0"/>
              </a:rPr>
              <a:t>ODPOWIEDZIALNOŚĆ PRAWNA ZA NIEUDZIELENIE POMOCY</a:t>
            </a:r>
          </a:p>
          <a:p>
            <a:endParaRPr lang="pl-PL" sz="2400" dirty="0">
              <a:solidFill>
                <a:srgbClr val="00B050"/>
              </a:solidFill>
              <a:latin typeface="Tahoma" pitchFamily="34" charset="0"/>
            </a:endParaRPr>
          </a:p>
          <a:p>
            <a:pPr algn="ctr"/>
            <a:r>
              <a:rPr lang="pl-PL" sz="2400" b="1" dirty="0">
                <a:solidFill>
                  <a:srgbClr val="00B050"/>
                </a:solidFill>
                <a:effectLst>
                  <a:outerShdw blurRad="38100" dist="38100" dir="2700000" algn="tl">
                    <a:srgbClr val="C0C0C0"/>
                  </a:outerShdw>
                </a:effectLst>
                <a:latin typeface="Tahoma" pitchFamily="34" charset="0"/>
              </a:rPr>
              <a:t>Odpowiedzialność karna dotyczy zaniechania pomocy lub świadomego działania na szkodę ofiar wypadku </a:t>
            </a:r>
          </a:p>
          <a:p>
            <a:pPr algn="ctr"/>
            <a:r>
              <a:rPr lang="pl-PL" sz="2400" b="1" dirty="0">
                <a:solidFill>
                  <a:srgbClr val="00B050"/>
                </a:solidFill>
                <a:effectLst>
                  <a:outerShdw blurRad="38100" dist="38100" dir="2700000" algn="tl">
                    <a:srgbClr val="C0C0C0"/>
                  </a:outerShdw>
                </a:effectLst>
                <a:latin typeface="Tahoma" pitchFamily="34" charset="0"/>
              </a:rPr>
              <a:t>(np. ucieczka z miejsca wypadku, bezczynność w miejscu zdarzenia, zła wola ratownika).</a:t>
            </a:r>
          </a:p>
          <a:p>
            <a:endParaRPr lang="pl-PL" sz="2000" dirty="0">
              <a:solidFill>
                <a:schemeClr val="bg2"/>
              </a:solidFill>
              <a:effectLst>
                <a:outerShdw blurRad="38100" dist="38100" dir="2700000" algn="tl">
                  <a:srgbClr val="C0C0C0"/>
                </a:outerShdw>
              </a:effectLst>
              <a:latin typeface="Tahoma" pitchFamily="34" charset="0"/>
            </a:endParaRPr>
          </a:p>
          <a:p>
            <a:pPr algn="ctr"/>
            <a:r>
              <a:rPr lang="pl-PL" sz="2800" b="1" dirty="0">
                <a:solidFill>
                  <a:srgbClr val="FF0000"/>
                </a:solidFill>
                <a:effectLst>
                  <a:outerShdw blurRad="38100" dist="38100" dir="2700000" algn="tl">
                    <a:srgbClr val="C0C0C0"/>
                  </a:outerShdw>
                </a:effectLst>
                <a:latin typeface="Tahoma" pitchFamily="34" charset="0"/>
              </a:rPr>
              <a:t>Nie ma jej natomiast </a:t>
            </a:r>
          </a:p>
          <a:p>
            <a:pPr algn="ctr"/>
            <a:r>
              <a:rPr lang="pl-PL" sz="2800" b="1" dirty="0">
                <a:solidFill>
                  <a:srgbClr val="FF0000"/>
                </a:solidFill>
                <a:effectLst>
                  <a:outerShdw blurRad="38100" dist="38100" dir="2700000" algn="tl">
                    <a:srgbClr val="C0C0C0"/>
                  </a:outerShdw>
                </a:effectLst>
                <a:latin typeface="Tahoma" pitchFamily="34" charset="0"/>
              </a:rPr>
              <a:t>za ewentualne niezamierzone powikłania </a:t>
            </a:r>
          </a:p>
          <a:p>
            <a:pPr algn="ctr"/>
            <a:r>
              <a:rPr lang="pl-PL" sz="2800" b="1" dirty="0">
                <a:solidFill>
                  <a:srgbClr val="FF0000"/>
                </a:solidFill>
                <a:effectLst>
                  <a:outerShdw blurRad="38100" dist="38100" dir="2700000" algn="tl">
                    <a:srgbClr val="C0C0C0"/>
                  </a:outerShdw>
                </a:effectLst>
                <a:latin typeface="Tahoma" pitchFamily="34" charset="0"/>
              </a:rPr>
              <a:t>związane z prowadzoną działalnością ratowniczą.</a:t>
            </a:r>
            <a:endParaRPr lang="pl-PL" sz="2800" dirty="0">
              <a:solidFill>
                <a:srgbClr val="008000"/>
              </a:solidFill>
              <a:effectLst>
                <a:outerShdw blurRad="38100" dist="38100" dir="2700000" algn="tl">
                  <a:srgbClr val="C0C0C0"/>
                </a:outerShdw>
              </a:effectLst>
              <a:latin typeface="Tahoma" pitchFamily="34" charset="0"/>
            </a:endParaRP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92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p:cNvPicPr>
            <a:picLocks noChangeAspect="1" noChangeArrowheads="1"/>
          </p:cNvPicPr>
          <p:nvPr/>
        </p:nvPicPr>
        <p:blipFill>
          <a:blip r:embed="rId2" cstate="print"/>
          <a:srcRect/>
          <a:stretch>
            <a:fillRect/>
          </a:stretch>
        </p:blipFill>
        <p:spPr bwMode="auto">
          <a:xfrm>
            <a:off x="250825" y="260350"/>
            <a:ext cx="838200" cy="838200"/>
          </a:xfrm>
          <a:prstGeom prst="rect">
            <a:avLst/>
          </a:prstGeom>
          <a:noFill/>
          <a:ln w="9525">
            <a:noFill/>
            <a:miter lim="800000"/>
            <a:headEnd/>
            <a:tailEnd/>
          </a:ln>
          <a:effectLst/>
        </p:spPr>
      </p:pic>
      <p:sp>
        <p:nvSpPr>
          <p:cNvPr id="10250" name="Text Box 10"/>
          <p:cNvSpPr txBox="1">
            <a:spLocks noChangeArrowheads="1"/>
          </p:cNvSpPr>
          <p:nvPr/>
        </p:nvSpPr>
        <p:spPr bwMode="auto">
          <a:xfrm>
            <a:off x="0" y="1268413"/>
            <a:ext cx="8569325" cy="4608512"/>
          </a:xfrm>
          <a:prstGeom prst="rect">
            <a:avLst/>
          </a:prstGeom>
          <a:solidFill>
            <a:srgbClr val="FFFFFF"/>
          </a:solidFill>
          <a:ln w="76200" cmpd="tri">
            <a:noFill/>
            <a:miter lim="800000"/>
            <a:headEnd/>
            <a:tailEnd/>
          </a:ln>
        </p:spPr>
        <p:txBody>
          <a:bodyPr/>
          <a:lstStyle/>
          <a:p>
            <a:pPr algn="ctr"/>
            <a:r>
              <a:rPr lang="pl-PL" sz="2600">
                <a:solidFill>
                  <a:srgbClr val="008000"/>
                </a:solidFill>
                <a:latin typeface="Times New Roman" charset="0"/>
                <a:sym typeface="Wingdings 2" pitchFamily="18" charset="2"/>
              </a:rPr>
              <a:t></a:t>
            </a:r>
            <a:endParaRPr lang="pl-PL" sz="1200">
              <a:latin typeface="Times New Roman" charset="0"/>
            </a:endParaRPr>
          </a:p>
          <a:p>
            <a:r>
              <a:rPr lang="pl-PL" sz="2800" b="1">
                <a:solidFill>
                  <a:srgbClr val="008000"/>
                </a:solidFill>
                <a:latin typeface="Tahoma" pitchFamily="34" charset="0"/>
              </a:rPr>
              <a:t>art. 162 kk</a:t>
            </a:r>
          </a:p>
          <a:p>
            <a:r>
              <a:rPr lang="pl-PL" sz="2400" b="1">
                <a:solidFill>
                  <a:srgbClr val="008000"/>
                </a:solidFill>
                <a:latin typeface="Tahoma" pitchFamily="34" charset="0"/>
              </a:rPr>
              <a:t>§ l. Osoba, która człowiekowi znajdującemu się </a:t>
            </a:r>
          </a:p>
          <a:p>
            <a:r>
              <a:rPr lang="pl-PL" sz="2400" b="1">
                <a:solidFill>
                  <a:srgbClr val="008000"/>
                </a:solidFill>
                <a:latin typeface="Tahoma" pitchFamily="34" charset="0"/>
              </a:rPr>
              <a:t>w sytuacji grożącej:</a:t>
            </a:r>
          </a:p>
          <a:p>
            <a:pPr>
              <a:buFontTx/>
              <a:buChar char="•"/>
            </a:pPr>
            <a:r>
              <a:rPr lang="pl-PL" sz="2400" b="1">
                <a:solidFill>
                  <a:srgbClr val="00CC00"/>
                </a:solidFill>
                <a:latin typeface="Tahoma" pitchFamily="34" charset="0"/>
              </a:rPr>
              <a:t> bezpośrednim niebezpieczeństwem utraty życia,</a:t>
            </a:r>
          </a:p>
          <a:p>
            <a:pPr>
              <a:buFontTx/>
              <a:buChar char="•"/>
            </a:pPr>
            <a:r>
              <a:rPr lang="pl-PL" sz="2400" b="1">
                <a:solidFill>
                  <a:srgbClr val="00CC00"/>
                </a:solidFill>
                <a:latin typeface="Tahoma" pitchFamily="34" charset="0"/>
              </a:rPr>
              <a:t> ciężkim uszkodzeniem ciała,</a:t>
            </a:r>
          </a:p>
          <a:p>
            <a:pPr>
              <a:buFontTx/>
              <a:buChar char="•"/>
            </a:pPr>
            <a:r>
              <a:rPr lang="pl-PL" sz="2400" b="1">
                <a:solidFill>
                  <a:srgbClr val="00CC00"/>
                </a:solidFill>
                <a:latin typeface="Tahoma" pitchFamily="34" charset="0"/>
              </a:rPr>
              <a:t> utratą zdrowia,</a:t>
            </a:r>
          </a:p>
          <a:p>
            <a:r>
              <a:rPr lang="pl-PL" sz="2400" b="1">
                <a:solidFill>
                  <a:srgbClr val="008000"/>
                </a:solidFill>
                <a:latin typeface="Tahoma" pitchFamily="34" charset="0"/>
              </a:rPr>
              <a:t>nie udziela pomocy, choć może jej udzielić bez narażenia siebie lub innej osoby trzeciej na niebezpieczeństwo utraty życia lub poważnego uszczerbku na zdrowiu, podlega karze więzienia </a:t>
            </a:r>
            <a:br>
              <a:rPr lang="pl-PL" sz="2400" b="1">
                <a:solidFill>
                  <a:srgbClr val="008000"/>
                </a:solidFill>
                <a:latin typeface="Tahoma" pitchFamily="34" charset="0"/>
              </a:rPr>
            </a:br>
            <a:r>
              <a:rPr lang="pl-PL" sz="2400" b="1">
                <a:solidFill>
                  <a:srgbClr val="008000"/>
                </a:solidFill>
                <a:latin typeface="Tahoma" pitchFamily="34" charset="0"/>
              </a:rPr>
              <a:t>do lat 3.</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1024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cstate="print"/>
          <a:srcRect/>
          <a:stretch>
            <a:fillRect/>
          </a:stretch>
        </p:blipFill>
        <p:spPr bwMode="auto">
          <a:xfrm>
            <a:off x="250825" y="260350"/>
            <a:ext cx="838200" cy="838200"/>
          </a:xfrm>
          <a:prstGeom prst="rect">
            <a:avLst/>
          </a:prstGeom>
          <a:noFill/>
          <a:ln w="9525">
            <a:noFill/>
            <a:miter lim="800000"/>
            <a:headEnd/>
            <a:tailEnd/>
          </a:ln>
          <a:effectLst/>
        </p:spPr>
      </p:pic>
      <p:sp>
        <p:nvSpPr>
          <p:cNvPr id="104451" name="Text Box 3"/>
          <p:cNvSpPr txBox="1">
            <a:spLocks noChangeArrowheads="1"/>
          </p:cNvSpPr>
          <p:nvPr/>
        </p:nvSpPr>
        <p:spPr bwMode="auto">
          <a:xfrm>
            <a:off x="0" y="1341438"/>
            <a:ext cx="8569325" cy="3684587"/>
          </a:xfrm>
          <a:prstGeom prst="rect">
            <a:avLst/>
          </a:prstGeom>
          <a:solidFill>
            <a:srgbClr val="FFFFFF"/>
          </a:solidFill>
          <a:ln w="76200" cmpd="tri">
            <a:noFill/>
            <a:miter lim="800000"/>
            <a:headEnd/>
            <a:tailEnd/>
          </a:ln>
        </p:spPr>
        <p:txBody>
          <a:bodyPr/>
          <a:lstStyle/>
          <a:p>
            <a:pPr algn="ctr"/>
            <a:r>
              <a:rPr lang="pl-PL" sz="2600" dirty="0" err="1">
                <a:solidFill>
                  <a:srgbClr val="008000"/>
                </a:solidFill>
                <a:latin typeface="Times New Roman" charset="0"/>
                <a:sym typeface="Wingdings 2" pitchFamily="18" charset="2"/>
              </a:rPr>
              <a:t></a:t>
            </a:r>
            <a:endParaRPr lang="pl-PL" sz="1200" dirty="0">
              <a:latin typeface="Times New Roman" charset="0"/>
            </a:endParaRPr>
          </a:p>
          <a:p>
            <a:pPr>
              <a:spcBef>
                <a:spcPct val="20000"/>
              </a:spcBef>
            </a:pPr>
            <a:endParaRPr lang="pl-PL" sz="2400" b="1" dirty="0">
              <a:solidFill>
                <a:srgbClr val="008000"/>
              </a:solidFill>
              <a:latin typeface="Tahoma" pitchFamily="34" charset="0"/>
            </a:endParaRPr>
          </a:p>
          <a:p>
            <a:pPr>
              <a:spcBef>
                <a:spcPct val="20000"/>
              </a:spcBef>
            </a:pPr>
            <a:r>
              <a:rPr lang="pl-PL" sz="2800" b="1" dirty="0">
                <a:solidFill>
                  <a:srgbClr val="008000"/>
                </a:solidFill>
                <a:effectLst>
                  <a:outerShdw blurRad="38100" dist="38100" dir="2700000" algn="tl">
                    <a:srgbClr val="C0C0C0"/>
                  </a:outerShdw>
                </a:effectLst>
                <a:latin typeface="Tahoma" pitchFamily="34" charset="0"/>
              </a:rPr>
              <a:t>§ 2. Nie popełnia przestępstwa, kto nie udziela pomocy, do której jest konieczne poddanie się zabiegowi lekarskiemu albo w warunkach,</a:t>
            </a:r>
          </a:p>
          <a:p>
            <a:pPr>
              <a:spcBef>
                <a:spcPct val="20000"/>
              </a:spcBef>
            </a:pPr>
            <a:r>
              <a:rPr lang="pl-PL" sz="2800" b="1" dirty="0">
                <a:solidFill>
                  <a:srgbClr val="008000"/>
                </a:solidFill>
                <a:effectLst>
                  <a:outerShdw blurRad="38100" dist="38100" dir="2700000" algn="tl">
                    <a:srgbClr val="C0C0C0"/>
                  </a:outerShdw>
                </a:effectLst>
                <a:latin typeface="Tahoma" pitchFamily="34" charset="0"/>
              </a:rPr>
              <a:t>w których możliwa jest niezwłoczna pomoc ze strony instytucji lub osoby do tego powołanej.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p:cNvPicPr>
            <a:picLocks noChangeAspect="1" noChangeArrowheads="1"/>
          </p:cNvPicPr>
          <p:nvPr/>
        </p:nvPicPr>
        <p:blipFill>
          <a:blip r:embed="rId2" cstate="print"/>
          <a:srcRect/>
          <a:stretch>
            <a:fillRect/>
          </a:stretch>
        </p:blipFill>
        <p:spPr bwMode="auto">
          <a:xfrm>
            <a:off x="323850" y="333375"/>
            <a:ext cx="838200" cy="838200"/>
          </a:xfrm>
          <a:prstGeom prst="rect">
            <a:avLst/>
          </a:prstGeom>
          <a:noFill/>
          <a:ln w="9525">
            <a:noFill/>
            <a:miter lim="800000"/>
            <a:headEnd/>
            <a:tailEnd/>
          </a:ln>
          <a:effectLst/>
        </p:spPr>
      </p:pic>
      <p:pic>
        <p:nvPicPr>
          <p:cNvPr id="20494" name="Picture 14"/>
          <p:cNvPicPr>
            <a:picLocks noChangeAspect="1" noChangeArrowheads="1"/>
          </p:cNvPicPr>
          <p:nvPr/>
        </p:nvPicPr>
        <p:blipFill>
          <a:blip r:embed="rId3" cstate="print"/>
          <a:srcRect/>
          <a:stretch>
            <a:fillRect/>
          </a:stretch>
        </p:blipFill>
        <p:spPr bwMode="auto">
          <a:xfrm>
            <a:off x="2700338" y="1125538"/>
            <a:ext cx="3773487" cy="4926012"/>
          </a:xfrm>
          <a:prstGeom prst="rect">
            <a:avLst/>
          </a:prstGeom>
          <a:noFill/>
          <a:ln w="57150" cmpd="thickThin">
            <a:solidFill>
              <a:srgbClr val="000080"/>
            </a:solidFill>
            <a:miter lim="800000"/>
            <a:headEnd/>
            <a:tailEnd/>
          </a:ln>
          <a:effectLst/>
        </p:spPr>
      </p:pic>
      <p:sp>
        <p:nvSpPr>
          <p:cNvPr id="20496" name="AutoShape 16"/>
          <p:cNvSpPr>
            <a:spLocks noChangeArrowheads="1"/>
          </p:cNvSpPr>
          <p:nvPr/>
        </p:nvSpPr>
        <p:spPr bwMode="auto">
          <a:xfrm>
            <a:off x="6300788" y="1844675"/>
            <a:ext cx="2843212" cy="2089150"/>
          </a:xfrm>
          <a:prstGeom prst="leftArrowCallout">
            <a:avLst>
              <a:gd name="adj1" fmla="val 25000"/>
              <a:gd name="adj2" fmla="val 25000"/>
              <a:gd name="adj3" fmla="val 22682"/>
              <a:gd name="adj4" fmla="val 75690"/>
            </a:avLst>
          </a:prstGeom>
          <a:gradFill rotWithShape="1">
            <a:gsLst>
              <a:gs pos="0">
                <a:srgbClr val="FFFF99"/>
              </a:gs>
              <a:gs pos="100000">
                <a:schemeClr val="bg1"/>
              </a:gs>
            </a:gsLst>
            <a:path path="rect">
              <a:fillToRect r="100000" b="100000"/>
            </a:path>
          </a:gradFill>
          <a:ln w="25400">
            <a:solidFill>
              <a:schemeClr val="tx1"/>
            </a:solidFill>
            <a:miter lim="800000"/>
            <a:headEnd/>
            <a:tailEnd/>
          </a:ln>
          <a:effectLst/>
        </p:spPr>
        <p:txBody>
          <a:bodyPr wrap="none" anchor="ctr"/>
          <a:lstStyle/>
          <a:p>
            <a:pPr algn="ctr"/>
            <a:r>
              <a:rPr lang="pl-PL" b="1" dirty="0" smtClean="0">
                <a:effectLst>
                  <a:outerShdw blurRad="38100" dist="38100" dir="2700000" algn="tl">
                    <a:srgbClr val="000000"/>
                  </a:outerShdw>
                </a:effectLst>
                <a:latin typeface="Times New Roman" charset="0"/>
              </a:rPr>
              <a:t>PROSZĘ PAMIĘTAĆ!!!</a:t>
            </a:r>
            <a:endParaRPr lang="pl-PL" b="1" dirty="0">
              <a:effectLst>
                <a:outerShdw blurRad="38100" dist="38100" dir="2700000" algn="tl">
                  <a:srgbClr val="000000"/>
                </a:outerShdw>
              </a:effectLst>
              <a:latin typeface="Times New Roman" charset="0"/>
            </a:endParaRPr>
          </a:p>
          <a:p>
            <a:pPr algn="ctr"/>
            <a:r>
              <a:rPr lang="pl-PL" b="1" dirty="0">
                <a:effectLst>
                  <a:outerShdw blurRad="38100" dist="38100" dir="2700000" algn="tl">
                    <a:srgbClr val="000000"/>
                  </a:outerShdw>
                </a:effectLst>
                <a:latin typeface="Times New Roman" charset="0"/>
              </a:rPr>
              <a:t>O OZNAKOWANIU</a:t>
            </a:r>
            <a:br>
              <a:rPr lang="pl-PL" b="1" dirty="0">
                <a:effectLst>
                  <a:outerShdw blurRad="38100" dist="38100" dir="2700000" algn="tl">
                    <a:srgbClr val="000000"/>
                  </a:outerShdw>
                </a:effectLst>
                <a:latin typeface="Times New Roman" charset="0"/>
              </a:rPr>
            </a:br>
            <a:r>
              <a:rPr lang="pl-PL" b="1" dirty="0">
                <a:effectLst>
                  <a:outerShdw blurRad="38100" dist="38100" dir="2700000" algn="tl">
                    <a:srgbClr val="000000"/>
                  </a:outerShdw>
                </a:effectLst>
                <a:latin typeface="Times New Roman" charset="0"/>
              </a:rPr>
              <a:t>MIEJSCA</a:t>
            </a:r>
            <a:br>
              <a:rPr lang="pl-PL" b="1" dirty="0">
                <a:effectLst>
                  <a:outerShdw blurRad="38100" dist="38100" dir="2700000" algn="tl">
                    <a:srgbClr val="000000"/>
                  </a:outerShdw>
                </a:effectLst>
                <a:latin typeface="Times New Roman" charset="0"/>
              </a:rPr>
            </a:br>
            <a:r>
              <a:rPr lang="pl-PL" b="1" dirty="0">
                <a:effectLst>
                  <a:outerShdw blurRad="38100" dist="38100" dir="2700000" algn="tl">
                    <a:srgbClr val="000000"/>
                  </a:outerShdw>
                </a:effectLst>
                <a:latin typeface="Times New Roman" charset="0"/>
              </a:rPr>
              <a:t>WYPADKU</a:t>
            </a:r>
            <a:br>
              <a:rPr lang="pl-PL" b="1" dirty="0">
                <a:effectLst>
                  <a:outerShdw blurRad="38100" dist="38100" dir="2700000" algn="tl">
                    <a:srgbClr val="000000"/>
                  </a:outerShdw>
                </a:effectLst>
                <a:latin typeface="Times New Roman" charset="0"/>
              </a:rPr>
            </a:br>
            <a:r>
              <a:rPr lang="pl-PL" b="1" dirty="0">
                <a:effectLst>
                  <a:outerShdw blurRad="38100" dist="38100" dir="2700000" algn="tl">
                    <a:srgbClr val="000000"/>
                  </a:outerShdw>
                </a:effectLst>
                <a:latin typeface="Times New Roman" charset="0"/>
              </a:rPr>
              <a:t>- AKCJI </a:t>
            </a:r>
          </a:p>
          <a:p>
            <a:pPr algn="ctr"/>
            <a:r>
              <a:rPr lang="pl-PL" b="1" dirty="0">
                <a:effectLst>
                  <a:outerShdw blurRad="38100" dist="38100" dir="2700000" algn="tl">
                    <a:srgbClr val="000000"/>
                  </a:outerShdw>
                </a:effectLst>
                <a:latin typeface="Times New Roman" charset="0"/>
              </a:rPr>
              <a:t>RATUNKOWEJ</a:t>
            </a:r>
          </a:p>
        </p:txBody>
      </p:sp>
      <p:sp>
        <p:nvSpPr>
          <p:cNvPr id="5" name="Symbol zastępczy stopki 4"/>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20488"/>
                                        </p:tgtEl>
                                        <p:attrNameLst>
                                          <p:attrName>style.visibility</p:attrName>
                                        </p:attrNameLst>
                                      </p:cBhvr>
                                      <p:tavLst>
                                        <p:tav tm="0">
                                          <p:val>
                                            <p:strVal val="hidden"/>
                                          </p:val>
                                        </p:tav>
                                        <p:tav tm="50000">
                                          <p:val>
                                            <p:strVal val="visible"/>
                                          </p:val>
                                        </p:tav>
                                      </p:tavLst>
                                    </p:anim>
                                  </p:childTnLst>
                                </p:cTn>
                              </p:par>
                            </p:childTnLst>
                          </p:cTn>
                        </p:par>
                        <p:par>
                          <p:cTn id="7" fill="hold">
                            <p:stCondLst>
                              <p:cond delay="2000"/>
                            </p:stCondLst>
                            <p:childTnLst>
                              <p:par>
                                <p:cTn id="8" presetID="7" presetClass="entr" presetSubtype="4" fill="hold" grpId="0" nodeType="afterEffect">
                                  <p:stCondLst>
                                    <p:cond delay="0"/>
                                  </p:stCondLst>
                                  <p:childTnLst>
                                    <p:set>
                                      <p:cBhvr>
                                        <p:cTn id="9" dur="1" fill="hold">
                                          <p:stCondLst>
                                            <p:cond delay="0"/>
                                          </p:stCondLst>
                                        </p:cTn>
                                        <p:tgtEl>
                                          <p:spTgt spid="20496"/>
                                        </p:tgtEl>
                                        <p:attrNameLst>
                                          <p:attrName>style.visibility</p:attrName>
                                        </p:attrNameLst>
                                      </p:cBhvr>
                                      <p:to>
                                        <p:strVal val="visible"/>
                                      </p:to>
                                    </p:set>
                                    <p:anim calcmode="lin" valueType="num">
                                      <p:cBhvr additive="base">
                                        <p:cTn id="10" dur="5000" fill="hold"/>
                                        <p:tgtEl>
                                          <p:spTgt spid="20496"/>
                                        </p:tgtEl>
                                        <p:attrNameLst>
                                          <p:attrName>ppt_x</p:attrName>
                                        </p:attrNameLst>
                                      </p:cBhvr>
                                      <p:tavLst>
                                        <p:tav tm="0">
                                          <p:val>
                                            <p:strVal val="#ppt_x"/>
                                          </p:val>
                                        </p:tav>
                                        <p:tav tm="100000">
                                          <p:val>
                                            <p:strVal val="#ppt_x"/>
                                          </p:val>
                                        </p:tav>
                                      </p:tavLst>
                                    </p:anim>
                                    <p:anim calcmode="lin" valueType="num">
                                      <p:cBhvr additive="base">
                                        <p:cTn id="11" dur="5000" fill="hold"/>
                                        <p:tgtEl>
                                          <p:spTgt spid="20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p:cNvPicPr>
            <a:picLocks noChangeAspect="1" noChangeArrowheads="1"/>
          </p:cNvPicPr>
          <p:nvPr/>
        </p:nvPicPr>
        <p:blipFill>
          <a:blip r:embed="rId2" cstate="print"/>
          <a:srcRect/>
          <a:stretch>
            <a:fillRect/>
          </a:stretch>
        </p:blipFill>
        <p:spPr bwMode="auto">
          <a:xfrm>
            <a:off x="250825" y="260350"/>
            <a:ext cx="762000" cy="762000"/>
          </a:xfrm>
          <a:prstGeom prst="rect">
            <a:avLst/>
          </a:prstGeom>
          <a:noFill/>
          <a:ln w="9525">
            <a:noFill/>
            <a:miter lim="800000"/>
            <a:headEnd/>
            <a:tailEnd/>
          </a:ln>
          <a:effectLst/>
        </p:spPr>
      </p:pic>
      <p:sp>
        <p:nvSpPr>
          <p:cNvPr id="24586" name="Text Box 10"/>
          <p:cNvSpPr txBox="1">
            <a:spLocks noChangeArrowheads="1"/>
          </p:cNvSpPr>
          <p:nvPr/>
        </p:nvSpPr>
        <p:spPr bwMode="auto">
          <a:xfrm>
            <a:off x="323850" y="1196975"/>
            <a:ext cx="8462992" cy="5661025"/>
          </a:xfrm>
          <a:prstGeom prst="rect">
            <a:avLst/>
          </a:prstGeom>
          <a:solidFill>
            <a:srgbClr val="FFFFFF"/>
          </a:solidFill>
          <a:ln w="76200" cmpd="tri">
            <a:noFill/>
            <a:miter lim="800000"/>
            <a:headEnd/>
            <a:tailEnd/>
          </a:ln>
          <a:effectLst/>
        </p:spPr>
        <p:txBody>
          <a:bodyPr/>
          <a:lstStyle/>
          <a:p>
            <a:r>
              <a:rPr lang="pl-PL" sz="2400" b="1" dirty="0">
                <a:solidFill>
                  <a:srgbClr val="008000"/>
                </a:solidFill>
                <a:latin typeface="Times New Roman" charset="0"/>
              </a:rPr>
              <a:t>ZESTAW OPATRUNKOWY (STANDARD) </a:t>
            </a:r>
            <a:endParaRPr lang="pl-PL" sz="2400" dirty="0">
              <a:solidFill>
                <a:srgbClr val="008000"/>
              </a:solidFill>
              <a:latin typeface="Times New Roman" charset="0"/>
            </a:endParaRPr>
          </a:p>
          <a:p>
            <a:pPr lvl="3" algn="just"/>
            <a:endParaRPr lang="pl-PL" sz="2400" dirty="0">
              <a:solidFill>
                <a:srgbClr val="008000"/>
              </a:solidFill>
              <a:latin typeface="Times New Roman" charset="0"/>
            </a:endParaRPr>
          </a:p>
          <a:p>
            <a:pPr algn="just">
              <a:lnSpc>
                <a:spcPct val="130000"/>
              </a:lnSpc>
              <a:buSzPts val="2800"/>
              <a:buFont typeface="Webdings" pitchFamily="18" charset="2"/>
              <a:buNone/>
            </a:pPr>
            <a:r>
              <a:rPr lang="pl-PL" sz="2400" b="1" dirty="0">
                <a:solidFill>
                  <a:srgbClr val="008000"/>
                </a:solidFill>
                <a:latin typeface="Tahoma" pitchFamily="34" charset="0"/>
              </a:rPr>
              <a:t>Rękawiczki gumowe – chirurgiczne lub foliowe - 2 szt.</a:t>
            </a:r>
          </a:p>
          <a:p>
            <a:pPr>
              <a:lnSpc>
                <a:spcPct val="130000"/>
              </a:lnSpc>
              <a:buSzPts val="2800"/>
              <a:buFont typeface="Webdings" pitchFamily="18" charset="2"/>
              <a:buNone/>
            </a:pPr>
            <a:r>
              <a:rPr lang="pl-PL" sz="2400" b="1" dirty="0">
                <a:solidFill>
                  <a:srgbClr val="008000"/>
                </a:solidFill>
                <a:latin typeface="Tahoma" pitchFamily="34" charset="0"/>
              </a:rPr>
              <a:t>Maseczka do sztucznego oddychania – 1 szt.</a:t>
            </a:r>
          </a:p>
          <a:p>
            <a:pPr>
              <a:lnSpc>
                <a:spcPct val="130000"/>
              </a:lnSpc>
              <a:buSzPts val="2800"/>
              <a:buFont typeface="Webdings" pitchFamily="18" charset="2"/>
              <a:buNone/>
            </a:pPr>
            <a:r>
              <a:rPr lang="pl-PL" sz="2400" b="1" dirty="0">
                <a:solidFill>
                  <a:srgbClr val="008000"/>
                </a:solidFill>
                <a:latin typeface="Tahoma" pitchFamily="34" charset="0"/>
              </a:rPr>
              <a:t>Gaza opatrunkowa wyjałowiona –  3 szt. (konfekcjonowana fabrycznie)</a:t>
            </a:r>
          </a:p>
          <a:p>
            <a:pPr>
              <a:lnSpc>
                <a:spcPct val="130000"/>
              </a:lnSpc>
              <a:buSzPts val="2800"/>
              <a:buFont typeface="Webdings" pitchFamily="18" charset="2"/>
              <a:buNone/>
            </a:pPr>
            <a:r>
              <a:rPr lang="pl-PL" sz="2400" b="1" dirty="0" err="1">
                <a:solidFill>
                  <a:srgbClr val="008000"/>
                </a:solidFill>
                <a:latin typeface="Tahoma" pitchFamily="34" charset="0"/>
              </a:rPr>
              <a:t>Codofix</a:t>
            </a:r>
            <a:r>
              <a:rPr lang="pl-PL" sz="2400" b="1" dirty="0">
                <a:solidFill>
                  <a:srgbClr val="008000"/>
                </a:solidFill>
                <a:latin typeface="Tahoma" pitchFamily="34" charset="0"/>
              </a:rPr>
              <a:t> - kilka odcinków małych i dużych</a:t>
            </a:r>
          </a:p>
          <a:p>
            <a:pPr>
              <a:lnSpc>
                <a:spcPct val="130000"/>
              </a:lnSpc>
              <a:buSzPts val="2800"/>
              <a:buFont typeface="Webdings" pitchFamily="18" charset="2"/>
              <a:buNone/>
            </a:pPr>
            <a:r>
              <a:rPr lang="pl-PL" sz="2400" b="1" dirty="0">
                <a:solidFill>
                  <a:srgbClr val="008000"/>
                </a:solidFill>
                <a:latin typeface="Tahoma" pitchFamily="34" charset="0"/>
              </a:rPr>
              <a:t>Chusty trójkątne z folii - 4 szt.</a:t>
            </a:r>
          </a:p>
          <a:p>
            <a:pPr>
              <a:lnSpc>
                <a:spcPct val="130000"/>
              </a:lnSpc>
              <a:buSzPts val="2800"/>
              <a:buFont typeface="Webdings" pitchFamily="18" charset="2"/>
              <a:buNone/>
            </a:pPr>
            <a:r>
              <a:rPr lang="pl-PL" sz="2400" b="1" dirty="0">
                <a:solidFill>
                  <a:srgbClr val="008000"/>
                </a:solidFill>
                <a:latin typeface="Tahoma" pitchFamily="34" charset="0"/>
              </a:rPr>
              <a:t>Chusty trójkątne płócienne - 2 szt.</a:t>
            </a:r>
          </a:p>
          <a:p>
            <a:pPr>
              <a:lnSpc>
                <a:spcPct val="130000"/>
              </a:lnSpc>
              <a:buSzPts val="2800"/>
              <a:buFont typeface="Webdings" pitchFamily="18" charset="2"/>
              <a:buNone/>
            </a:pPr>
            <a:r>
              <a:rPr lang="pl-PL" sz="2400" b="1" dirty="0">
                <a:solidFill>
                  <a:srgbClr val="008000"/>
                </a:solidFill>
                <a:latin typeface="Tahoma" pitchFamily="34" charset="0"/>
              </a:rPr>
              <a:t>Bandaże płócienne  - 2 szt.</a:t>
            </a:r>
          </a:p>
          <a:p>
            <a:pPr>
              <a:lnSpc>
                <a:spcPct val="130000"/>
              </a:lnSpc>
              <a:buSzPts val="2800"/>
              <a:buFont typeface="Webdings" pitchFamily="18" charset="2"/>
              <a:buNone/>
            </a:pPr>
            <a:r>
              <a:rPr lang="pl-PL" sz="2400" b="1" dirty="0">
                <a:solidFill>
                  <a:srgbClr val="008000"/>
                </a:solidFill>
                <a:latin typeface="Tahoma" pitchFamily="34" charset="0"/>
              </a:rPr>
              <a:t>Bandaże elastyczne - 2 szt.</a:t>
            </a:r>
          </a:p>
          <a:p>
            <a:pPr>
              <a:lnSpc>
                <a:spcPct val="130000"/>
              </a:lnSpc>
              <a:buSzPts val="2800"/>
              <a:buFont typeface="Webdings" pitchFamily="18" charset="2"/>
              <a:buChar char="h"/>
            </a:pPr>
            <a:endParaRPr lang="pl-PL" sz="1400" dirty="0">
              <a:solidFill>
                <a:srgbClr val="008000"/>
              </a:solidFill>
              <a:latin typeface="Tahoma" pitchFamily="34" charset="0"/>
            </a:endParaRP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2458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cstate="print"/>
          <a:srcRect/>
          <a:stretch>
            <a:fillRect/>
          </a:stretch>
        </p:blipFill>
        <p:spPr bwMode="auto">
          <a:xfrm>
            <a:off x="250825" y="260350"/>
            <a:ext cx="762000" cy="762000"/>
          </a:xfrm>
          <a:prstGeom prst="rect">
            <a:avLst/>
          </a:prstGeom>
          <a:noFill/>
          <a:ln w="9525">
            <a:noFill/>
            <a:miter lim="800000"/>
            <a:headEnd/>
            <a:tailEnd/>
          </a:ln>
          <a:effectLst/>
        </p:spPr>
      </p:pic>
      <p:sp>
        <p:nvSpPr>
          <p:cNvPr id="105475" name="Text Box 3"/>
          <p:cNvSpPr txBox="1">
            <a:spLocks noChangeArrowheads="1"/>
          </p:cNvSpPr>
          <p:nvPr/>
        </p:nvSpPr>
        <p:spPr bwMode="auto">
          <a:xfrm>
            <a:off x="0" y="1052513"/>
            <a:ext cx="7993063" cy="5627687"/>
          </a:xfrm>
          <a:prstGeom prst="rect">
            <a:avLst/>
          </a:prstGeom>
          <a:solidFill>
            <a:srgbClr val="FFFFFF"/>
          </a:solidFill>
          <a:ln w="76200" cmpd="tri">
            <a:noFill/>
            <a:miter lim="800000"/>
            <a:headEnd/>
            <a:tailEnd/>
          </a:ln>
          <a:effectLst/>
        </p:spPr>
        <p:txBody>
          <a:bodyPr/>
          <a:lstStyle/>
          <a:p>
            <a:r>
              <a:rPr lang="pl-PL" sz="2400" b="1" dirty="0">
                <a:solidFill>
                  <a:srgbClr val="008000"/>
                </a:solidFill>
                <a:effectLst>
                  <a:outerShdw blurRad="38100" dist="38100" dir="2700000" algn="tl">
                    <a:srgbClr val="C0C0C0"/>
                  </a:outerShdw>
                </a:effectLst>
                <a:latin typeface="Times New Roman" charset="0"/>
              </a:rPr>
              <a:t>ZESTAW OPATRUNKOWY (STANDARD)</a:t>
            </a:r>
            <a:endParaRPr lang="pl-PL" sz="2400" b="1" dirty="0">
              <a:solidFill>
                <a:srgbClr val="008000"/>
              </a:solidFill>
              <a:effectLst>
                <a:outerShdw blurRad="38100" dist="38100" dir="2700000" algn="tl">
                  <a:srgbClr val="C0C0C0"/>
                </a:outerShdw>
              </a:effectLst>
              <a:latin typeface="Tahoma" pitchFamily="34" charset="0"/>
            </a:endParaRPr>
          </a:p>
          <a:p>
            <a:pPr algn="just">
              <a:lnSpc>
                <a:spcPct val="130000"/>
              </a:lnSpc>
              <a:buSzPts val="2800"/>
              <a:buFont typeface="Webdings" pitchFamily="18" charset="2"/>
              <a:buNone/>
            </a:pPr>
            <a:r>
              <a:rPr lang="pl-PL" sz="2400" b="1" dirty="0">
                <a:solidFill>
                  <a:srgbClr val="008000"/>
                </a:solidFill>
                <a:effectLst>
                  <a:outerShdw blurRad="38100" dist="38100" dir="2700000" algn="tl">
                    <a:srgbClr val="C0C0C0"/>
                  </a:outerShdw>
                </a:effectLst>
                <a:latin typeface="Tahoma" pitchFamily="34" charset="0"/>
              </a:rPr>
              <a:t>Plastry i przylepce z gazą – kilka sztuk fabrycznie konfekcjonowanych</a:t>
            </a:r>
          </a:p>
          <a:p>
            <a:pPr>
              <a:lnSpc>
                <a:spcPct val="130000"/>
              </a:lnSpc>
              <a:buSzPts val="2800"/>
              <a:buFont typeface="Webdings" pitchFamily="18" charset="2"/>
              <a:buNone/>
            </a:pPr>
            <a:r>
              <a:rPr lang="pl-PL" sz="2400" b="1" dirty="0">
                <a:solidFill>
                  <a:srgbClr val="008000"/>
                </a:solidFill>
                <a:effectLst>
                  <a:outerShdw blurRad="38100" dist="38100" dir="2700000" algn="tl">
                    <a:srgbClr val="C0C0C0"/>
                  </a:outerShdw>
                </a:effectLst>
                <a:latin typeface="Tahoma" pitchFamily="34" charset="0"/>
              </a:rPr>
              <a:t>Opatrunki osobiste  2 szt.</a:t>
            </a:r>
          </a:p>
          <a:p>
            <a:pPr>
              <a:lnSpc>
                <a:spcPct val="130000"/>
              </a:lnSpc>
              <a:buSzPts val="2800"/>
              <a:buFont typeface="Webdings" pitchFamily="18" charset="2"/>
              <a:buNone/>
            </a:pPr>
            <a:r>
              <a:rPr lang="pl-PL" sz="2400" b="1" dirty="0">
                <a:solidFill>
                  <a:srgbClr val="008000"/>
                </a:solidFill>
                <a:effectLst>
                  <a:outerShdw blurRad="38100" dist="38100" dir="2700000" algn="tl">
                    <a:srgbClr val="C0C0C0"/>
                  </a:outerShdw>
                </a:effectLst>
                <a:latin typeface="Tahoma" pitchFamily="34" charset="0"/>
              </a:rPr>
              <a:t>Wata, lignina</a:t>
            </a:r>
          </a:p>
          <a:p>
            <a:pPr>
              <a:lnSpc>
                <a:spcPct val="130000"/>
              </a:lnSpc>
              <a:buSzPts val="2800"/>
              <a:buFont typeface="Webdings" pitchFamily="18" charset="2"/>
              <a:buNone/>
            </a:pPr>
            <a:r>
              <a:rPr lang="pl-PL" sz="2400" b="1" dirty="0">
                <a:solidFill>
                  <a:srgbClr val="008000"/>
                </a:solidFill>
                <a:effectLst>
                  <a:outerShdw blurRad="38100" dist="38100" dir="2700000" algn="tl">
                    <a:srgbClr val="C0C0C0"/>
                  </a:outerShdw>
                </a:effectLst>
                <a:latin typeface="Tahoma" pitchFamily="34" charset="0"/>
              </a:rPr>
              <a:t>Nożyczki</a:t>
            </a:r>
          </a:p>
          <a:p>
            <a:pPr>
              <a:lnSpc>
                <a:spcPct val="130000"/>
              </a:lnSpc>
              <a:buSzPts val="2800"/>
              <a:buFont typeface="Webdings" pitchFamily="18" charset="2"/>
              <a:buNone/>
            </a:pPr>
            <a:r>
              <a:rPr lang="pl-PL" sz="2400" b="1" dirty="0">
                <a:solidFill>
                  <a:srgbClr val="008000"/>
                </a:solidFill>
                <a:effectLst>
                  <a:outerShdw blurRad="38100" dist="38100" dir="2700000" algn="tl">
                    <a:srgbClr val="C0C0C0"/>
                  </a:outerShdw>
                </a:effectLst>
                <a:latin typeface="Tahoma" pitchFamily="34" charset="0"/>
              </a:rPr>
              <a:t>Skalpel jednorazowy</a:t>
            </a:r>
          </a:p>
          <a:p>
            <a:pPr>
              <a:lnSpc>
                <a:spcPct val="130000"/>
              </a:lnSpc>
              <a:buSzPts val="2800"/>
              <a:buFont typeface="Webdings" pitchFamily="18" charset="2"/>
              <a:buNone/>
            </a:pPr>
            <a:r>
              <a:rPr lang="pl-PL" sz="2400" b="1" dirty="0">
                <a:solidFill>
                  <a:srgbClr val="008000"/>
                </a:solidFill>
                <a:effectLst>
                  <a:outerShdw blurRad="38100" dist="38100" dir="2700000" algn="tl">
                    <a:srgbClr val="C0C0C0"/>
                  </a:outerShdw>
                </a:effectLst>
                <a:latin typeface="Tahoma" pitchFamily="34" charset="0"/>
              </a:rPr>
              <a:t>Agrafki</a:t>
            </a:r>
          </a:p>
          <a:p>
            <a:pPr>
              <a:lnSpc>
                <a:spcPct val="130000"/>
              </a:lnSpc>
              <a:buSzPts val="2800"/>
              <a:buFont typeface="Webdings" pitchFamily="18" charset="2"/>
              <a:buNone/>
            </a:pPr>
            <a:r>
              <a:rPr lang="pl-PL" sz="2400" b="1" dirty="0">
                <a:solidFill>
                  <a:srgbClr val="008000"/>
                </a:solidFill>
                <a:effectLst>
                  <a:outerShdw blurRad="38100" dist="38100" dir="2700000" algn="tl">
                    <a:srgbClr val="C0C0C0"/>
                  </a:outerShdw>
                </a:effectLst>
                <a:latin typeface="Tahoma" pitchFamily="34" charset="0"/>
              </a:rPr>
              <a:t>Folia izotermiczna</a:t>
            </a:r>
          </a:p>
          <a:p>
            <a:pPr>
              <a:lnSpc>
                <a:spcPct val="130000"/>
              </a:lnSpc>
              <a:buSzPts val="2800"/>
              <a:buFont typeface="Webdings" pitchFamily="18" charset="2"/>
              <a:buNone/>
            </a:pPr>
            <a:r>
              <a:rPr lang="pl-PL" sz="2400" b="1" dirty="0">
                <a:solidFill>
                  <a:srgbClr val="008000"/>
                </a:solidFill>
                <a:effectLst>
                  <a:outerShdw blurRad="38100" dist="38100" dir="2700000" algn="tl">
                    <a:srgbClr val="C0C0C0"/>
                  </a:outerShdw>
                </a:effectLst>
                <a:latin typeface="Tahoma" pitchFamily="34" charset="0"/>
              </a:rPr>
              <a:t>Karteczki, ołówek</a:t>
            </a:r>
            <a:endParaRPr lang="pl-PL" sz="2400" dirty="0">
              <a:solidFill>
                <a:srgbClr val="008000"/>
              </a:solidFill>
              <a:effectLst>
                <a:outerShdw blurRad="38100" dist="38100" dir="2700000" algn="tl">
                  <a:srgbClr val="C0C0C0"/>
                </a:outerShdw>
              </a:effectLst>
              <a:latin typeface="Tahoma" pitchFamily="34" charset="0"/>
            </a:endParaRP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p:cNvPicPr>
            <a:picLocks noChangeAspect="1" noChangeArrowheads="1"/>
          </p:cNvPicPr>
          <p:nvPr/>
        </p:nvPicPr>
        <p:blipFill>
          <a:blip r:embed="rId2" cstate="print"/>
          <a:srcRect/>
          <a:stretch>
            <a:fillRect/>
          </a:stretch>
        </p:blipFill>
        <p:spPr bwMode="auto">
          <a:xfrm>
            <a:off x="250825" y="260350"/>
            <a:ext cx="762000" cy="762000"/>
          </a:xfrm>
          <a:prstGeom prst="rect">
            <a:avLst/>
          </a:prstGeom>
          <a:noFill/>
          <a:ln w="9525">
            <a:noFill/>
            <a:miter lim="800000"/>
            <a:headEnd/>
            <a:tailEnd/>
          </a:ln>
          <a:effectLst/>
        </p:spPr>
      </p:pic>
      <p:pic>
        <p:nvPicPr>
          <p:cNvPr id="60420" name="Picture 4"/>
          <p:cNvPicPr>
            <a:picLocks noChangeAspect="1" noChangeArrowheads="1"/>
          </p:cNvPicPr>
          <p:nvPr/>
        </p:nvPicPr>
        <p:blipFill>
          <a:blip r:embed="rId3" cstate="print"/>
          <a:srcRect/>
          <a:stretch>
            <a:fillRect/>
          </a:stretch>
        </p:blipFill>
        <p:spPr bwMode="auto">
          <a:xfrm>
            <a:off x="0" y="1268413"/>
            <a:ext cx="8128000" cy="4846637"/>
          </a:xfrm>
          <a:prstGeom prst="rect">
            <a:avLst/>
          </a:prstGeom>
          <a:noFill/>
          <a:ln w="9525">
            <a:noFill/>
            <a:miter lim="800000"/>
            <a:headEnd/>
            <a:tailEnd/>
          </a:ln>
          <a:effectLst/>
        </p:spPr>
      </p:pic>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604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ChangeAspect="1" noChangeArrowheads="1"/>
          </p:cNvPicPr>
          <p:nvPr/>
        </p:nvPicPr>
        <p:blipFill>
          <a:blip r:embed="rId2" cstate="print"/>
          <a:srcRect/>
          <a:stretch>
            <a:fillRect/>
          </a:stretch>
        </p:blipFill>
        <p:spPr bwMode="auto">
          <a:xfrm>
            <a:off x="785786" y="285728"/>
            <a:ext cx="8128000" cy="6096000"/>
          </a:xfrm>
          <a:prstGeom prst="rect">
            <a:avLst/>
          </a:prstGeom>
          <a:noFill/>
          <a:ln w="9525">
            <a:noFill/>
            <a:miter lim="800000"/>
            <a:headEnd/>
            <a:tailEnd/>
          </a:ln>
          <a:effectLst/>
        </p:spPr>
      </p:pic>
      <p:pic>
        <p:nvPicPr>
          <p:cNvPr id="59395" name="Picture 3"/>
          <p:cNvPicPr>
            <a:picLocks noChangeAspect="1" noChangeArrowheads="1"/>
          </p:cNvPicPr>
          <p:nvPr/>
        </p:nvPicPr>
        <p:blipFill>
          <a:blip r:embed="rId3" cstate="print"/>
          <a:srcRect/>
          <a:stretch>
            <a:fillRect/>
          </a:stretch>
        </p:blipFill>
        <p:spPr bwMode="auto">
          <a:xfrm>
            <a:off x="250825" y="260350"/>
            <a:ext cx="762000" cy="762000"/>
          </a:xfrm>
          <a:prstGeom prst="rect">
            <a:avLst/>
          </a:prstGeom>
          <a:noFill/>
          <a:ln w="9525">
            <a:noFill/>
            <a:miter lim="800000"/>
            <a:headEnd/>
            <a:tailEnd/>
          </a:ln>
          <a:effectLst/>
        </p:spPr>
      </p:pic>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5939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1028"/>
          <p:cNvPicPr>
            <a:picLocks noChangeAspect="1" noChangeArrowheads="1"/>
          </p:cNvPicPr>
          <p:nvPr/>
        </p:nvPicPr>
        <p:blipFill>
          <a:blip r:embed="rId2" cstate="print"/>
          <a:srcRect/>
          <a:stretch>
            <a:fillRect/>
          </a:stretch>
        </p:blipFill>
        <p:spPr bwMode="auto">
          <a:xfrm>
            <a:off x="0" y="476250"/>
            <a:ext cx="8128000" cy="6096000"/>
          </a:xfrm>
          <a:prstGeom prst="rect">
            <a:avLst/>
          </a:prstGeom>
          <a:noFill/>
          <a:ln w="9525">
            <a:noFill/>
            <a:miter lim="800000"/>
            <a:headEnd/>
            <a:tailEnd/>
          </a:ln>
          <a:effectLst/>
        </p:spPr>
      </p:pic>
      <p:pic>
        <p:nvPicPr>
          <p:cNvPr id="57347" name="Picture 1027"/>
          <p:cNvPicPr>
            <a:picLocks noChangeAspect="1" noChangeArrowheads="1"/>
          </p:cNvPicPr>
          <p:nvPr/>
        </p:nvPicPr>
        <p:blipFill>
          <a:blip r:embed="rId3" cstate="print"/>
          <a:srcRect/>
          <a:stretch>
            <a:fillRect/>
          </a:stretch>
        </p:blipFill>
        <p:spPr bwMode="auto">
          <a:xfrm>
            <a:off x="250825" y="260350"/>
            <a:ext cx="762000" cy="762000"/>
          </a:xfrm>
          <a:prstGeom prst="rect">
            <a:avLst/>
          </a:prstGeom>
          <a:noFill/>
          <a:ln w="9525">
            <a:noFill/>
            <a:miter lim="800000"/>
            <a:headEnd/>
            <a:tailEnd/>
          </a:ln>
          <a:effectLst/>
        </p:spPr>
      </p:pic>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5734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6" name="Picture 8"/>
          <p:cNvPicPr>
            <a:picLocks noChangeAspect="1" noChangeArrowheads="1"/>
          </p:cNvPicPr>
          <p:nvPr/>
        </p:nvPicPr>
        <p:blipFill>
          <a:blip r:embed="rId2" cstate="print"/>
          <a:srcRect/>
          <a:stretch>
            <a:fillRect/>
          </a:stretch>
        </p:blipFill>
        <p:spPr bwMode="auto">
          <a:xfrm>
            <a:off x="2124075" y="981075"/>
            <a:ext cx="4681538" cy="4668838"/>
          </a:xfrm>
          <a:prstGeom prst="rect">
            <a:avLst/>
          </a:prstGeom>
          <a:noFill/>
          <a:ln w="28575">
            <a:solidFill>
              <a:srgbClr val="00CC00"/>
            </a:solidFill>
            <a:miter lim="800000"/>
            <a:headEnd/>
            <a:tailEnd/>
          </a:ln>
          <a:effectLst/>
        </p:spPr>
      </p:pic>
      <p:pic>
        <p:nvPicPr>
          <p:cNvPr id="32778" name="Picture 10"/>
          <p:cNvPicPr>
            <a:picLocks noChangeAspect="1" noChangeArrowheads="1"/>
          </p:cNvPicPr>
          <p:nvPr/>
        </p:nvPicPr>
        <p:blipFill>
          <a:blip r:embed="rId3" cstate="print"/>
          <a:srcRect/>
          <a:stretch>
            <a:fillRect/>
          </a:stretch>
        </p:blipFill>
        <p:spPr bwMode="auto">
          <a:xfrm>
            <a:off x="250825" y="260350"/>
            <a:ext cx="762000" cy="762000"/>
          </a:xfrm>
          <a:prstGeom prst="rect">
            <a:avLst/>
          </a:prstGeom>
          <a:noFill/>
          <a:ln w="9525">
            <a:noFill/>
            <a:miter lim="800000"/>
            <a:headEnd/>
            <a:tailEnd/>
          </a:ln>
          <a:effectLst/>
        </p:spPr>
      </p:pic>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3277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pl-PL" b="1">
                <a:solidFill>
                  <a:schemeClr val="folHlink"/>
                </a:solidFill>
              </a:rPr>
              <a:t>ZAPOBIEGAĆ !!!</a:t>
            </a:r>
          </a:p>
        </p:txBody>
      </p:sp>
      <p:sp>
        <p:nvSpPr>
          <p:cNvPr id="73731" name="Rectangle 3"/>
          <p:cNvSpPr>
            <a:spLocks noGrp="1" noChangeArrowheads="1"/>
          </p:cNvSpPr>
          <p:nvPr>
            <p:ph sz="half" idx="1"/>
          </p:nvPr>
        </p:nvSpPr>
        <p:spPr>
          <a:xfrm>
            <a:off x="261938" y="1916831"/>
            <a:ext cx="8453466" cy="2369425"/>
          </a:xfrm>
          <a:noFill/>
          <a:ln>
            <a:solidFill>
              <a:schemeClr val="tx1"/>
            </a:solidFill>
          </a:ln>
        </p:spPr>
        <p:txBody>
          <a:bodyPr/>
          <a:lstStyle/>
          <a:p>
            <a:pPr algn="ctr">
              <a:buFontTx/>
              <a:buNone/>
            </a:pPr>
            <a:r>
              <a:rPr lang="pl-PL" b="1" dirty="0">
                <a:solidFill>
                  <a:schemeClr val="tx1">
                    <a:lumMod val="75000"/>
                    <a:lumOff val="25000"/>
                  </a:schemeClr>
                </a:solidFill>
                <a:effectLst>
                  <a:outerShdw blurRad="38100" dist="38100" dir="2700000" algn="tl">
                    <a:srgbClr val="FFFFFF"/>
                  </a:outerShdw>
                </a:effectLst>
              </a:rPr>
              <a:t>KSZTAŁTUJMY JAK NAJWCZEŚNIEJ </a:t>
            </a:r>
          </a:p>
          <a:p>
            <a:pPr algn="ctr"/>
            <a:r>
              <a:rPr lang="pl-PL" b="1" dirty="0">
                <a:solidFill>
                  <a:schemeClr val="tx1">
                    <a:lumMod val="75000"/>
                    <a:lumOff val="25000"/>
                  </a:schemeClr>
                </a:solidFill>
                <a:effectLst>
                  <a:outerShdw blurRad="38100" dist="38100" dir="2700000" algn="tl">
                    <a:srgbClr val="FFFFFF"/>
                  </a:outerShdw>
                </a:effectLst>
              </a:rPr>
              <a:t>NAWYKI  DLA BEZPIECZNYCH ZACHOWAŃ I POMOCY INNYM</a:t>
            </a:r>
          </a:p>
          <a:p>
            <a:pPr algn="ctr"/>
            <a:r>
              <a:rPr lang="pl-PL" b="1" dirty="0">
                <a:solidFill>
                  <a:schemeClr val="tx1">
                    <a:lumMod val="75000"/>
                    <a:lumOff val="25000"/>
                  </a:schemeClr>
                </a:solidFill>
                <a:effectLst>
                  <a:outerShdw blurRad="38100" dist="38100" dir="2700000" algn="tl">
                    <a:srgbClr val="FFFFFF"/>
                  </a:outerShdw>
                </a:effectLst>
              </a:rPr>
              <a:t> KULTURĘ BEZPIECZEŃSTWA </a:t>
            </a:r>
          </a:p>
        </p:txBody>
      </p:sp>
      <p:sp>
        <p:nvSpPr>
          <p:cNvPr id="73734" name="Text Box 6"/>
          <p:cNvSpPr txBox="1">
            <a:spLocks noChangeArrowheads="1"/>
          </p:cNvSpPr>
          <p:nvPr/>
        </p:nvSpPr>
        <p:spPr bwMode="auto">
          <a:xfrm>
            <a:off x="0" y="4652963"/>
            <a:ext cx="8929718" cy="2031325"/>
          </a:xfrm>
          <a:prstGeom prst="rect">
            <a:avLst/>
          </a:prstGeom>
          <a:noFill/>
          <a:ln w="9525">
            <a:noFill/>
            <a:miter lim="800000"/>
            <a:headEnd/>
            <a:tailEnd/>
          </a:ln>
          <a:effectLst/>
        </p:spPr>
        <p:txBody>
          <a:bodyPr wrap="square">
            <a:spAutoFit/>
          </a:bodyPr>
          <a:lstStyle/>
          <a:p>
            <a:pPr algn="ctr">
              <a:spcBef>
                <a:spcPct val="50000"/>
              </a:spcBef>
            </a:pPr>
            <a:r>
              <a:rPr lang="pl-PL" sz="2800" b="1" dirty="0">
                <a:solidFill>
                  <a:schemeClr val="folHlink"/>
                </a:solidFill>
                <a:effectLst>
                  <a:outerShdw blurRad="38100" dist="38100" dir="2700000" algn="tl">
                    <a:srgbClr val="000000"/>
                  </a:outerShdw>
                </a:effectLst>
                <a:latin typeface="Times New Roman" charset="0"/>
              </a:rPr>
              <a:t>WEDŁUG WIELU ŹRÓDEŁ  90% OSÓB W POLSCE W RAZIE WYPADKU CZY OSOBY POTRZEBUJĄCEJ POMOCY </a:t>
            </a:r>
          </a:p>
          <a:p>
            <a:pPr algn="ctr">
              <a:spcBef>
                <a:spcPct val="50000"/>
              </a:spcBef>
            </a:pPr>
            <a:r>
              <a:rPr lang="pl-PL" sz="2800" b="1" dirty="0">
                <a:solidFill>
                  <a:schemeClr val="folHlink"/>
                </a:solidFill>
                <a:effectLst>
                  <a:outerShdw blurRad="38100" dist="38100" dir="2700000" algn="tl">
                    <a:srgbClr val="000000"/>
                  </a:outerShdw>
                </a:effectLst>
                <a:latin typeface="Times New Roman" charset="0"/>
              </a:rPr>
              <a:t>ODWRACA SIĘ W DRUGĄ STRONĘ.</a:t>
            </a:r>
          </a:p>
        </p:txBody>
      </p:sp>
      <p:sp>
        <p:nvSpPr>
          <p:cNvPr id="5" name="Symbol zastępczy stopki 4"/>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2" cstate="print"/>
          <a:srcRect/>
          <a:stretch>
            <a:fillRect/>
          </a:stretch>
        </p:blipFill>
        <p:spPr bwMode="auto">
          <a:xfrm>
            <a:off x="323850" y="333375"/>
            <a:ext cx="838200" cy="838200"/>
          </a:xfrm>
          <a:prstGeom prst="rect">
            <a:avLst/>
          </a:prstGeom>
          <a:noFill/>
          <a:ln w="9525">
            <a:noFill/>
            <a:miter lim="800000"/>
            <a:headEnd/>
            <a:tailEnd/>
          </a:ln>
          <a:effectLst/>
        </p:spPr>
      </p:pic>
      <p:sp>
        <p:nvSpPr>
          <p:cNvPr id="218115" name="Text Box 3"/>
          <p:cNvSpPr txBox="1">
            <a:spLocks noChangeArrowheads="1"/>
          </p:cNvSpPr>
          <p:nvPr/>
        </p:nvSpPr>
        <p:spPr bwMode="auto">
          <a:xfrm>
            <a:off x="0" y="1844675"/>
            <a:ext cx="7727950" cy="3600450"/>
          </a:xfrm>
          <a:prstGeom prst="rect">
            <a:avLst/>
          </a:prstGeom>
          <a:noFill/>
          <a:ln w="76200" cmpd="tri">
            <a:noFill/>
            <a:miter lim="800000"/>
            <a:headEnd/>
            <a:tailEnd/>
          </a:ln>
        </p:spPr>
        <p:txBody>
          <a:bodyPr/>
          <a:lstStyle/>
          <a:p>
            <a:r>
              <a:rPr lang="pl-PL" sz="3200" b="1" i="1" dirty="0">
                <a:solidFill>
                  <a:srgbClr val="00B050"/>
                </a:solidFill>
                <a:effectLst>
                  <a:outerShdw blurRad="38100" dist="38100" dir="2700000" algn="tl">
                    <a:srgbClr val="C0C0C0"/>
                  </a:outerShdw>
                </a:effectLst>
                <a:latin typeface="Tahoma" pitchFamily="34" charset="0"/>
              </a:rPr>
              <a:t>WARTO PAMIĘTAĆ !!!</a:t>
            </a:r>
            <a:r>
              <a:rPr lang="pl-PL" sz="3200" b="1" dirty="0">
                <a:solidFill>
                  <a:srgbClr val="00B050"/>
                </a:solidFill>
                <a:effectLst>
                  <a:outerShdw blurRad="38100" dist="38100" dir="2700000" algn="tl">
                    <a:srgbClr val="C0C0C0"/>
                  </a:outerShdw>
                </a:effectLst>
                <a:latin typeface="Tahoma" pitchFamily="34" charset="0"/>
              </a:rPr>
              <a:t> </a:t>
            </a:r>
          </a:p>
          <a:p>
            <a:endParaRPr lang="pl-PL" sz="3200" b="1" dirty="0">
              <a:solidFill>
                <a:srgbClr val="00B050"/>
              </a:solidFill>
              <a:latin typeface="Times New Roman" charset="0"/>
              <a:sym typeface="Wingdings 2" pitchFamily="18" charset="2"/>
            </a:endParaRPr>
          </a:p>
          <a:p>
            <a:pPr algn="ctr"/>
            <a:r>
              <a:rPr lang="pl-PL" sz="3200" b="1" dirty="0" err="1">
                <a:solidFill>
                  <a:srgbClr val="00B050"/>
                </a:solidFill>
                <a:latin typeface="Times New Roman" charset="0"/>
                <a:sym typeface="Wingdings 2" pitchFamily="18" charset="2"/>
              </a:rPr>
              <a:t></a:t>
            </a:r>
            <a:endParaRPr lang="pl-PL" sz="3200" b="1" dirty="0">
              <a:solidFill>
                <a:srgbClr val="00B050"/>
              </a:solidFill>
              <a:latin typeface="Times New Roman" charset="0"/>
              <a:sym typeface="Wingdings 2" pitchFamily="18" charset="2"/>
            </a:endParaRPr>
          </a:p>
          <a:p>
            <a:endParaRPr lang="pl-PL" sz="3200" b="1" dirty="0">
              <a:solidFill>
                <a:srgbClr val="00B050"/>
              </a:solidFill>
              <a:latin typeface="Times New Roman" charset="0"/>
            </a:endParaRPr>
          </a:p>
          <a:p>
            <a:pPr algn="ctr"/>
            <a:r>
              <a:rPr lang="pl-PL" sz="3200" b="1" dirty="0">
                <a:solidFill>
                  <a:srgbClr val="00B050"/>
                </a:solidFill>
                <a:latin typeface="Tahoma" pitchFamily="34" charset="0"/>
              </a:rPr>
              <a:t>Należy także uwzględnić możliwość szybkiego dostarczenia apteczki na miejsce wypadku</a:t>
            </a:r>
          </a:p>
          <a:p>
            <a:pPr algn="r"/>
            <a:endParaRPr lang="pl-PL" sz="2800" b="1" dirty="0">
              <a:solidFill>
                <a:schemeClr val="bg2"/>
              </a:solidFill>
              <a:latin typeface="Tahoma" pitchFamily="34" charset="0"/>
            </a:endParaRPr>
          </a:p>
          <a:p>
            <a:pPr algn="r"/>
            <a:endParaRPr lang="pl-PL" sz="1200" b="1" dirty="0">
              <a:solidFill>
                <a:schemeClr val="bg2"/>
              </a:solidFill>
              <a:latin typeface="Times New Roman" charset="0"/>
            </a:endParaRPr>
          </a:p>
          <a:p>
            <a:endParaRPr lang="pl-PL" dirty="0">
              <a:solidFill>
                <a:schemeClr val="bg2"/>
              </a:solidFill>
              <a:latin typeface="Times New Roman" charset="0"/>
            </a:endParaRP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2181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cstate="print"/>
          <a:srcRect/>
          <a:stretch>
            <a:fillRect/>
          </a:stretch>
        </p:blipFill>
        <p:spPr bwMode="auto">
          <a:xfrm>
            <a:off x="1933575" y="571500"/>
            <a:ext cx="5276850" cy="5715000"/>
          </a:xfrm>
          <a:prstGeom prst="rect">
            <a:avLst/>
          </a:prstGeom>
          <a:noFill/>
          <a:ln w="9525">
            <a:noFill/>
            <a:miter lim="800000"/>
            <a:headEnd/>
            <a:tailEnd/>
          </a:ln>
          <a:effectLst/>
        </p:spPr>
      </p:pic>
      <p:pic>
        <p:nvPicPr>
          <p:cNvPr id="38917" name="Picture 5"/>
          <p:cNvPicPr>
            <a:picLocks noChangeAspect="1" noChangeArrowheads="1"/>
          </p:cNvPicPr>
          <p:nvPr/>
        </p:nvPicPr>
        <p:blipFill>
          <a:blip r:embed="rId3" cstate="print"/>
          <a:srcRect/>
          <a:stretch>
            <a:fillRect/>
          </a:stretch>
        </p:blipFill>
        <p:spPr bwMode="auto">
          <a:xfrm>
            <a:off x="250825" y="260350"/>
            <a:ext cx="762000" cy="762000"/>
          </a:xfrm>
          <a:prstGeom prst="rect">
            <a:avLst/>
          </a:prstGeom>
          <a:noFill/>
          <a:ln w="9525">
            <a:noFill/>
            <a:miter lim="800000"/>
            <a:headEnd/>
            <a:tailEnd/>
          </a:ln>
          <a:effectLst/>
        </p:spPr>
      </p:pic>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389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160" name="Object 1024"/>
          <p:cNvGraphicFramePr>
            <a:graphicFrameLocks noChangeAspect="1"/>
          </p:cNvGraphicFramePr>
          <p:nvPr/>
        </p:nvGraphicFramePr>
        <p:xfrm>
          <a:off x="0" y="1989138"/>
          <a:ext cx="4572000" cy="3629025"/>
        </p:xfrm>
        <a:graphic>
          <a:graphicData uri="http://schemas.openxmlformats.org/presentationml/2006/ole">
            <p:oleObj spid="_x0000_s3074" name="Obraz - mapa bitowa" r:id="rId3" imgW="6744641" imgH="5353797" progId="PBrush">
              <p:embed/>
            </p:oleObj>
          </a:graphicData>
        </a:graphic>
      </p:graphicFrame>
      <p:sp>
        <p:nvSpPr>
          <p:cNvPr id="48131" name="Text Box 1027"/>
          <p:cNvSpPr txBox="1">
            <a:spLocks noChangeArrowheads="1"/>
          </p:cNvSpPr>
          <p:nvPr/>
        </p:nvSpPr>
        <p:spPr bwMode="auto">
          <a:xfrm>
            <a:off x="4876800" y="2514600"/>
            <a:ext cx="3886200" cy="2528888"/>
          </a:xfrm>
          <a:prstGeom prst="rect">
            <a:avLst/>
          </a:prstGeom>
          <a:noFill/>
          <a:ln w="9525">
            <a:noFill/>
            <a:miter lim="800000"/>
            <a:headEnd/>
            <a:tailEnd/>
          </a:ln>
          <a:effectLst/>
        </p:spPr>
        <p:txBody>
          <a:bodyPr>
            <a:spAutoFit/>
          </a:bodyPr>
          <a:lstStyle/>
          <a:p>
            <a:pPr eaLnBrk="0" hangingPunct="0">
              <a:spcBef>
                <a:spcPct val="50000"/>
              </a:spcBef>
            </a:pPr>
            <a:r>
              <a:rPr lang="pl-PL" sz="3200" b="1" i="1">
                <a:effectLst>
                  <a:outerShdw blurRad="38100" dist="38100" dir="2700000" algn="tl">
                    <a:srgbClr val="000000"/>
                  </a:outerShdw>
                </a:effectLst>
              </a:rPr>
              <a:t>Przeznaczony do stosowania                 w sytuacjach bezpośredniego zagrożenia życia.</a:t>
            </a:r>
            <a:endParaRPr lang="pl-PL" sz="2400"/>
          </a:p>
        </p:txBody>
      </p:sp>
      <p:sp>
        <p:nvSpPr>
          <p:cNvPr id="48132" name="Text Box 1028"/>
          <p:cNvSpPr txBox="1">
            <a:spLocks noChangeArrowheads="1"/>
          </p:cNvSpPr>
          <p:nvPr/>
        </p:nvSpPr>
        <p:spPr bwMode="auto">
          <a:xfrm>
            <a:off x="1116013" y="533400"/>
            <a:ext cx="7723187" cy="1066800"/>
          </a:xfrm>
          <a:prstGeom prst="rect">
            <a:avLst/>
          </a:prstGeom>
          <a:noFill/>
          <a:ln w="9525">
            <a:noFill/>
            <a:miter lim="800000"/>
            <a:headEnd/>
            <a:tailEnd/>
          </a:ln>
          <a:effectLst/>
        </p:spPr>
        <p:txBody>
          <a:bodyPr>
            <a:spAutoFit/>
          </a:bodyPr>
          <a:lstStyle/>
          <a:p>
            <a:pPr algn="ctr" eaLnBrk="0" hangingPunct="0">
              <a:spcBef>
                <a:spcPct val="50000"/>
              </a:spcBef>
            </a:pPr>
            <a:r>
              <a:rPr lang="pl-PL" sz="3200" b="1" i="1">
                <a:effectLst>
                  <a:outerShdw blurRad="38100" dist="38100" dir="2700000" algn="tl">
                    <a:srgbClr val="000000"/>
                  </a:outerShdw>
                </a:effectLst>
              </a:rPr>
              <a:t>Półautomatyczny defibrylator dwufazowy LIFEPAK 500 </a:t>
            </a:r>
          </a:p>
        </p:txBody>
      </p:sp>
      <p:pic>
        <p:nvPicPr>
          <p:cNvPr id="48133" name="Picture 1029"/>
          <p:cNvPicPr>
            <a:picLocks noChangeAspect="1" noChangeArrowheads="1"/>
          </p:cNvPicPr>
          <p:nvPr/>
        </p:nvPicPr>
        <p:blipFill>
          <a:blip r:embed="rId4" cstate="print"/>
          <a:srcRect/>
          <a:stretch>
            <a:fillRect/>
          </a:stretch>
        </p:blipFill>
        <p:spPr bwMode="auto">
          <a:xfrm>
            <a:off x="250825" y="260350"/>
            <a:ext cx="762000" cy="762000"/>
          </a:xfrm>
          <a:prstGeom prst="rect">
            <a:avLst/>
          </a:prstGeom>
          <a:noFill/>
          <a:ln w="9525">
            <a:noFill/>
            <a:miter lim="800000"/>
            <a:headEnd/>
            <a:tailEnd/>
          </a:ln>
          <a:effectLst/>
        </p:spPr>
      </p:pic>
      <p:sp>
        <p:nvSpPr>
          <p:cNvPr id="6" name="Symbol zastępczy stopki 5"/>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4813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RATOWNICTWO MEDYCZNE</a:t>
            </a:r>
            <a:endParaRPr lang="pl-PL" dirty="0"/>
          </a:p>
        </p:txBody>
      </p:sp>
      <p:sp>
        <p:nvSpPr>
          <p:cNvPr id="3" name="Symbol zastępczy zawartości 2"/>
          <p:cNvSpPr>
            <a:spLocks noGrp="1"/>
          </p:cNvSpPr>
          <p:nvPr>
            <p:ph idx="1"/>
          </p:nvPr>
        </p:nvSpPr>
        <p:spPr>
          <a:xfrm>
            <a:off x="457200" y="2132856"/>
            <a:ext cx="8229600" cy="4510854"/>
          </a:xfrm>
          <a:noFill/>
        </p:spPr>
        <p:txBody>
          <a:bodyPr>
            <a:normAutofit lnSpcReduction="10000"/>
          </a:bodyPr>
          <a:lstStyle/>
          <a:p>
            <a:r>
              <a:rPr lang="pl-PL" b="1" dirty="0"/>
              <a:t>Do prawidłowego funkcjonowania organizmu niezbędna jest właściwa praca wszystkich narządów i </a:t>
            </a:r>
            <a:r>
              <a:rPr lang="pl-PL" b="1" dirty="0" smtClean="0"/>
              <a:t>układów</a:t>
            </a:r>
          </a:p>
          <a:p>
            <a:pPr>
              <a:buNone/>
            </a:pPr>
            <a:endParaRPr lang="pl-PL" b="1" dirty="0"/>
          </a:p>
          <a:p>
            <a:r>
              <a:rPr lang="pl-PL" b="1" dirty="0"/>
              <a:t>Zaburzenia którejkolwiek z funkcji organizmu, a szczególnie tej odpowiedzialnej za jego bezpośrednie życie tj. czynności oddechowej i krążenia powoduje, w krótkim czasie, zagrożenia życia gdyż organizm ludzki ma niewielką rezerwę tlenu niezbędnego do prawidłowego funkcjonowania</a:t>
            </a:r>
            <a:r>
              <a:rPr lang="pl-PL" dirty="0"/>
              <a:t>.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725602"/>
          </a:xfrm>
          <a:noFill/>
        </p:spPr>
        <p:txBody>
          <a:bodyPr>
            <a:normAutofit fontScale="90000"/>
          </a:bodyPr>
          <a:lstStyle/>
          <a:p>
            <a:r>
              <a:rPr lang="pl-PL" b="1" dirty="0"/>
              <a:t>Sytuacje wymagające doraźnej pomocy najczęściej są wynikiem</a:t>
            </a:r>
          </a:p>
        </p:txBody>
      </p:sp>
      <p:sp>
        <p:nvSpPr>
          <p:cNvPr id="3" name="Symbol zastępczy zawartości 2"/>
          <p:cNvSpPr>
            <a:spLocks noGrp="1"/>
          </p:cNvSpPr>
          <p:nvPr>
            <p:ph idx="1"/>
          </p:nvPr>
        </p:nvSpPr>
        <p:spPr>
          <a:xfrm>
            <a:off x="457200" y="2214554"/>
            <a:ext cx="8229600" cy="3911609"/>
          </a:xfrm>
        </p:spPr>
        <p:txBody>
          <a:bodyPr/>
          <a:lstStyle/>
          <a:p>
            <a:pPr algn="ctr"/>
            <a:r>
              <a:rPr lang="pl-PL" b="1" dirty="0">
                <a:solidFill>
                  <a:srgbClr val="00B050"/>
                </a:solidFill>
              </a:rPr>
              <a:t>ciężkich uszkodzeń ciała na skutek nieszczęśliwych wypadków</a:t>
            </a:r>
            <a:r>
              <a:rPr lang="pl-PL" b="1" dirty="0" smtClean="0">
                <a:solidFill>
                  <a:srgbClr val="00B050"/>
                </a:solidFill>
              </a:rPr>
              <a:t>,</a:t>
            </a:r>
          </a:p>
          <a:p>
            <a:pPr algn="ctr"/>
            <a:endParaRPr lang="pl-PL" b="1" dirty="0"/>
          </a:p>
          <a:p>
            <a:pPr lvl="0" algn="ctr"/>
            <a:r>
              <a:rPr lang="pl-PL" b="1" dirty="0">
                <a:solidFill>
                  <a:srgbClr val="00B050"/>
                </a:solidFill>
              </a:rPr>
              <a:t>groźnych dla życia ostrych zachorowań</a:t>
            </a:r>
            <a:r>
              <a:rPr lang="pl-PL" b="1" dirty="0" smtClean="0">
                <a:solidFill>
                  <a:srgbClr val="00B050"/>
                </a:solidFill>
              </a:rPr>
              <a:t>,</a:t>
            </a:r>
          </a:p>
          <a:p>
            <a:pPr lvl="0" algn="ctr">
              <a:buNone/>
            </a:pPr>
            <a:endParaRPr lang="pl-PL" b="1" dirty="0">
              <a:solidFill>
                <a:srgbClr val="00B050"/>
              </a:solidFill>
            </a:endParaRPr>
          </a:p>
          <a:p>
            <a:pPr lvl="0" algn="ctr"/>
            <a:r>
              <a:rPr lang="pl-PL" b="1" dirty="0">
                <a:solidFill>
                  <a:srgbClr val="00B050"/>
                </a:solidFill>
              </a:rPr>
              <a:t>zatruć.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RATOWNICTWO MEDYCZNE</a:t>
            </a:r>
            <a:endParaRPr lang="pl-PL" dirty="0"/>
          </a:p>
        </p:txBody>
      </p:sp>
      <p:sp>
        <p:nvSpPr>
          <p:cNvPr id="3" name="Symbol zastępczy zawartości 2"/>
          <p:cNvSpPr>
            <a:spLocks noGrp="1"/>
          </p:cNvSpPr>
          <p:nvPr>
            <p:ph idx="1"/>
          </p:nvPr>
        </p:nvSpPr>
        <p:spPr>
          <a:noFill/>
        </p:spPr>
        <p:txBody>
          <a:bodyPr/>
          <a:lstStyle/>
          <a:p>
            <a:endParaRPr lang="pl-PL" b="1" dirty="0" smtClean="0"/>
          </a:p>
          <a:p>
            <a:endParaRPr lang="pl-PL" b="1" dirty="0"/>
          </a:p>
          <a:p>
            <a:r>
              <a:rPr lang="pl-PL" b="1" dirty="0" smtClean="0"/>
              <a:t>Doraźnej </a:t>
            </a:r>
            <a:r>
              <a:rPr lang="pl-PL" b="1" dirty="0"/>
              <a:t>pomocy (pierwszej pomocy) wymaga poszkodowany u którego w wyniku urazu, zranienia lub groźnego dla życia ostrego zachorowania dochodzi do zaburzenia ważnych czynności życiowych tj. oddychania, akcji serca i krążenia.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pPr algn="ctr"/>
            <a:r>
              <a:rPr lang="pl-PL" b="1" dirty="0"/>
              <a:t>Czynności doraźne ratujące życie to:</a:t>
            </a:r>
          </a:p>
        </p:txBody>
      </p:sp>
      <p:sp>
        <p:nvSpPr>
          <p:cNvPr id="3" name="Symbol zastępczy zawartości 2"/>
          <p:cNvSpPr>
            <a:spLocks noGrp="1"/>
          </p:cNvSpPr>
          <p:nvPr>
            <p:ph idx="1"/>
          </p:nvPr>
        </p:nvSpPr>
        <p:spPr>
          <a:xfrm>
            <a:off x="457200" y="2924944"/>
            <a:ext cx="8229600" cy="3718766"/>
          </a:xfrm>
          <a:noFill/>
          <a:ln w="57150">
            <a:noFill/>
          </a:ln>
        </p:spPr>
        <p:txBody>
          <a:bodyPr/>
          <a:lstStyle/>
          <a:p>
            <a:pPr lvl="0"/>
            <a:r>
              <a:rPr lang="pl-PL" b="1" dirty="0" smtClean="0"/>
              <a:t>Ewakuacja </a:t>
            </a:r>
            <a:r>
              <a:rPr lang="pl-PL" b="1" dirty="0"/>
              <a:t>poszkodowanego z miejsca zagrożenia</a:t>
            </a:r>
          </a:p>
          <a:p>
            <a:pPr lvl="0"/>
            <a:r>
              <a:rPr lang="pl-PL" b="1" dirty="0"/>
              <a:t>Resuscytacja (przywracanie podstawowych czynności życiowych </a:t>
            </a:r>
            <a:r>
              <a:rPr lang="pl-PL" b="1" dirty="0" err="1"/>
              <a:t>tj</a:t>
            </a:r>
            <a:r>
              <a:rPr lang="pl-PL" b="1" dirty="0"/>
              <a:t> oddechu i krążenia)</a:t>
            </a:r>
          </a:p>
          <a:p>
            <a:pPr lvl="0"/>
            <a:r>
              <a:rPr lang="pl-PL" b="1" dirty="0"/>
              <a:t>Opanowanie groźnego krwawienia </a:t>
            </a:r>
          </a:p>
          <a:p>
            <a:pPr lvl="0"/>
            <a:r>
              <a:rPr lang="pl-PL" b="1" dirty="0"/>
              <a:t>Ułożenia w pozycji bezpiecznej</a:t>
            </a:r>
          </a:p>
          <a:p>
            <a:pPr lvl="0"/>
            <a:r>
              <a:rPr lang="pl-PL" b="1" dirty="0"/>
              <a:t>Walka ze wstrząsem</a:t>
            </a:r>
          </a:p>
          <a:p>
            <a:pPr lvl="0"/>
            <a:r>
              <a:rPr lang="pl-PL" b="1" dirty="0"/>
              <a:t>Zabezpieczenia miejsca wypadku</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297502"/>
          </a:xfrm>
        </p:spPr>
        <p:txBody>
          <a:bodyPr/>
          <a:lstStyle/>
          <a:p>
            <a:r>
              <a:rPr lang="pl-PL" b="1" dirty="0">
                <a:solidFill>
                  <a:srgbClr val="FF0000"/>
                </a:solidFill>
              </a:rPr>
              <a:t>Pierwsze czynności ratownicze powinni podjąć świadkowie zdarzenia, nie tylko ze względów moralno –etycznych, ale także prawnych (art.162 </a:t>
            </a:r>
            <a:r>
              <a:rPr lang="pl-PL" b="1" dirty="0" err="1">
                <a:solidFill>
                  <a:srgbClr val="FF0000"/>
                </a:solidFill>
              </a:rPr>
              <a:t>kk</a:t>
            </a:r>
            <a:r>
              <a:rPr lang="pl-PL" b="1" dirty="0">
                <a:solidFill>
                  <a:srgbClr val="FF0000"/>
                </a:solidFill>
              </a:rPr>
              <a:t>).</a:t>
            </a:r>
          </a:p>
        </p:txBody>
      </p:sp>
      <p:sp>
        <p:nvSpPr>
          <p:cNvPr id="3" name="Symbol zastępczy stopki 2"/>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RATOWNICTWO MEDYCZNE</a:t>
            </a:r>
            <a:endParaRPr lang="pl-PL" dirty="0"/>
          </a:p>
        </p:txBody>
      </p:sp>
      <p:sp>
        <p:nvSpPr>
          <p:cNvPr id="3" name="Symbol zastępczy zawartości 2"/>
          <p:cNvSpPr>
            <a:spLocks noGrp="1"/>
          </p:cNvSpPr>
          <p:nvPr>
            <p:ph idx="1"/>
          </p:nvPr>
        </p:nvSpPr>
        <p:spPr>
          <a:xfrm>
            <a:off x="457200" y="2636912"/>
            <a:ext cx="8229600" cy="3863922"/>
          </a:xfrm>
        </p:spPr>
        <p:txBody>
          <a:bodyPr/>
          <a:lstStyle/>
          <a:p>
            <a:r>
              <a:rPr lang="pl-PL" b="1" dirty="0">
                <a:solidFill>
                  <a:srgbClr val="FF0000"/>
                </a:solidFill>
              </a:rPr>
              <a:t>Badanie wstępne nie powinno trwać dłużej niż 3 min. </a:t>
            </a:r>
            <a:endParaRPr lang="pl-PL" dirty="0">
              <a:solidFill>
                <a:srgbClr val="FF0000"/>
              </a:solidFill>
            </a:endParaRPr>
          </a:p>
          <a:p>
            <a:r>
              <a:rPr lang="pl-PL" b="1" dirty="0"/>
              <a:t>Ma na celu wykrycie podstawowych przyczyn zagrożenia życia (niedotlenienie, krwotok</a:t>
            </a:r>
            <a:r>
              <a:rPr lang="pl-PL" b="1" dirty="0" smtClean="0"/>
              <a:t>).</a:t>
            </a:r>
          </a:p>
          <a:p>
            <a:pPr>
              <a:buNone/>
            </a:pPr>
            <a:endParaRPr lang="pl-PL" b="1" dirty="0"/>
          </a:p>
          <a:p>
            <a:r>
              <a:rPr lang="pl-PL" b="1" dirty="0">
                <a:solidFill>
                  <a:srgbClr val="FFC000"/>
                </a:solidFill>
              </a:rPr>
              <a:t>Można je przerwać jedynie w celu udrożnienia dróg oddechowych lub/i podjęcia czynności resuscytacyjnych.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726130"/>
          </a:xfrm>
          <a:noFill/>
        </p:spPr>
        <p:txBody>
          <a:bodyPr>
            <a:normAutofit fontScale="90000"/>
          </a:bodyPr>
          <a:lstStyle/>
          <a:p>
            <a:r>
              <a:rPr lang="pl-PL" b="1" dirty="0"/>
              <a:t>W pierwszej kolejności należy dbać o bezpieczeństwo własne </a:t>
            </a:r>
            <a:br>
              <a:rPr lang="pl-PL" b="1" dirty="0"/>
            </a:br>
            <a:r>
              <a:rPr lang="pl-PL" b="1" dirty="0"/>
              <a:t>i poszkodowanego.</a:t>
            </a:r>
            <a:br>
              <a:rPr lang="pl-PL" b="1" dirty="0"/>
            </a:br>
            <a:r>
              <a:rPr lang="pl-PL" b="1" dirty="0"/>
              <a:t>Przed przystąpieniem do udzielania pomocy poszkodowanym należy właściwie i szybko ocenić stan zagrożenia.</a:t>
            </a:r>
            <a:endParaRPr lang="pl-PL" dirty="0"/>
          </a:p>
        </p:txBody>
      </p:sp>
      <p:sp>
        <p:nvSpPr>
          <p:cNvPr id="3" name="Symbol zastępczy stopki 2"/>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pl-PL" sz="3600" b="1">
                <a:solidFill>
                  <a:schemeClr val="folHlink"/>
                </a:solidFill>
              </a:rPr>
              <a:t>SCHEMAT WEZWANIA POMOCY</a:t>
            </a:r>
          </a:p>
        </p:txBody>
      </p:sp>
      <p:sp>
        <p:nvSpPr>
          <p:cNvPr id="75779" name="Rectangle 3"/>
          <p:cNvSpPr>
            <a:spLocks noGrp="1" noChangeArrowheads="1"/>
          </p:cNvSpPr>
          <p:nvPr>
            <p:ph sz="half" idx="1"/>
          </p:nvPr>
        </p:nvSpPr>
        <p:spPr>
          <a:xfrm>
            <a:off x="261938" y="1844675"/>
            <a:ext cx="8310590" cy="4370407"/>
          </a:xfrm>
          <a:noFill/>
          <a:ln>
            <a:noFill/>
          </a:ln>
        </p:spPr>
        <p:txBody>
          <a:bodyPr>
            <a:normAutofit/>
          </a:bodyPr>
          <a:lstStyle/>
          <a:p>
            <a:pPr>
              <a:buFont typeface="Wingdings" pitchFamily="2" charset="2"/>
              <a:buChar char="v"/>
            </a:pPr>
            <a:r>
              <a:rPr lang="pl-PL" sz="3600" b="1" dirty="0">
                <a:solidFill>
                  <a:srgbClr val="FF5050"/>
                </a:solidFill>
                <a:effectLst>
                  <a:outerShdw blurRad="38100" dist="38100" dir="2700000" algn="tl">
                    <a:srgbClr val="FFFFFF"/>
                  </a:outerShdw>
                </a:effectLst>
              </a:rPr>
              <a:t>GDZIE SIĘ TO STAŁO?</a:t>
            </a:r>
          </a:p>
          <a:p>
            <a:pPr>
              <a:buFont typeface="Wingdings" pitchFamily="2" charset="2"/>
              <a:buChar char="v"/>
            </a:pPr>
            <a:r>
              <a:rPr lang="pl-PL" sz="3600" b="1" dirty="0">
                <a:solidFill>
                  <a:srgbClr val="FF5050"/>
                </a:solidFill>
                <a:effectLst>
                  <a:outerShdw blurRad="38100" dist="38100" dir="2700000" algn="tl">
                    <a:srgbClr val="FFFFFF"/>
                  </a:outerShdw>
                </a:effectLst>
              </a:rPr>
              <a:t>CO SIĘ STAŁO?</a:t>
            </a:r>
          </a:p>
          <a:p>
            <a:pPr>
              <a:buFont typeface="Wingdings" pitchFamily="2" charset="2"/>
              <a:buChar char="v"/>
            </a:pPr>
            <a:r>
              <a:rPr lang="pl-PL" sz="3600" b="1" dirty="0">
                <a:solidFill>
                  <a:srgbClr val="FF5050"/>
                </a:solidFill>
                <a:effectLst>
                  <a:outerShdw blurRad="38100" dist="38100" dir="2700000" algn="tl">
                    <a:srgbClr val="FFFFFF"/>
                  </a:outerShdw>
                </a:effectLst>
              </a:rPr>
              <a:t>CZY SĄ OFIARY-POSZKODOWANI? ILE?</a:t>
            </a:r>
          </a:p>
          <a:p>
            <a:pPr>
              <a:buFont typeface="Wingdings" pitchFamily="2" charset="2"/>
              <a:buChar char="v"/>
            </a:pPr>
            <a:r>
              <a:rPr lang="pl-PL" sz="3600" b="1" dirty="0">
                <a:solidFill>
                  <a:srgbClr val="FF5050"/>
                </a:solidFill>
                <a:effectLst>
                  <a:outerShdw blurRad="38100" dist="38100" dir="2700000" algn="tl">
                    <a:srgbClr val="FFFFFF"/>
                  </a:outerShdw>
                </a:effectLst>
              </a:rPr>
              <a:t>JAKIE SĄ USZKODZENIA CIAŁA?</a:t>
            </a:r>
          </a:p>
          <a:p>
            <a:pPr>
              <a:buFont typeface="Wingdings" pitchFamily="2" charset="2"/>
              <a:buChar char="v"/>
            </a:pPr>
            <a:r>
              <a:rPr lang="pl-PL" sz="3600" b="1" dirty="0">
                <a:solidFill>
                  <a:srgbClr val="FF5050"/>
                </a:solidFill>
                <a:effectLst>
                  <a:outerShdw blurRad="38100" dist="38100" dir="2700000" algn="tl">
                    <a:srgbClr val="FFFFFF"/>
                  </a:outerShdw>
                </a:effectLst>
              </a:rPr>
              <a:t>KTO I SKĄD WZYWA POMOCY?</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lstStyle/>
          <a:p>
            <a:r>
              <a:rPr lang="pl-PL" b="1" dirty="0"/>
              <a:t>OCENA STANU PRZYTOMNOŚCI</a:t>
            </a:r>
            <a:endParaRPr lang="pl-PL" dirty="0"/>
          </a:p>
        </p:txBody>
      </p:sp>
      <p:sp>
        <p:nvSpPr>
          <p:cNvPr id="3" name="Symbol zastępczy zawartości 2"/>
          <p:cNvSpPr>
            <a:spLocks noGrp="1"/>
          </p:cNvSpPr>
          <p:nvPr>
            <p:ph idx="1"/>
          </p:nvPr>
        </p:nvSpPr>
        <p:spPr>
          <a:xfrm>
            <a:off x="457200" y="2132856"/>
            <a:ext cx="8229600" cy="4510854"/>
          </a:xfrm>
          <a:noFill/>
          <a:ln>
            <a:solidFill>
              <a:schemeClr val="tx2">
                <a:lumMod val="60000"/>
                <a:lumOff val="40000"/>
              </a:schemeClr>
            </a:solidFill>
          </a:ln>
        </p:spPr>
        <p:txBody>
          <a:bodyPr>
            <a:normAutofit/>
          </a:bodyPr>
          <a:lstStyle/>
          <a:p>
            <a:r>
              <a:rPr lang="pl-PL" b="1" dirty="0">
                <a:solidFill>
                  <a:srgbClr val="FF0000"/>
                </a:solidFill>
              </a:rPr>
              <a:t>Sprawdź czy reaguje na głos, potrząsanie.</a:t>
            </a:r>
          </a:p>
          <a:p>
            <a:r>
              <a:rPr lang="pl-PL" b="1" dirty="0"/>
              <a:t>Przytomnych pozostawiamy w zastanej pozycji; zwrócić uwagę na: </a:t>
            </a:r>
          </a:p>
          <a:p>
            <a:pPr lvl="0"/>
            <a:r>
              <a:rPr lang="pl-PL" b="1" dirty="0">
                <a:solidFill>
                  <a:schemeClr val="tx2">
                    <a:lumMod val="60000"/>
                    <a:lumOff val="40000"/>
                  </a:schemeClr>
                </a:solidFill>
              </a:rPr>
              <a:t>zachowanie poszkodowanego (bełkotliwa mowa, splątanie,     </a:t>
            </a:r>
          </a:p>
          <a:p>
            <a:r>
              <a:rPr lang="pl-PL" b="1" dirty="0"/>
              <a:t>pobudzenie psychoruchowe)</a:t>
            </a:r>
          </a:p>
          <a:p>
            <a:pPr lvl="0"/>
            <a:r>
              <a:rPr lang="pl-PL" b="1" dirty="0">
                <a:solidFill>
                  <a:schemeClr val="tx2">
                    <a:lumMod val="60000"/>
                    <a:lumOff val="40000"/>
                  </a:schemeClr>
                </a:solidFill>
              </a:rPr>
              <a:t>zabarwienie skóry (bladość, sinica)</a:t>
            </a:r>
          </a:p>
          <a:p>
            <a:pPr lvl="0"/>
            <a:r>
              <a:rPr lang="pl-PL" b="1" dirty="0"/>
              <a:t>ciepłotę ciała</a:t>
            </a:r>
          </a:p>
          <a:p>
            <a:pPr lvl="0"/>
            <a:r>
              <a:rPr lang="pl-PL" b="1" dirty="0">
                <a:solidFill>
                  <a:schemeClr val="tx2">
                    <a:lumMod val="60000"/>
                    <a:lumOff val="40000"/>
                  </a:schemeClr>
                </a:solidFill>
              </a:rPr>
              <a:t>wilgotność skóry (sucha, spocona)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lstStyle/>
          <a:p>
            <a:r>
              <a:rPr lang="pl-PL" b="1" dirty="0" smtClean="0"/>
              <a:t>OCENA STANU PRZYTOMNOŚCI</a:t>
            </a:r>
            <a:endParaRPr lang="pl-PL" dirty="0"/>
          </a:p>
        </p:txBody>
      </p:sp>
      <p:sp>
        <p:nvSpPr>
          <p:cNvPr id="3" name="Symbol zastępczy zawartości 2"/>
          <p:cNvSpPr>
            <a:spLocks noGrp="1"/>
          </p:cNvSpPr>
          <p:nvPr>
            <p:ph idx="1"/>
          </p:nvPr>
        </p:nvSpPr>
        <p:spPr>
          <a:xfrm>
            <a:off x="457200" y="2132856"/>
            <a:ext cx="8229600" cy="4439416"/>
          </a:xfrm>
          <a:ln w="57150">
            <a:solidFill>
              <a:srgbClr val="0070C0"/>
            </a:solidFill>
          </a:ln>
        </p:spPr>
        <p:txBody>
          <a:bodyPr/>
          <a:lstStyle/>
          <a:p>
            <a:pPr lvl="0"/>
            <a:r>
              <a:rPr lang="pl-PL" b="1" dirty="0" smtClean="0"/>
              <a:t>sposób oddychania (częstotliwość, regularność, głębokość)</a:t>
            </a:r>
          </a:p>
          <a:p>
            <a:pPr lvl="0"/>
            <a:r>
              <a:rPr lang="pl-PL" b="1" dirty="0" smtClean="0">
                <a:solidFill>
                  <a:schemeClr val="tx2">
                    <a:lumMod val="60000"/>
                    <a:lumOff val="40000"/>
                  </a:schemeClr>
                </a:solidFill>
              </a:rPr>
              <a:t>ślady krwi , moczu, wymiocin, fragmentów tkanek na ubraniu i w bezpośrednim otoczeniu poszkodowanego</a:t>
            </a:r>
          </a:p>
          <a:p>
            <a:pPr lvl="0"/>
            <a:r>
              <a:rPr lang="pl-PL" b="1" dirty="0" smtClean="0"/>
              <a:t>szybko rozprzestrzeniające się ślady krwi na ubraniu (rany pod ubraniem)</a:t>
            </a:r>
          </a:p>
          <a:p>
            <a:pPr lvl="0"/>
            <a:r>
              <a:rPr lang="pl-PL" b="1" dirty="0" smtClean="0">
                <a:solidFill>
                  <a:schemeClr val="tx2">
                    <a:lumMod val="60000"/>
                    <a:lumOff val="40000"/>
                  </a:schemeClr>
                </a:solidFill>
              </a:rPr>
              <a:t>fragmenty kości przebijające ubranie. </a:t>
            </a:r>
            <a:endParaRPr lang="pl-PL" b="1" dirty="0">
              <a:solidFill>
                <a:schemeClr val="tx2">
                  <a:lumMod val="60000"/>
                  <a:lumOff val="40000"/>
                </a:schemeClr>
              </a:solidFill>
            </a:endParaRP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lstStyle/>
          <a:p>
            <a:r>
              <a:rPr lang="pl-PL" b="1" dirty="0"/>
              <a:t>Objawy utraty przytomności.</a:t>
            </a:r>
            <a:endParaRPr lang="pl-PL" dirty="0"/>
          </a:p>
        </p:txBody>
      </p:sp>
      <p:sp>
        <p:nvSpPr>
          <p:cNvPr id="3" name="Symbol zastępczy zawartości 2"/>
          <p:cNvSpPr>
            <a:spLocks noGrp="1"/>
          </p:cNvSpPr>
          <p:nvPr>
            <p:ph idx="1"/>
          </p:nvPr>
        </p:nvSpPr>
        <p:spPr>
          <a:xfrm>
            <a:off x="457200" y="2420888"/>
            <a:ext cx="8229600" cy="4151384"/>
          </a:xfrm>
          <a:ln w="38100">
            <a:noFill/>
          </a:ln>
        </p:spPr>
        <p:txBody>
          <a:bodyPr>
            <a:normAutofit/>
          </a:bodyPr>
          <a:lstStyle/>
          <a:p>
            <a:pPr>
              <a:buNone/>
            </a:pPr>
            <a:r>
              <a:rPr lang="pl-PL" b="1" dirty="0"/>
              <a:t>1. Brak możliwości nawiązania kontaktu słownego </a:t>
            </a:r>
          </a:p>
          <a:p>
            <a:pPr>
              <a:buNone/>
            </a:pPr>
            <a:r>
              <a:rPr lang="pl-PL" b="1" dirty="0" smtClean="0"/>
              <a:t>2</a:t>
            </a:r>
            <a:r>
              <a:rPr lang="pl-PL" b="1" dirty="0"/>
              <a:t>. Brak reakcji na bodźce mechaniczne np. szczypanie, ukłucie </a:t>
            </a:r>
          </a:p>
          <a:p>
            <a:pPr>
              <a:buNone/>
            </a:pPr>
            <a:r>
              <a:rPr lang="pl-PL" b="1" dirty="0" smtClean="0"/>
              <a:t>  </a:t>
            </a:r>
            <a:r>
              <a:rPr lang="pl-PL" b="1" dirty="0">
                <a:solidFill>
                  <a:srgbClr val="FF0000"/>
                </a:solidFill>
              </a:rPr>
              <a:t>W stanach nieprzytomności istnieje szczególne zagrożenie życia w wyniku niedrożności oddechowej lub </a:t>
            </a:r>
            <a:r>
              <a:rPr lang="pl-PL" b="1" dirty="0" err="1">
                <a:solidFill>
                  <a:srgbClr val="FF0000"/>
                </a:solidFill>
              </a:rPr>
              <a:t>zaaspirowania</a:t>
            </a:r>
            <a:r>
              <a:rPr lang="pl-PL" b="1" dirty="0">
                <a:solidFill>
                  <a:srgbClr val="FF0000"/>
                </a:solidFill>
              </a:rPr>
              <a:t> wymiocin i innych wydzielin do dróg oddechowych.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725602"/>
          </a:xfrm>
          <a:noFill/>
        </p:spPr>
        <p:txBody>
          <a:bodyPr>
            <a:normAutofit/>
          </a:bodyPr>
          <a:lstStyle/>
          <a:p>
            <a:pPr algn="ctr"/>
            <a:r>
              <a:rPr lang="pl-PL" b="1" dirty="0" smtClean="0"/>
              <a:t>Postępowanie </a:t>
            </a:r>
            <a:r>
              <a:rPr lang="pl-PL" b="1" dirty="0"/>
              <a:t>z chorym nieprzytomnym.</a:t>
            </a:r>
            <a:endParaRPr lang="pl-PL" dirty="0"/>
          </a:p>
        </p:txBody>
      </p:sp>
      <p:sp>
        <p:nvSpPr>
          <p:cNvPr id="3" name="Symbol zastępczy zawartości 2"/>
          <p:cNvSpPr>
            <a:spLocks noGrp="1"/>
          </p:cNvSpPr>
          <p:nvPr>
            <p:ph idx="1"/>
          </p:nvPr>
        </p:nvSpPr>
        <p:spPr>
          <a:xfrm>
            <a:off x="457200" y="2285992"/>
            <a:ext cx="8229600" cy="4214842"/>
          </a:xfrm>
          <a:ln w="76200">
            <a:noFill/>
          </a:ln>
        </p:spPr>
        <p:txBody>
          <a:bodyPr/>
          <a:lstStyle/>
          <a:p>
            <a:pPr>
              <a:buNone/>
            </a:pPr>
            <a:r>
              <a:rPr lang="pl-PL" dirty="0" smtClean="0"/>
              <a:t>1. </a:t>
            </a:r>
            <a:r>
              <a:rPr lang="pl-PL" b="1" dirty="0" smtClean="0"/>
              <a:t>Ewakuacja  </a:t>
            </a:r>
            <a:r>
              <a:rPr lang="pl-PL" b="1" dirty="0"/>
              <a:t>poszkodowanego  z  okolicy zagrożenia i ochrona go przed dodatkowymi czynnikami szkodliwymi. </a:t>
            </a:r>
          </a:p>
          <a:p>
            <a:pPr>
              <a:buNone/>
            </a:pPr>
            <a:r>
              <a:rPr lang="pl-PL" b="1" dirty="0">
                <a:solidFill>
                  <a:schemeClr val="tx2">
                    <a:lumMod val="60000"/>
                    <a:lumOff val="40000"/>
                  </a:schemeClr>
                </a:solidFill>
              </a:rPr>
              <a:t>2. Udrożnić drogi oddechowe i sprawdzić czy oddycha prawidłowo</a:t>
            </a:r>
          </a:p>
          <a:p>
            <a:pPr>
              <a:buNone/>
            </a:pPr>
            <a:r>
              <a:rPr lang="pl-PL" b="1" dirty="0"/>
              <a:t>3. Bezpieczne ułożenie chorego. </a:t>
            </a:r>
          </a:p>
          <a:p>
            <a:pPr>
              <a:buNone/>
            </a:pPr>
            <a:r>
              <a:rPr lang="pl-PL" b="1" dirty="0">
                <a:solidFill>
                  <a:schemeClr val="tx2">
                    <a:lumMod val="60000"/>
                    <a:lumOff val="40000"/>
                  </a:schemeClr>
                </a:solidFill>
              </a:rPr>
              <a:t>4. Postępowanie przeciwwstrząsowe.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226064"/>
          </a:xfrm>
        </p:spPr>
        <p:txBody>
          <a:bodyPr/>
          <a:lstStyle/>
          <a:p>
            <a:endParaRPr lang="pl-PL" dirty="0"/>
          </a:p>
        </p:txBody>
      </p:sp>
      <p:pic>
        <p:nvPicPr>
          <p:cNvPr id="58370" name="Picture 2"/>
          <p:cNvPicPr>
            <a:picLocks noChangeAspect="1" noChangeArrowheads="1"/>
          </p:cNvPicPr>
          <p:nvPr/>
        </p:nvPicPr>
        <p:blipFill>
          <a:blip r:embed="rId2" cstate="print"/>
          <a:srcRect/>
          <a:stretch>
            <a:fillRect/>
          </a:stretch>
        </p:blipFill>
        <p:spPr bwMode="auto">
          <a:xfrm>
            <a:off x="428597" y="500042"/>
            <a:ext cx="7786742" cy="5286411"/>
          </a:xfrm>
          <a:prstGeom prst="rect">
            <a:avLst/>
          </a:prstGeom>
          <a:noFill/>
          <a:ln w="9525">
            <a:noFill/>
            <a:miter lim="800000"/>
            <a:headEnd/>
            <a:tailEnd/>
          </a:ln>
          <a:effectLst/>
        </p:spPr>
      </p:pic>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654164"/>
          </a:xfrm>
          <a:noFill/>
        </p:spPr>
        <p:txBody>
          <a:bodyPr/>
          <a:lstStyle/>
          <a:p>
            <a:r>
              <a:rPr lang="pl-PL" b="1" dirty="0" smtClean="0"/>
              <a:t>Postępowanie z chorym nieprzytomnym</a:t>
            </a:r>
            <a:endParaRPr lang="pl-PL" dirty="0"/>
          </a:p>
        </p:txBody>
      </p:sp>
      <p:sp>
        <p:nvSpPr>
          <p:cNvPr id="3" name="Symbol zastępczy zawartości 2"/>
          <p:cNvSpPr>
            <a:spLocks noGrp="1"/>
          </p:cNvSpPr>
          <p:nvPr>
            <p:ph idx="1"/>
          </p:nvPr>
        </p:nvSpPr>
        <p:spPr>
          <a:xfrm>
            <a:off x="457200" y="2428868"/>
            <a:ext cx="8229600" cy="4214842"/>
          </a:xfrm>
          <a:ln w="57150">
            <a:noFill/>
          </a:ln>
        </p:spPr>
        <p:txBody>
          <a:bodyPr/>
          <a:lstStyle/>
          <a:p>
            <a:endParaRPr lang="pl-PL" b="1" dirty="0" smtClean="0"/>
          </a:p>
          <a:p>
            <a:r>
              <a:rPr lang="pl-PL" b="1" dirty="0" smtClean="0"/>
              <a:t>U  </a:t>
            </a:r>
            <a:r>
              <a:rPr lang="pl-PL" b="1" dirty="0"/>
              <a:t>chorych nieprzytomnych oddychających prawidłowo </a:t>
            </a:r>
            <a:r>
              <a:rPr lang="pl-PL" b="1" dirty="0">
                <a:solidFill>
                  <a:srgbClr val="FF0000"/>
                </a:solidFill>
              </a:rPr>
              <a:t>szczególną  uwagę należy zwrócić na zapewnienie drożności górnych dróg oddechowych, </a:t>
            </a:r>
            <a:r>
              <a:rPr lang="pl-PL" b="1" dirty="0"/>
              <a:t>jak również na zapobieganie wymiotom. W tym celu należy  ułożyć  chorego w pozycji bocznej ustalonej ("bezpiecznej").</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654164"/>
          </a:xfrm>
          <a:noFill/>
        </p:spPr>
        <p:txBody>
          <a:bodyPr>
            <a:normAutofit fontScale="90000"/>
          </a:bodyPr>
          <a:lstStyle/>
          <a:p>
            <a:r>
              <a:rPr lang="pl-PL" dirty="0"/>
              <a:t> </a:t>
            </a:r>
            <a:r>
              <a:rPr lang="pl-PL" b="1" dirty="0" smtClean="0"/>
              <a:t>Technika </a:t>
            </a:r>
            <a:r>
              <a:rPr lang="pl-PL" b="1" dirty="0"/>
              <a:t>układania w pozycji bocznej ustalonej ("bezpiecznej").</a:t>
            </a:r>
            <a:endParaRPr lang="pl-PL" dirty="0"/>
          </a:p>
        </p:txBody>
      </p:sp>
      <p:sp>
        <p:nvSpPr>
          <p:cNvPr id="3" name="Symbol zastępczy zawartości 2"/>
          <p:cNvSpPr>
            <a:spLocks noGrp="1"/>
          </p:cNvSpPr>
          <p:nvPr>
            <p:ph idx="1"/>
          </p:nvPr>
        </p:nvSpPr>
        <p:spPr>
          <a:xfrm>
            <a:off x="457200" y="2852936"/>
            <a:ext cx="8229600" cy="3862212"/>
          </a:xfrm>
          <a:ln w="38100">
            <a:noFill/>
          </a:ln>
        </p:spPr>
        <p:txBody>
          <a:bodyPr/>
          <a:lstStyle/>
          <a:p>
            <a:pPr lvl="0"/>
            <a:r>
              <a:rPr lang="pl-PL" b="1" dirty="0"/>
              <a:t>Zdjąć poszkodowanemu okulary</a:t>
            </a:r>
          </a:p>
          <a:p>
            <a:pPr lvl="0"/>
            <a:r>
              <a:rPr lang="pl-PL" b="1" dirty="0">
                <a:solidFill>
                  <a:schemeClr val="tx1">
                    <a:lumMod val="65000"/>
                    <a:lumOff val="35000"/>
                  </a:schemeClr>
                </a:solidFill>
              </a:rPr>
              <a:t>Uklęknąć obok poszkodowanego i upewnić się czy obie jego kończyny dolne są wyprostowane.</a:t>
            </a:r>
          </a:p>
          <a:p>
            <a:pPr lvl="0"/>
            <a:r>
              <a:rPr lang="pl-PL" b="1" dirty="0"/>
              <a:t>Kończynę górną od strony ratownika ułożyć pod kątem prostym w stosunku do ciała, a następnie zegnij w łokciu pod kątem 90</a:t>
            </a:r>
            <a:r>
              <a:rPr lang="pl-PL" b="1" baseline="30000" dirty="0"/>
              <a:t>0 </a:t>
            </a:r>
            <a:r>
              <a:rPr lang="pl-PL" b="1" dirty="0"/>
              <a:t>; dłoń powinna być skierowana ku górze</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725602"/>
          </a:xfrm>
          <a:noFill/>
        </p:spPr>
        <p:txBody>
          <a:bodyPr>
            <a:normAutofit fontScale="90000"/>
          </a:bodyPr>
          <a:lstStyle/>
          <a:p>
            <a:r>
              <a:rPr lang="pl-PL" b="1" dirty="0" smtClean="0"/>
              <a:t>Technika układania w pozycji bocznej ustalonej ("bezpiecznej").</a:t>
            </a:r>
            <a:endParaRPr lang="pl-PL" dirty="0"/>
          </a:p>
        </p:txBody>
      </p:sp>
      <p:sp>
        <p:nvSpPr>
          <p:cNvPr id="3" name="Symbol zastępczy zawartości 2"/>
          <p:cNvSpPr>
            <a:spLocks noGrp="1"/>
          </p:cNvSpPr>
          <p:nvPr>
            <p:ph idx="1"/>
          </p:nvPr>
        </p:nvSpPr>
        <p:spPr>
          <a:xfrm>
            <a:off x="457200" y="2780928"/>
            <a:ext cx="8229600" cy="3791344"/>
          </a:xfrm>
          <a:ln w="57150">
            <a:noFill/>
          </a:ln>
        </p:spPr>
        <p:txBody>
          <a:bodyPr>
            <a:normAutofit/>
          </a:bodyPr>
          <a:lstStyle/>
          <a:p>
            <a:pPr lvl="0"/>
            <a:r>
              <a:rPr lang="pl-PL" b="1" dirty="0"/>
              <a:t>Przełożyć dalsze ramię poszkodowanego w poprzek klatki piersiowej, </a:t>
            </a:r>
          </a:p>
          <a:p>
            <a:pPr>
              <a:buNone/>
            </a:pPr>
            <a:r>
              <a:rPr lang="pl-PL" b="1" dirty="0" smtClean="0"/>
              <a:t> </a:t>
            </a:r>
            <a:r>
              <a:rPr lang="pl-PL" b="1" dirty="0"/>
              <a:t>a grzbiet dłoni przytrzymać na bliższym </a:t>
            </a:r>
            <a:r>
              <a:rPr lang="pl-PL" b="1" dirty="0" smtClean="0"/>
              <a:t>policzku</a:t>
            </a:r>
          </a:p>
          <a:p>
            <a:pPr>
              <a:buNone/>
            </a:pPr>
            <a:endParaRPr lang="pl-PL" b="1" dirty="0"/>
          </a:p>
          <a:p>
            <a:pPr lvl="0"/>
            <a:r>
              <a:rPr lang="pl-PL" b="1" dirty="0">
                <a:solidFill>
                  <a:schemeClr val="tx1">
                    <a:lumMod val="65000"/>
                    <a:lumOff val="35000"/>
                  </a:schemeClr>
                </a:solidFill>
              </a:rPr>
              <a:t>Drugą ręką uchwycić dalszą kończynę dolną ratowanego tuż pod kolanem od zewnątrz i podciągnąć ku górze nie odrywając stopy od podłoża.</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654164"/>
          </a:xfrm>
          <a:noFill/>
        </p:spPr>
        <p:txBody>
          <a:bodyPr>
            <a:normAutofit fontScale="90000"/>
          </a:bodyPr>
          <a:lstStyle/>
          <a:p>
            <a:r>
              <a:rPr lang="pl-PL" b="1" dirty="0" smtClean="0"/>
              <a:t>Technika układania w pozycji bocznej ustalonej ("bezpiecznej").</a:t>
            </a:r>
            <a:endParaRPr lang="pl-PL" dirty="0"/>
          </a:p>
        </p:txBody>
      </p:sp>
      <p:sp>
        <p:nvSpPr>
          <p:cNvPr id="3" name="Symbol zastępczy zawartości 2"/>
          <p:cNvSpPr>
            <a:spLocks noGrp="1"/>
          </p:cNvSpPr>
          <p:nvPr>
            <p:ph idx="1"/>
          </p:nvPr>
        </p:nvSpPr>
        <p:spPr>
          <a:xfrm>
            <a:off x="457200" y="2780928"/>
            <a:ext cx="8229600" cy="3791344"/>
          </a:xfrm>
          <a:ln w="38100">
            <a:noFill/>
          </a:ln>
        </p:spPr>
        <p:txBody>
          <a:bodyPr>
            <a:normAutofit/>
          </a:bodyPr>
          <a:lstStyle/>
          <a:p>
            <a:pPr lvl="0"/>
            <a:r>
              <a:rPr lang="pl-PL" b="1" dirty="0"/>
              <a:t>Trzymając nadal dłoń poszkodowanego przy policzku energicznie nacisnąć na zgięte kolano tak by </a:t>
            </a:r>
            <a:r>
              <a:rPr lang="pl-PL" b="1" dirty="0" smtClean="0"/>
              <a:t>poszkodowany obrócił </a:t>
            </a:r>
            <a:r>
              <a:rPr lang="pl-PL" b="1" dirty="0"/>
              <a:t>się na bok w kierunku ratownika</a:t>
            </a:r>
          </a:p>
          <a:p>
            <a:pPr lvl="0"/>
            <a:r>
              <a:rPr lang="pl-PL" b="1" dirty="0">
                <a:solidFill>
                  <a:schemeClr val="tx1">
                    <a:lumMod val="65000"/>
                    <a:lumOff val="35000"/>
                  </a:schemeClr>
                </a:solidFill>
              </a:rPr>
              <a:t>Ustawić kończynę dolną znajdującą się u góry tak, by była zgięta </a:t>
            </a:r>
            <a:r>
              <a:rPr lang="pl-PL" b="1" dirty="0" smtClean="0">
                <a:solidFill>
                  <a:schemeClr val="tx1">
                    <a:lumMod val="65000"/>
                    <a:lumOff val="35000"/>
                  </a:schemeClr>
                </a:solidFill>
              </a:rPr>
              <a:t>w </a:t>
            </a:r>
            <a:r>
              <a:rPr lang="pl-PL" b="1" dirty="0">
                <a:solidFill>
                  <a:schemeClr val="tx1">
                    <a:lumMod val="65000"/>
                    <a:lumOff val="35000"/>
                  </a:schemeClr>
                </a:solidFill>
              </a:rPr>
              <a:t>stawie biodrowym i kolanowym pod kątem 90</a:t>
            </a:r>
            <a:r>
              <a:rPr lang="pl-PL" b="1" baseline="30000" dirty="0">
                <a:solidFill>
                  <a:schemeClr val="tx1">
                    <a:lumMod val="65000"/>
                    <a:lumOff val="35000"/>
                  </a:schemeClr>
                </a:solidFill>
              </a:rPr>
              <a:t>0 </a:t>
            </a:r>
            <a:r>
              <a:rPr lang="pl-PL" b="1" dirty="0">
                <a:solidFill>
                  <a:schemeClr val="tx1">
                    <a:lumMod val="65000"/>
                    <a:lumOff val="35000"/>
                  </a:schemeClr>
                </a:solidFill>
              </a:rPr>
              <a:t>.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797040"/>
          </a:xfrm>
          <a:noFill/>
        </p:spPr>
        <p:txBody>
          <a:bodyPr>
            <a:normAutofit fontScale="90000"/>
          </a:bodyPr>
          <a:lstStyle/>
          <a:p>
            <a:r>
              <a:rPr lang="pl-PL" b="1" dirty="0" smtClean="0"/>
              <a:t>Technika układania w pozycji bocznej ustalonej ("bezpiecznej").</a:t>
            </a:r>
            <a:endParaRPr lang="pl-PL" dirty="0"/>
          </a:p>
        </p:txBody>
      </p:sp>
      <p:sp>
        <p:nvSpPr>
          <p:cNvPr id="3" name="Symbol zastępczy zawartości 2"/>
          <p:cNvSpPr>
            <a:spLocks noGrp="1"/>
          </p:cNvSpPr>
          <p:nvPr>
            <p:ph idx="1"/>
          </p:nvPr>
        </p:nvSpPr>
        <p:spPr>
          <a:xfrm>
            <a:off x="457200" y="2285992"/>
            <a:ext cx="8229600" cy="4357718"/>
          </a:xfrm>
          <a:ln w="28575">
            <a:noFill/>
          </a:ln>
        </p:spPr>
        <p:txBody>
          <a:bodyPr>
            <a:normAutofit/>
          </a:bodyPr>
          <a:lstStyle/>
          <a:p>
            <a:pPr lvl="0"/>
            <a:r>
              <a:rPr lang="pl-PL" b="1" dirty="0"/>
              <a:t>Odgiąć głowę ratowanego do tyłu, by upewnić się, że drogi oddechowe są </a:t>
            </a:r>
            <a:r>
              <a:rPr lang="pl-PL" b="1" dirty="0" smtClean="0"/>
              <a:t>drożne</a:t>
            </a:r>
            <a:endParaRPr lang="pl-PL" b="1" dirty="0"/>
          </a:p>
          <a:p>
            <a:pPr lvl="0"/>
            <a:r>
              <a:rPr lang="pl-PL" b="1" dirty="0">
                <a:solidFill>
                  <a:schemeClr val="tx1">
                    <a:lumMod val="65000"/>
                    <a:lumOff val="35000"/>
                  </a:schemeClr>
                </a:solidFill>
              </a:rPr>
              <a:t>Gdy jest to konieczne, ułożyć rękę ratowanego pod policzkiem tak, by utrzymać </a:t>
            </a:r>
            <a:r>
              <a:rPr lang="pl-PL" b="1" dirty="0" err="1">
                <a:solidFill>
                  <a:schemeClr val="tx1">
                    <a:lumMod val="65000"/>
                    <a:lumOff val="35000"/>
                  </a:schemeClr>
                </a:solidFill>
              </a:rPr>
              <a:t>odgięciowe</a:t>
            </a:r>
            <a:r>
              <a:rPr lang="pl-PL" b="1" dirty="0">
                <a:solidFill>
                  <a:schemeClr val="tx1">
                    <a:lumMod val="65000"/>
                    <a:lumOff val="35000"/>
                  </a:schemeClr>
                </a:solidFill>
              </a:rPr>
              <a:t> ułożenie </a:t>
            </a:r>
            <a:r>
              <a:rPr lang="pl-PL" b="1" dirty="0" smtClean="0">
                <a:solidFill>
                  <a:schemeClr val="tx1">
                    <a:lumMod val="65000"/>
                    <a:lumOff val="35000"/>
                  </a:schemeClr>
                </a:solidFill>
              </a:rPr>
              <a:t>głowy</a:t>
            </a:r>
            <a:endParaRPr lang="pl-PL" b="1" dirty="0">
              <a:solidFill>
                <a:schemeClr val="tx1">
                  <a:lumMod val="65000"/>
                  <a:lumOff val="35000"/>
                </a:schemeClr>
              </a:solidFill>
            </a:endParaRPr>
          </a:p>
          <a:p>
            <a:pPr lvl="0"/>
            <a:r>
              <a:rPr lang="pl-PL" b="1" dirty="0" smtClean="0">
                <a:solidFill>
                  <a:schemeClr val="tx1">
                    <a:lumMod val="65000"/>
                    <a:lumOff val="35000"/>
                  </a:schemeClr>
                </a:solidFill>
              </a:rPr>
              <a:t>Regularnie </a:t>
            </a:r>
            <a:r>
              <a:rPr lang="pl-PL" b="1" dirty="0">
                <a:solidFill>
                  <a:schemeClr val="tx1">
                    <a:lumMod val="65000"/>
                    <a:lumOff val="35000"/>
                  </a:schemeClr>
                </a:solidFill>
              </a:rPr>
              <a:t>sprawdzać stan poszkodowanego</a:t>
            </a:r>
            <a:r>
              <a:rPr lang="pl-PL" b="1" dirty="0" smtClean="0">
                <a:solidFill>
                  <a:schemeClr val="tx1">
                    <a:lumMod val="65000"/>
                    <a:lumOff val="35000"/>
                  </a:schemeClr>
                </a:solidFill>
              </a:rPr>
              <a:t>.</a:t>
            </a:r>
          </a:p>
          <a:p>
            <a:pPr lvl="0"/>
            <a:r>
              <a:rPr lang="pl-PL" b="1" dirty="0">
                <a:solidFill>
                  <a:schemeClr val="tx1">
                    <a:lumMod val="65000"/>
                    <a:lumOff val="35000"/>
                  </a:schemeClr>
                </a:solidFill>
              </a:rPr>
              <a:t>Gdy zachodzi konieczność pozostawienia poszkodowanego w pozycji bezpiecznej powyżej 30 min należy odwrócić go na drugi bok</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26"/>
          <p:cNvSpPr>
            <a:spLocks noGrp="1" noChangeArrowheads="1"/>
          </p:cNvSpPr>
          <p:nvPr>
            <p:ph type="title"/>
          </p:nvPr>
        </p:nvSpPr>
        <p:spPr/>
        <p:txBody>
          <a:bodyPr/>
          <a:lstStyle/>
          <a:p>
            <a:r>
              <a:rPr lang="pl-PL" sz="3600" b="1">
                <a:solidFill>
                  <a:schemeClr val="folHlink"/>
                </a:solidFill>
              </a:rPr>
              <a:t>SZCZEGÓŁOWE INFORMACJE</a:t>
            </a:r>
          </a:p>
        </p:txBody>
      </p:sp>
      <p:sp>
        <p:nvSpPr>
          <p:cNvPr id="76803" name="Rectangle 1027"/>
          <p:cNvSpPr>
            <a:spLocks noGrp="1" noChangeArrowheads="1"/>
          </p:cNvSpPr>
          <p:nvPr>
            <p:ph sz="half" idx="1"/>
          </p:nvPr>
        </p:nvSpPr>
        <p:spPr>
          <a:xfrm>
            <a:off x="261938" y="1988839"/>
            <a:ext cx="8239152" cy="4440557"/>
          </a:xfrm>
          <a:noFill/>
          <a:ln>
            <a:noFill/>
          </a:ln>
        </p:spPr>
        <p:txBody>
          <a:bodyPr>
            <a:normAutofit lnSpcReduction="10000"/>
          </a:bodyPr>
          <a:lstStyle/>
          <a:p>
            <a:pPr>
              <a:lnSpc>
                <a:spcPct val="90000"/>
              </a:lnSpc>
              <a:buFont typeface="Wingdings" pitchFamily="2" charset="2"/>
              <a:buChar char="v"/>
            </a:pPr>
            <a:r>
              <a:rPr lang="pl-PL" sz="3200" b="1" dirty="0">
                <a:solidFill>
                  <a:srgbClr val="FF5050"/>
                </a:solidFill>
                <a:effectLst>
                  <a:outerShdw blurRad="38100" dist="38100" dir="2700000" algn="tl">
                    <a:srgbClr val="FFFFFF"/>
                  </a:outerShdw>
                </a:effectLst>
              </a:rPr>
              <a:t>CZY POSZKODOWANY JEST UWOLNIONY OD ZAGROŻENIA?</a:t>
            </a:r>
          </a:p>
          <a:p>
            <a:pPr>
              <a:lnSpc>
                <a:spcPct val="90000"/>
              </a:lnSpc>
              <a:buFont typeface="Wingdings" pitchFamily="2" charset="2"/>
              <a:buChar char="v"/>
            </a:pPr>
            <a:r>
              <a:rPr lang="pl-PL" sz="3200" b="1" dirty="0">
                <a:solidFill>
                  <a:srgbClr val="FF5050"/>
                </a:solidFill>
                <a:effectLst>
                  <a:outerShdw blurRad="38100" dist="38100" dir="2700000" algn="tl">
                    <a:srgbClr val="FFFFFF"/>
                  </a:outerShdw>
                </a:effectLst>
              </a:rPr>
              <a:t>CZY SĄ OZNAKOWANE NIEBEZPIECZNE ZAGROŻENIA, MATERIAŁY, SUBSTANCJE…?</a:t>
            </a:r>
          </a:p>
          <a:p>
            <a:pPr>
              <a:lnSpc>
                <a:spcPct val="90000"/>
              </a:lnSpc>
              <a:buFont typeface="Wingdings" pitchFamily="2" charset="2"/>
              <a:buChar char="v"/>
            </a:pPr>
            <a:r>
              <a:rPr lang="pl-PL" sz="3200" b="1" dirty="0">
                <a:solidFill>
                  <a:srgbClr val="FF5050"/>
                </a:solidFill>
                <a:effectLst>
                  <a:outerShdw blurRad="38100" dist="38100" dir="2700000" algn="tl">
                    <a:srgbClr val="FFFFFF"/>
                  </a:outerShdw>
                </a:effectLst>
              </a:rPr>
              <a:t>DOPRECYZOWANIE STANU POSZKODOWANEGO.</a:t>
            </a:r>
          </a:p>
          <a:p>
            <a:pPr>
              <a:lnSpc>
                <a:spcPct val="90000"/>
              </a:lnSpc>
              <a:buFont typeface="Wingdings" pitchFamily="2" charset="2"/>
              <a:buChar char="v"/>
            </a:pPr>
            <a:r>
              <a:rPr lang="pl-PL" sz="3200" b="1" dirty="0">
                <a:solidFill>
                  <a:srgbClr val="FF5050"/>
                </a:solidFill>
                <a:effectLst>
                  <a:outerShdw blurRad="38100" dist="38100" dir="2700000" algn="tl">
                    <a:srgbClr val="FFFFFF"/>
                  </a:outerShdw>
                </a:effectLst>
              </a:rPr>
              <a:t>JAKIE WYKONANO CZYNNOŚCI RATUNKOWE</a:t>
            </a:r>
          </a:p>
          <a:p>
            <a:pPr>
              <a:lnSpc>
                <a:spcPct val="90000"/>
              </a:lnSpc>
              <a:buFont typeface="Wingdings" pitchFamily="2" charset="2"/>
              <a:buChar char="v"/>
            </a:pPr>
            <a:r>
              <a:rPr lang="pl-PL" sz="3200" b="1" dirty="0">
                <a:solidFill>
                  <a:srgbClr val="FF5050"/>
                </a:solidFill>
                <a:effectLst>
                  <a:outerShdw blurRad="38100" dist="38100" dir="2700000" algn="tl">
                    <a:srgbClr val="FFFFFF"/>
                  </a:outerShdw>
                </a:effectLst>
              </a:rPr>
              <a:t>INNE Np. zagrożenie pożarowe</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Fig-02-07-10B-Def"/>
          <p:cNvPicPr>
            <a:picLocks noChangeAspect="1" noChangeArrowheads="1"/>
          </p:cNvPicPr>
          <p:nvPr/>
        </p:nvPicPr>
        <p:blipFill>
          <a:blip r:embed="rId2" cstate="print"/>
          <a:srcRect/>
          <a:stretch>
            <a:fillRect/>
          </a:stretch>
        </p:blipFill>
        <p:spPr bwMode="auto">
          <a:xfrm>
            <a:off x="285720" y="1142984"/>
            <a:ext cx="8429684" cy="3571900"/>
          </a:xfrm>
          <a:prstGeom prst="rect">
            <a:avLst/>
          </a:prstGeom>
          <a:noFill/>
          <a:ln>
            <a:miter lim="800000"/>
            <a:headEnd/>
            <a:tailEnd/>
          </a:ln>
        </p:spPr>
      </p:pic>
      <p:sp>
        <p:nvSpPr>
          <p:cNvPr id="3" name="Symbol zastępczy stopki 2"/>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pPr algn="ctr"/>
            <a:r>
              <a:rPr lang="pl-PL" b="1" dirty="0"/>
              <a:t>Metody przywracania drożności dróg oddechowych</a:t>
            </a:r>
            <a:endParaRPr lang="pl-PL" dirty="0"/>
          </a:p>
        </p:txBody>
      </p:sp>
      <p:sp>
        <p:nvSpPr>
          <p:cNvPr id="3" name="Symbol zastępczy zawartości 2"/>
          <p:cNvSpPr>
            <a:spLocks noGrp="1"/>
          </p:cNvSpPr>
          <p:nvPr>
            <p:ph idx="1"/>
          </p:nvPr>
        </p:nvSpPr>
        <p:spPr>
          <a:xfrm>
            <a:off x="457200" y="2348880"/>
            <a:ext cx="8229600" cy="3975720"/>
          </a:xfrm>
          <a:ln w="76200">
            <a:noFill/>
          </a:ln>
        </p:spPr>
        <p:txBody>
          <a:bodyPr/>
          <a:lstStyle/>
          <a:p>
            <a:r>
              <a:rPr lang="pl-PL" b="1" dirty="0"/>
              <a:t>Najczęstszą  przyczyną niedrożności górnych dróg oddechowych </a:t>
            </a:r>
            <a:r>
              <a:rPr lang="pl-PL" b="1" dirty="0" smtClean="0"/>
              <a:t>u </a:t>
            </a:r>
            <a:r>
              <a:rPr lang="pl-PL" b="1" dirty="0"/>
              <a:t>osób nieprzytomnych leżących na </a:t>
            </a:r>
            <a:r>
              <a:rPr lang="pl-PL" b="1" dirty="0" smtClean="0"/>
              <a:t>plecach jest:</a:t>
            </a:r>
          </a:p>
          <a:p>
            <a:pPr>
              <a:buNone/>
            </a:pPr>
            <a:endParaRPr lang="pl-PL" b="1" dirty="0" smtClean="0"/>
          </a:p>
          <a:p>
            <a:pPr>
              <a:buNone/>
            </a:pPr>
            <a:r>
              <a:rPr lang="pl-PL" b="1" dirty="0" smtClean="0"/>
              <a:t>  </a:t>
            </a:r>
            <a:r>
              <a:rPr lang="pl-PL" b="1" dirty="0">
                <a:solidFill>
                  <a:srgbClr val="FF0000"/>
                </a:solidFill>
              </a:rPr>
              <a:t>opadnięcie żuchwy </a:t>
            </a:r>
            <a:r>
              <a:rPr lang="pl-PL" b="1" dirty="0"/>
              <a:t>i zamknięcie światła dróg oddechowych na poziomie gardła przez przemieszczony wraz z żuchwą język, co powoduje brak oddechu czyli </a:t>
            </a:r>
            <a:r>
              <a:rPr lang="pl-PL" b="1" dirty="0">
                <a:solidFill>
                  <a:srgbClr val="FF0000"/>
                </a:solidFill>
              </a:rPr>
              <a:t>bezdech</a:t>
            </a:r>
            <a:r>
              <a:rPr lang="pl-PL" b="1" dirty="0"/>
              <a:t>.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0648"/>
            <a:ext cx="8229600" cy="5882996"/>
          </a:xfrm>
          <a:ln w="57150">
            <a:noFill/>
          </a:ln>
        </p:spPr>
        <p:txBody>
          <a:bodyPr>
            <a:normAutofit/>
          </a:bodyPr>
          <a:lstStyle/>
          <a:p>
            <a:pPr algn="ctr"/>
            <a:r>
              <a:rPr lang="pl-PL" sz="3600" dirty="0">
                <a:solidFill>
                  <a:srgbClr val="FF0000"/>
                </a:solidFill>
              </a:rPr>
              <a:t>Bezdech  jest krańcową formą niewydolności oddechowej. Przyczyną  bezdechu  może być toczący się proces chorobowy, zatrucie, utonięcie,  porażenie  prądem,  uraz, zamknięcie dróg oddechowych przez  ciało  obce lub najczęściej opadnięcie żuchwy wraz z językiem</a:t>
            </a:r>
            <a:r>
              <a:rPr lang="pl-PL" dirty="0"/>
              <a:t>. </a:t>
            </a:r>
          </a:p>
        </p:txBody>
      </p:sp>
      <p:sp>
        <p:nvSpPr>
          <p:cNvPr id="3" name="Symbol zastępczy stopki 2"/>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lstStyle/>
          <a:p>
            <a:r>
              <a:rPr lang="pl-PL" b="1" dirty="0"/>
              <a:t>Kliniczne  objawy bezdechu </a:t>
            </a:r>
            <a:endParaRPr lang="pl-PL" dirty="0"/>
          </a:p>
        </p:txBody>
      </p:sp>
      <p:sp>
        <p:nvSpPr>
          <p:cNvPr id="3" name="Symbol zastępczy zawartości 2"/>
          <p:cNvSpPr>
            <a:spLocks noGrp="1"/>
          </p:cNvSpPr>
          <p:nvPr>
            <p:ph idx="1"/>
          </p:nvPr>
        </p:nvSpPr>
        <p:spPr>
          <a:xfrm>
            <a:off x="457200" y="2420888"/>
            <a:ext cx="8229600" cy="3903712"/>
          </a:xfrm>
          <a:noFill/>
        </p:spPr>
        <p:txBody>
          <a:bodyPr/>
          <a:lstStyle/>
          <a:p>
            <a:r>
              <a:rPr lang="pl-PL" b="1" dirty="0"/>
              <a:t>brak ruchu powietrza w okolicy nosa  i  ust, brak ruchów klatki piersiowej, utrata przytomności, bladość  i/lub zasinienie błon śluzowych oraz skóry twarzy </a:t>
            </a:r>
            <a:r>
              <a:rPr lang="pl-PL" b="1" dirty="0" smtClean="0"/>
              <a:t>i części </a:t>
            </a:r>
            <a:r>
              <a:rPr lang="pl-PL" b="1" dirty="0"/>
              <a:t>kończyn</a:t>
            </a:r>
            <a:r>
              <a:rPr lang="pl-PL" dirty="0" smtClean="0"/>
              <a:t>.</a:t>
            </a:r>
          </a:p>
          <a:p>
            <a:pPr>
              <a:buNone/>
            </a:pPr>
            <a:r>
              <a:rPr lang="pl-PL" dirty="0" smtClean="0"/>
              <a:t> </a:t>
            </a:r>
          </a:p>
          <a:p>
            <a:r>
              <a:rPr lang="pl-PL" b="1" dirty="0" smtClean="0">
                <a:solidFill>
                  <a:srgbClr val="FF0000"/>
                </a:solidFill>
              </a:rPr>
              <a:t>W </a:t>
            </a:r>
            <a:r>
              <a:rPr lang="pl-PL" b="1" dirty="0">
                <a:solidFill>
                  <a:srgbClr val="FF0000"/>
                </a:solidFill>
              </a:rPr>
              <a:t>celu przywrócenia drożności </a:t>
            </a:r>
            <a:r>
              <a:rPr lang="pl-PL" b="1" dirty="0" err="1">
                <a:solidFill>
                  <a:srgbClr val="FF0000"/>
                </a:solidFill>
              </a:rPr>
              <a:t>g.d.o</a:t>
            </a:r>
            <a:r>
              <a:rPr lang="pl-PL" b="1" dirty="0">
                <a:solidFill>
                  <a:srgbClr val="FF0000"/>
                </a:solidFill>
              </a:rPr>
              <a:t>. należy odgiąć głowę ku tyłowi z jednoczesnym uniesieniem żuchwy ku górze</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96752"/>
            <a:ext cx="8229600" cy="5304082"/>
          </a:xfrm>
          <a:noFill/>
        </p:spPr>
        <p:txBody>
          <a:bodyPr>
            <a:normAutofit fontScale="90000"/>
          </a:bodyPr>
          <a:lstStyle/>
          <a:p>
            <a:r>
              <a:rPr lang="pl-PL" sz="3200" dirty="0"/>
              <a:t>Aby  ocenić  strumień powietrza wydechowego, badający, po udrożnieniu górnych dróg oddechowych, </a:t>
            </a:r>
            <a:r>
              <a:rPr lang="pl-PL" sz="3200" dirty="0">
                <a:solidFill>
                  <a:srgbClr val="FF0000"/>
                </a:solidFill>
              </a:rPr>
              <a:t>zbliża policzek i ucho do ust i nosa  poszkodowanego  i stara się wyczuć ciepło  i  ruch powietrza, wysłuchać szmery oddechowe, jednocześnie kątem oka obserwuje ruchy klatki piersiowej. </a:t>
            </a:r>
            <a:r>
              <a:rPr lang="pl-PL" sz="3200" dirty="0"/>
              <a:t>To samo badanie możemy wykonać przez zbliżenie grzbietu  jednej  ręki do ust i nosa chorego, drugą rękę układamy na klatce piersiowej badanego. Badanie oddechu powinno trwać nie dłużej niż 10 </a:t>
            </a:r>
            <a:r>
              <a:rPr lang="pl-PL" sz="3200" dirty="0" smtClean="0"/>
              <a:t>sekund</a:t>
            </a:r>
            <a:endParaRPr lang="pl-PL" sz="3200" dirty="0"/>
          </a:p>
        </p:txBody>
      </p:sp>
      <p:sp>
        <p:nvSpPr>
          <p:cNvPr id="3" name="Symbol zastępczy stopki 2"/>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WSTRZĄS </a:t>
            </a:r>
            <a:endParaRPr lang="pl-PL" b="1" dirty="0">
              <a:solidFill>
                <a:srgbClr val="FF0000"/>
              </a:solidFill>
            </a:endParaRPr>
          </a:p>
        </p:txBody>
      </p:sp>
      <p:sp>
        <p:nvSpPr>
          <p:cNvPr id="3" name="Symbol zastępczy zawartości 2"/>
          <p:cNvSpPr>
            <a:spLocks noGrp="1"/>
          </p:cNvSpPr>
          <p:nvPr>
            <p:ph idx="1"/>
          </p:nvPr>
        </p:nvSpPr>
        <p:spPr>
          <a:noFill/>
        </p:spPr>
        <p:txBody>
          <a:bodyPr/>
          <a:lstStyle/>
          <a:p>
            <a:endParaRPr lang="pl-PL" b="1" dirty="0" smtClean="0"/>
          </a:p>
          <a:p>
            <a:endParaRPr lang="pl-PL" b="1" dirty="0" smtClean="0"/>
          </a:p>
          <a:p>
            <a:pPr>
              <a:buNone/>
            </a:pPr>
            <a:r>
              <a:rPr lang="pl-PL" b="1" dirty="0" smtClean="0"/>
              <a:t>    Wstrząs to ostra niedomoga układu krążenia, powodująca niemożność dostarczenia przez krew tlenu do tkanek i odebrania z nich produktów przemiany materii.</a:t>
            </a:r>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WSTRZĄS</a:t>
            </a:r>
            <a:endParaRPr lang="pl-PL" b="1" dirty="0">
              <a:solidFill>
                <a:srgbClr val="FF0000"/>
              </a:solidFill>
            </a:endParaRPr>
          </a:p>
        </p:txBody>
      </p:sp>
      <p:sp>
        <p:nvSpPr>
          <p:cNvPr id="3" name="Symbol zastępczy zawartości 2"/>
          <p:cNvSpPr>
            <a:spLocks noGrp="1"/>
          </p:cNvSpPr>
          <p:nvPr>
            <p:ph idx="1"/>
          </p:nvPr>
        </p:nvSpPr>
        <p:spPr>
          <a:xfrm>
            <a:off x="457200" y="2348880"/>
            <a:ext cx="8229600" cy="3975720"/>
          </a:xfrm>
          <a:noFill/>
        </p:spPr>
        <p:txBody>
          <a:bodyPr/>
          <a:lstStyle/>
          <a:p>
            <a:r>
              <a:rPr lang="pl-PL" b="1" dirty="0" smtClean="0"/>
              <a:t>Objawy wstrząsu związanego z wewnętrznym krwawieniem mogą być początkowo nietypowe (np. nadmierne pobudzenie, agresja). Mogą rozwijać się bardzo powoli lub być maskowane przez inne urazy. Każde stłuczenie narządów wewnętrznych, powodujące wewnętrzne krwawienie, może doprowadzić do rozwoju wstrząsu</a:t>
            </a:r>
            <a:endParaRPr lang="pl-PL" b="1"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WSTRZĄS</a:t>
            </a:r>
            <a:endParaRPr lang="pl-PL" b="1" dirty="0">
              <a:solidFill>
                <a:srgbClr val="FF0000"/>
              </a:solidFill>
            </a:endParaRPr>
          </a:p>
        </p:txBody>
      </p:sp>
      <p:sp>
        <p:nvSpPr>
          <p:cNvPr id="3" name="Symbol zastępczy zawartości 2"/>
          <p:cNvSpPr>
            <a:spLocks noGrp="1"/>
          </p:cNvSpPr>
          <p:nvPr>
            <p:ph idx="1"/>
          </p:nvPr>
        </p:nvSpPr>
        <p:spPr>
          <a:xfrm>
            <a:off x="457200" y="2132856"/>
            <a:ext cx="8229600" cy="4510854"/>
          </a:xfrm>
          <a:noFill/>
        </p:spPr>
        <p:txBody>
          <a:bodyPr>
            <a:normAutofit/>
          </a:bodyPr>
          <a:lstStyle/>
          <a:p>
            <a:r>
              <a:rPr lang="pl-PL" b="1" dirty="0" smtClean="0"/>
              <a:t>Często u osób po wypadku komunikacyjnym można zaobserwować pobudzenie. Uraz psychiczny, wyrzut hormonów stresowych maskują ból, kompensują doraźnie nawet utratę krwi. Trudno jest opanować zachowanie poszkodowanego, który wykazuje tendencję do bagatelizowania urazu. Efekt hormonalny jest jednak krótki i po chwili poszkodowany może stracić przytomność</a:t>
            </a:r>
            <a:endParaRPr lang="pl-PL" b="1"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WSTRZĄS</a:t>
            </a:r>
            <a:endParaRPr lang="pl-PL" b="1" dirty="0">
              <a:solidFill>
                <a:srgbClr val="FF0000"/>
              </a:solidFill>
            </a:endParaRPr>
          </a:p>
        </p:txBody>
      </p:sp>
      <p:sp>
        <p:nvSpPr>
          <p:cNvPr id="3" name="Symbol zastępczy zawartości 2"/>
          <p:cNvSpPr>
            <a:spLocks noGrp="1"/>
          </p:cNvSpPr>
          <p:nvPr>
            <p:ph idx="1"/>
          </p:nvPr>
        </p:nvSpPr>
        <p:spPr>
          <a:xfrm>
            <a:off x="457200" y="2420888"/>
            <a:ext cx="8229600" cy="4222822"/>
          </a:xfrm>
          <a:noFill/>
        </p:spPr>
        <p:txBody>
          <a:bodyPr>
            <a:normAutofit lnSpcReduction="10000"/>
          </a:bodyPr>
          <a:lstStyle/>
          <a:p>
            <a:r>
              <a:rPr lang="pl-PL" b="1" dirty="0" smtClean="0"/>
              <a:t>Zamknięte złamania kości lub urazy stawów również mogą być przyczyną wstrząsu, ponieważ towarzyszy im ból i - często - krwawienie do mięśni. </a:t>
            </a:r>
          </a:p>
          <a:p>
            <a:pPr>
              <a:buNone/>
            </a:pPr>
            <a:r>
              <a:rPr lang="pl-PL" b="1" dirty="0" smtClean="0">
                <a:solidFill>
                  <a:srgbClr val="FF0000"/>
                </a:solidFill>
              </a:rPr>
              <a:t>Ważne </a:t>
            </a:r>
          </a:p>
          <a:p>
            <a:r>
              <a:rPr lang="pl-PL" b="1" dirty="0" smtClean="0"/>
              <a:t>Przy złamaniu zamkniętym kości udowej może dojść do utraty ok. 1,5 l krwi wokół złamania, przy złamaniu kości ramieniowej - ok. 0,5 l krwi - z ok. 5-6 l krwi krążącej w organizmie ludzkim. Natomiast złamanie miednicy może spowodować utratę nawet 5 l krwi do jamy brzusznej! </a:t>
            </a:r>
          </a:p>
          <a:p>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WSTRZĄS</a:t>
            </a:r>
            <a:endParaRPr lang="pl-PL" b="1" dirty="0">
              <a:solidFill>
                <a:srgbClr val="FF0000"/>
              </a:solidFill>
            </a:endParaRPr>
          </a:p>
        </p:txBody>
      </p:sp>
      <p:sp>
        <p:nvSpPr>
          <p:cNvPr id="3" name="Symbol zastępczy zawartości 2"/>
          <p:cNvSpPr>
            <a:spLocks noGrp="1"/>
          </p:cNvSpPr>
          <p:nvPr>
            <p:ph idx="1"/>
          </p:nvPr>
        </p:nvSpPr>
        <p:spPr>
          <a:noFill/>
        </p:spPr>
        <p:txBody>
          <a:bodyPr/>
          <a:lstStyle/>
          <a:p>
            <a:endParaRPr lang="pl-PL" b="1" dirty="0" smtClean="0"/>
          </a:p>
          <a:p>
            <a:r>
              <a:rPr lang="pl-PL" b="1" dirty="0" smtClean="0">
                <a:solidFill>
                  <a:schemeClr val="tx1">
                    <a:lumMod val="65000"/>
                    <a:lumOff val="35000"/>
                  </a:schemeClr>
                </a:solidFill>
              </a:rPr>
              <a:t>Pierwsza pomoc </a:t>
            </a:r>
            <a:r>
              <a:rPr lang="pl-PL" b="1" dirty="0" smtClean="0"/>
              <a:t>w razie wstrząsu wywołanego zamkniętym złamaniem kości powinna polegać na delikatnym opatrzeniu i unieruchomieniu złamanej kończyny, co zapobiegnie uszkodzeniu naczyń krwionośnych i nerwów przez ostre odłamy kostne</a:t>
            </a:r>
            <a:endParaRPr lang="pl-PL" b="1"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p:cNvPicPr>
            <a:picLocks noChangeAspect="1" noChangeArrowheads="1"/>
          </p:cNvPicPr>
          <p:nvPr/>
        </p:nvPicPr>
        <p:blipFill>
          <a:blip r:embed="rId2" cstate="print"/>
          <a:srcRect/>
          <a:stretch>
            <a:fillRect/>
          </a:stretch>
        </p:blipFill>
        <p:spPr bwMode="auto">
          <a:xfrm>
            <a:off x="323850" y="260350"/>
            <a:ext cx="838200" cy="838200"/>
          </a:xfrm>
          <a:prstGeom prst="rect">
            <a:avLst/>
          </a:prstGeom>
          <a:noFill/>
          <a:ln w="9525">
            <a:noFill/>
            <a:miter lim="800000"/>
            <a:headEnd/>
            <a:tailEnd/>
          </a:ln>
          <a:effectLst/>
        </p:spPr>
      </p:pic>
      <p:sp>
        <p:nvSpPr>
          <p:cNvPr id="215043" name="Text Box 3"/>
          <p:cNvSpPr txBox="1">
            <a:spLocks noChangeArrowheads="1"/>
          </p:cNvSpPr>
          <p:nvPr/>
        </p:nvSpPr>
        <p:spPr bwMode="auto">
          <a:xfrm>
            <a:off x="0" y="1773238"/>
            <a:ext cx="8858280" cy="3744912"/>
          </a:xfrm>
          <a:prstGeom prst="rect">
            <a:avLst/>
          </a:prstGeom>
          <a:noFill/>
          <a:ln w="76200" cmpd="tri">
            <a:noFill/>
            <a:miter lim="800000"/>
            <a:headEnd/>
            <a:tailEnd/>
          </a:ln>
        </p:spPr>
        <p:txBody>
          <a:bodyPr/>
          <a:lstStyle/>
          <a:p>
            <a:r>
              <a:rPr lang="pl-PL" sz="2400" b="1" i="1" dirty="0">
                <a:solidFill>
                  <a:srgbClr val="FF5050"/>
                </a:solidFill>
                <a:effectLst>
                  <a:outerShdw blurRad="38100" dist="38100" dir="2700000" algn="tl">
                    <a:srgbClr val="C0C0C0"/>
                  </a:outerShdw>
                </a:effectLst>
                <a:latin typeface="Tahoma" pitchFamily="34" charset="0"/>
              </a:rPr>
              <a:t>WARTO PAMIĘTAĆ !!!</a:t>
            </a:r>
            <a:r>
              <a:rPr lang="pl-PL" sz="2400" b="1" dirty="0">
                <a:solidFill>
                  <a:srgbClr val="FF5050"/>
                </a:solidFill>
                <a:effectLst>
                  <a:outerShdw blurRad="38100" dist="38100" dir="2700000" algn="tl">
                    <a:srgbClr val="C0C0C0"/>
                  </a:outerShdw>
                </a:effectLst>
                <a:latin typeface="Tahoma" pitchFamily="34" charset="0"/>
              </a:rPr>
              <a:t> </a:t>
            </a:r>
          </a:p>
          <a:p>
            <a:pPr algn="ctr"/>
            <a:r>
              <a:rPr lang="pl-PL" dirty="0" err="1">
                <a:solidFill>
                  <a:srgbClr val="FF5050"/>
                </a:solidFill>
                <a:latin typeface="Times New Roman" charset="0"/>
                <a:sym typeface="Wingdings 2" pitchFamily="18" charset="2"/>
              </a:rPr>
              <a:t></a:t>
            </a:r>
            <a:endParaRPr lang="pl-PL" dirty="0">
              <a:solidFill>
                <a:srgbClr val="FF5050"/>
              </a:solidFill>
              <a:latin typeface="Times New Roman" charset="0"/>
            </a:endParaRPr>
          </a:p>
          <a:p>
            <a:pPr algn="ctr">
              <a:lnSpc>
                <a:spcPct val="150000"/>
              </a:lnSpc>
            </a:pPr>
            <a:r>
              <a:rPr lang="pl-PL" sz="2800" b="1" dirty="0">
                <a:solidFill>
                  <a:srgbClr val="FF5050"/>
                </a:solidFill>
                <a:latin typeface="Tahoma" pitchFamily="34" charset="0"/>
              </a:rPr>
              <a:t>Połączenie z osobą przyjmującą zgłoszenie wypadku należy utrzymywać do momentu,  uzyskania potwierdzenia jego przyjęcia</a:t>
            </a:r>
          </a:p>
          <a:p>
            <a:endParaRPr lang="pl-PL" dirty="0">
              <a:solidFill>
                <a:schemeClr val="bg2"/>
              </a:solidFill>
              <a:latin typeface="Times New Roman" charset="0"/>
            </a:endParaRP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2000" fill="hold"/>
                                        <p:tgtEl>
                                          <p:spTgt spid="21504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WSTRZĄS</a:t>
            </a:r>
            <a:endParaRPr lang="pl-PL" b="1" dirty="0">
              <a:solidFill>
                <a:srgbClr val="FF0000"/>
              </a:solidFill>
            </a:endParaRPr>
          </a:p>
        </p:txBody>
      </p:sp>
      <p:sp>
        <p:nvSpPr>
          <p:cNvPr id="3" name="Symbol zastępczy zawartości 2"/>
          <p:cNvSpPr>
            <a:spLocks noGrp="1"/>
          </p:cNvSpPr>
          <p:nvPr>
            <p:ph idx="1"/>
          </p:nvPr>
        </p:nvSpPr>
        <p:spPr>
          <a:xfrm>
            <a:off x="457200" y="1988840"/>
            <a:ext cx="8229600" cy="4583432"/>
          </a:xfrm>
          <a:noFill/>
        </p:spPr>
        <p:txBody>
          <a:bodyPr>
            <a:normAutofit/>
          </a:bodyPr>
          <a:lstStyle/>
          <a:p>
            <a:r>
              <a:rPr lang="pl-PL" b="1" u="sng" dirty="0" smtClean="0"/>
              <a:t>Przyczyny wstrząsu </a:t>
            </a:r>
          </a:p>
          <a:p>
            <a:r>
              <a:rPr lang="pl-PL" b="1" dirty="0" smtClean="0"/>
              <a:t>Przyczyną wystąpienia wstrząsu może być: </a:t>
            </a:r>
          </a:p>
          <a:p>
            <a:r>
              <a:rPr lang="pl-PL" b="1" dirty="0" smtClean="0"/>
              <a:t>utrata objętości krwi krążącej (krwawienie) lub jej osocza (oparzenie, biegunka),</a:t>
            </a:r>
          </a:p>
          <a:p>
            <a:r>
              <a:rPr lang="pl-PL" b="1" dirty="0" smtClean="0"/>
              <a:t>uraz lub nagłe zaburzenia pracy serca (zawał),</a:t>
            </a:r>
          </a:p>
          <a:p>
            <a:r>
              <a:rPr lang="pl-PL" b="1" dirty="0" smtClean="0"/>
              <a:t>rozszerzenie naczyń krwionośnych w odpowiedzi na ból, toksyny bakteryjne w zakażeniu (infekcję), substancję toksyczną, reakcję alergiczną</a:t>
            </a:r>
          </a:p>
          <a:p>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solidFill>
                  <a:srgbClr val="FF0000"/>
                </a:solidFill>
              </a:rPr>
              <a:t>Objawy wstrząsu </a:t>
            </a:r>
            <a:r>
              <a:rPr lang="pl-PL" dirty="0" smtClean="0"/>
              <a:t/>
            </a:r>
            <a:br>
              <a:rPr lang="pl-PL" dirty="0" smtClean="0"/>
            </a:br>
            <a:endParaRPr lang="pl-PL" b="1" dirty="0">
              <a:solidFill>
                <a:srgbClr val="FF0000"/>
              </a:solidFill>
            </a:endParaRPr>
          </a:p>
        </p:txBody>
      </p:sp>
      <p:sp>
        <p:nvSpPr>
          <p:cNvPr id="3" name="Symbol zastępczy zawartości 2"/>
          <p:cNvSpPr>
            <a:spLocks noGrp="1"/>
          </p:cNvSpPr>
          <p:nvPr>
            <p:ph idx="1"/>
          </p:nvPr>
        </p:nvSpPr>
        <p:spPr>
          <a:xfrm>
            <a:off x="0" y="1556792"/>
            <a:ext cx="9144000" cy="5301208"/>
          </a:xfrm>
          <a:noFill/>
        </p:spPr>
        <p:txBody>
          <a:bodyPr>
            <a:normAutofit/>
          </a:bodyPr>
          <a:lstStyle/>
          <a:p>
            <a:r>
              <a:rPr lang="pl-PL" u="sng" dirty="0" smtClean="0"/>
              <a:t>Objawy kliniczne reakcji wstrząsowej mogą przebiegać w kilku fazach. </a:t>
            </a:r>
            <a:r>
              <a:rPr lang="pl-PL" dirty="0" smtClean="0"/>
              <a:t>Początkowo, gdy mechanizmy kompensacyjne organizmu są jeszcze wydolne, człowiek może być przytomny, blady, spocony, mieć przyspieszoną czynność serca, przyspieszone oddychanie, może odczuwać niepokój, może być nawet pobudzony i agresywny. </a:t>
            </a:r>
            <a:r>
              <a:rPr lang="pl-PL" i="1" dirty="0" smtClean="0"/>
              <a:t>Jest to zasługa stresowego wydzielania między innymi </a:t>
            </a:r>
            <a:r>
              <a:rPr lang="pl-PL" b="1" i="1" dirty="0" smtClean="0">
                <a:solidFill>
                  <a:schemeClr val="accent2">
                    <a:lumMod val="75000"/>
                  </a:schemeClr>
                </a:solidFill>
              </a:rPr>
              <a:t>adrenaliny i </a:t>
            </a:r>
            <a:r>
              <a:rPr lang="pl-PL" b="1" i="1" dirty="0" err="1" smtClean="0">
                <a:solidFill>
                  <a:schemeClr val="accent2">
                    <a:lumMod val="75000"/>
                  </a:schemeClr>
                </a:solidFill>
              </a:rPr>
              <a:t>endorfin</a:t>
            </a:r>
            <a:r>
              <a:rPr lang="pl-PL" b="1" i="1" dirty="0" smtClean="0">
                <a:solidFill>
                  <a:schemeClr val="accent2">
                    <a:lumMod val="75000"/>
                  </a:schemeClr>
                </a:solidFill>
              </a:rPr>
              <a:t>. </a:t>
            </a:r>
            <a:r>
              <a:rPr lang="pl-PL" b="1" dirty="0" smtClean="0">
                <a:solidFill>
                  <a:schemeClr val="accent2">
                    <a:lumMod val="75000"/>
                  </a:schemeClr>
                </a:solidFill>
              </a:rPr>
              <a:t>Hormony te podnoszą ciśnienie krwi, działają przeciwbólowo, nawet euforycznie, obkurczają naczynia w skórze i trzewiach (zmniejszając krwawienie) oraz przyspieszają czynność serca. </a:t>
            </a:r>
          </a:p>
          <a:p>
            <a:pPr>
              <a:buNone/>
            </a:pPr>
            <a:r>
              <a:rPr lang="pl-PL" u="sng" dirty="0" smtClean="0"/>
              <a:t>Niestety, jest to krótkotrwały mechanizm ratunkowy. </a:t>
            </a:r>
          </a:p>
          <a:p>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847088"/>
          </a:xfrm>
        </p:spPr>
        <p:txBody>
          <a:bodyPr>
            <a:normAutofit fontScale="90000"/>
          </a:bodyPr>
          <a:lstStyle/>
          <a:p>
            <a:pPr algn="ctr"/>
            <a:r>
              <a:rPr lang="pl-PL" b="1" dirty="0" smtClean="0">
                <a:solidFill>
                  <a:srgbClr val="FF0000"/>
                </a:solidFill>
              </a:rPr>
              <a:t/>
            </a:r>
            <a:br>
              <a:rPr lang="pl-PL" b="1" dirty="0" smtClean="0">
                <a:solidFill>
                  <a:srgbClr val="FF0000"/>
                </a:solidFill>
              </a:rPr>
            </a:br>
            <a:r>
              <a:rPr lang="pl-PL" b="1" dirty="0" smtClean="0">
                <a:solidFill>
                  <a:srgbClr val="FF0000"/>
                </a:solidFill>
              </a:rPr>
              <a:t>Przeciwdziałanie reakcji wstrząsowej</a:t>
            </a:r>
            <a:r>
              <a:rPr lang="pl-PL" b="1" dirty="0" smtClean="0"/>
              <a:t/>
            </a:r>
            <a:br>
              <a:rPr lang="pl-PL" b="1" dirty="0" smtClean="0"/>
            </a:br>
            <a:endParaRPr lang="pl-PL" dirty="0"/>
          </a:p>
        </p:txBody>
      </p:sp>
      <p:sp>
        <p:nvSpPr>
          <p:cNvPr id="3" name="Symbol zastępczy zawartości 2"/>
          <p:cNvSpPr>
            <a:spLocks noGrp="1"/>
          </p:cNvSpPr>
          <p:nvPr>
            <p:ph idx="1"/>
          </p:nvPr>
        </p:nvSpPr>
        <p:spPr>
          <a:xfrm>
            <a:off x="214282" y="1844824"/>
            <a:ext cx="8929718" cy="4798886"/>
          </a:xfrm>
          <a:noFill/>
        </p:spPr>
        <p:txBody>
          <a:bodyPr/>
          <a:lstStyle/>
          <a:p>
            <a:r>
              <a:rPr lang="pl-PL" b="1" dirty="0" smtClean="0"/>
              <a:t>Przeciwdziałanie rozwijaniu się reakcji wstrząsowej w warunkach doraźnych polega na zatamowaniu ewentualnych krwotoków, zapobieganiu stratom ciepła, stabilizacji złamań i zwichnięć, działaniu przeciwbólowym, zapewnieniu komfortu oczekiwania oraz transportu poszkodowanego. </a:t>
            </a:r>
          </a:p>
          <a:p>
            <a:r>
              <a:rPr lang="pl-PL" b="1" dirty="0" smtClean="0"/>
              <a:t>W warunkach doraźnych nie wolno stosować żadnych leków przeciwbólowych, jest to dopiero zadanie lekarza!</a:t>
            </a:r>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WSTRZĄS</a:t>
            </a:r>
            <a:endParaRPr lang="pl-PL" b="1" dirty="0">
              <a:solidFill>
                <a:srgbClr val="FF0000"/>
              </a:solidFill>
            </a:endParaRPr>
          </a:p>
        </p:txBody>
      </p:sp>
      <p:sp>
        <p:nvSpPr>
          <p:cNvPr id="3" name="Symbol zastępczy zawartości 2"/>
          <p:cNvSpPr>
            <a:spLocks noGrp="1"/>
          </p:cNvSpPr>
          <p:nvPr>
            <p:ph idx="1"/>
          </p:nvPr>
        </p:nvSpPr>
        <p:spPr>
          <a:noFill/>
        </p:spPr>
        <p:txBody>
          <a:bodyPr/>
          <a:lstStyle/>
          <a:p>
            <a:pPr>
              <a:buNone/>
            </a:pPr>
            <a:endParaRPr lang="pl-PL" b="1" dirty="0" smtClean="0"/>
          </a:p>
          <a:p>
            <a:r>
              <a:rPr lang="pl-PL" b="1" dirty="0" smtClean="0"/>
              <a:t>Bardzo istotne jest utrzymywanie kontaktu słownego z przytomnym poszkodowanym, aby zapewnić mu poczucie bezpieczeństwa, które mobilizuje wolę przetrwania trudnych chwil. </a:t>
            </a:r>
            <a:endParaRPr lang="pl-PL" b="1"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0"/>
            <a:ext cx="8229600" cy="6643710"/>
          </a:xfrm>
          <a:noFill/>
        </p:spPr>
        <p:txBody>
          <a:bodyPr>
            <a:normAutofit fontScale="90000"/>
          </a:bodyPr>
          <a:lstStyle/>
          <a:p>
            <a:r>
              <a:rPr lang="pl-PL" sz="3600" dirty="0" smtClean="0"/>
              <a:t/>
            </a:r>
            <a:br>
              <a:rPr lang="pl-PL" sz="3600" dirty="0" smtClean="0"/>
            </a:br>
            <a:r>
              <a:rPr lang="pl-PL" sz="3600" dirty="0" smtClean="0"/>
              <a:t/>
            </a:r>
            <a:br>
              <a:rPr lang="pl-PL" sz="3600" dirty="0" smtClean="0"/>
            </a:br>
            <a:r>
              <a:rPr lang="pl-PL" sz="3600" b="1" dirty="0" smtClean="0"/>
              <a:t>Stopniowo kontakt z poszkodowanym może się pogarszać, pojawiają się kłopoty z porozumiewaniem, senność, sinica ust i paznokci, spłycenie oddychania oraz zwolnienie częstości tętna. </a:t>
            </a:r>
            <a:r>
              <a:rPr lang="pl-PL" sz="3600" dirty="0" smtClean="0"/>
              <a:t/>
            </a:r>
            <a:br>
              <a:rPr lang="pl-PL" sz="3600" dirty="0" smtClean="0"/>
            </a:br>
            <a:r>
              <a:rPr lang="pl-PL" sz="3600" dirty="0" smtClean="0"/>
              <a:t/>
            </a:r>
            <a:br>
              <a:rPr lang="pl-PL" sz="3600" dirty="0" smtClean="0"/>
            </a:br>
            <a:r>
              <a:rPr lang="pl-PL" sz="3600" dirty="0" smtClean="0">
                <a:solidFill>
                  <a:srgbClr val="FF0000"/>
                </a:solidFill>
              </a:rPr>
              <a:t>Załamanie mechanizmów obronnych ustroju powoduje utratę przytomności, bladość i (lub) sinicę skóry i śluzówek, tętno jest wolne (lub bardzo szybkie), słabo wyczuwalne, mięśnie stają się wiotkie, dochodzi do zwolnienia i zatrzymania oddychania i następnie również krążenia</a:t>
            </a:r>
            <a:r>
              <a:rPr lang="pl-PL" sz="3600" dirty="0" smtClean="0"/>
              <a:t>. </a:t>
            </a:r>
            <a:r>
              <a:rPr lang="pl-PL" dirty="0" smtClean="0"/>
              <a:t/>
            </a:r>
            <a:br>
              <a:rPr lang="pl-PL" dirty="0" smtClean="0"/>
            </a:br>
            <a:endParaRPr lang="pl-PL" dirty="0"/>
          </a:p>
        </p:txBody>
      </p:sp>
      <p:sp>
        <p:nvSpPr>
          <p:cNvPr id="3" name="Symbol zastępczy stopki 2"/>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pPr algn="ctr"/>
            <a:r>
              <a:rPr lang="pl-PL" b="1" smtClean="0"/>
              <a:t>Technika uciskania klatki piersiowej</a:t>
            </a:r>
            <a:endParaRPr lang="pl-PL" dirty="0"/>
          </a:p>
        </p:txBody>
      </p:sp>
      <p:sp>
        <p:nvSpPr>
          <p:cNvPr id="3" name="Symbol zastępczy zawartości 2"/>
          <p:cNvSpPr>
            <a:spLocks noGrp="1"/>
          </p:cNvSpPr>
          <p:nvPr>
            <p:ph idx="1"/>
          </p:nvPr>
        </p:nvSpPr>
        <p:spPr>
          <a:xfrm>
            <a:off x="457200" y="2132856"/>
            <a:ext cx="8229600" cy="4439416"/>
          </a:xfrm>
          <a:ln>
            <a:noFill/>
          </a:ln>
          <a:effectLst>
            <a:glow rad="63500">
              <a:schemeClr val="accent4">
                <a:satMod val="175000"/>
                <a:alpha val="40000"/>
              </a:schemeClr>
            </a:glow>
          </a:effectLst>
        </p:spPr>
        <p:txBody>
          <a:bodyPr>
            <a:normAutofit/>
          </a:bodyPr>
          <a:lstStyle/>
          <a:p>
            <a:pPr>
              <a:buNone/>
            </a:pPr>
            <a:r>
              <a:rPr lang="pl-PL" b="1" dirty="0" smtClean="0"/>
              <a:t>1.  Ułóż  poszkodowanego  na plecach na twardym podłożu. </a:t>
            </a:r>
          </a:p>
          <a:p>
            <a:pPr>
              <a:buNone/>
            </a:pPr>
            <a:r>
              <a:rPr lang="pl-PL" b="1" i="1" dirty="0" smtClean="0">
                <a:solidFill>
                  <a:schemeClr val="accent4">
                    <a:lumMod val="75000"/>
                  </a:schemeClr>
                </a:solidFill>
              </a:rPr>
              <a:t>2</a:t>
            </a:r>
            <a:r>
              <a:rPr lang="pl-PL" b="1" i="1" dirty="0">
                <a:solidFill>
                  <a:schemeClr val="accent4">
                    <a:lumMod val="75000"/>
                  </a:schemeClr>
                </a:solidFill>
              </a:rPr>
              <a:t>. Odsłoń klatkę piersiową (mostek).</a:t>
            </a:r>
          </a:p>
          <a:p>
            <a:pPr lvl="0">
              <a:buNone/>
            </a:pPr>
            <a:r>
              <a:rPr lang="pl-PL" b="1" dirty="0" smtClean="0"/>
              <a:t>3. Uklęknij </a:t>
            </a:r>
            <a:r>
              <a:rPr lang="pl-PL" b="1" dirty="0"/>
              <a:t>obok poszkodowanego</a:t>
            </a:r>
          </a:p>
          <a:p>
            <a:pPr lvl="0">
              <a:buNone/>
            </a:pPr>
            <a:r>
              <a:rPr lang="pl-PL" b="1" i="1" dirty="0" smtClean="0">
                <a:solidFill>
                  <a:schemeClr val="accent4">
                    <a:lumMod val="75000"/>
                  </a:schemeClr>
                </a:solidFill>
              </a:rPr>
              <a:t>4. Ułóż </a:t>
            </a:r>
            <a:r>
              <a:rPr lang="pl-PL" b="1" i="1" dirty="0">
                <a:solidFill>
                  <a:schemeClr val="accent4">
                    <a:lumMod val="75000"/>
                  </a:schemeClr>
                </a:solidFill>
              </a:rPr>
              <a:t>nadgarstek jednej dłoni na środku mostka poszkodowanego </a:t>
            </a:r>
          </a:p>
          <a:p>
            <a:pPr>
              <a:buNone/>
            </a:pPr>
            <a:r>
              <a:rPr lang="pl-PL" b="1" dirty="0"/>
              <a:t>5.  Ułożyć  na  ręce  uciskającej drugą rękę, spleć palce obu dłoni i upewnij się, że nie będziesz wywierać ucisku na żebra poszkodowanego; nie uciskaj nadbrzusza ani dolnej części mostka.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cstate="print"/>
          <a:srcRect/>
          <a:stretch>
            <a:fillRect/>
          </a:stretch>
        </p:blipFill>
        <p:spPr bwMode="auto">
          <a:xfrm>
            <a:off x="1000100" y="642918"/>
            <a:ext cx="6357982" cy="5857916"/>
          </a:xfrm>
          <a:prstGeom prst="rect">
            <a:avLst/>
          </a:prstGeom>
          <a:noFill/>
        </p:spPr>
      </p:pic>
      <p:sp>
        <p:nvSpPr>
          <p:cNvPr id="3" name="Symbol zastępczy stopki 2"/>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76672"/>
            <a:ext cx="8229600" cy="1370416"/>
          </a:xfrm>
          <a:noFill/>
        </p:spPr>
        <p:txBody>
          <a:bodyPr>
            <a:normAutofit fontScale="90000"/>
          </a:bodyPr>
          <a:lstStyle/>
          <a:p>
            <a:pPr algn="ctr"/>
            <a:r>
              <a:rPr lang="pl-PL" b="1" dirty="0" smtClean="0"/>
              <a:t>Technika uciskania klatki piersiowej</a:t>
            </a:r>
            <a:endParaRPr lang="pl-PL" dirty="0"/>
          </a:p>
        </p:txBody>
      </p:sp>
      <p:sp>
        <p:nvSpPr>
          <p:cNvPr id="3" name="Symbol zastępczy zawartości 2"/>
          <p:cNvSpPr>
            <a:spLocks noGrp="1"/>
          </p:cNvSpPr>
          <p:nvPr>
            <p:ph idx="1"/>
          </p:nvPr>
        </p:nvSpPr>
        <p:spPr>
          <a:xfrm>
            <a:off x="457200" y="1988840"/>
            <a:ext cx="8229600" cy="4511994"/>
          </a:xfrm>
          <a:ln w="38100">
            <a:noFill/>
          </a:ln>
        </p:spPr>
        <p:txBody>
          <a:bodyPr>
            <a:normAutofit fontScale="92500" lnSpcReduction="10000"/>
          </a:bodyPr>
          <a:lstStyle/>
          <a:p>
            <a:r>
              <a:rPr lang="pl-PL" b="1" i="1" dirty="0">
                <a:solidFill>
                  <a:schemeClr val="accent4">
                    <a:lumMod val="75000"/>
                  </a:schemeClr>
                </a:solidFill>
              </a:rPr>
              <a:t>Wywierać rytmiczne uciski całym ciężarem ciała, kierunek ucisku prostopadle w dół, kończyny górne wyprostowane w łokciach, siła  ucisku  tak dobrana aby mostek uginał się na głębokość 4 do 5 cm,  faza  ucisku  i faza zwolnienia ucisku (bez odrywania rąk od mostka)  w  stosunku  czasowym  1:1,  rytm  uciśnięć 100 /minutę.</a:t>
            </a:r>
          </a:p>
          <a:p>
            <a:pPr lvl="0"/>
            <a:r>
              <a:rPr lang="pl-PL" b="1" dirty="0"/>
              <a:t>Po  wykonaniu  30 uciśnięć mostka wykonać 2 sztuczne oddechy. Sztuczne  oddychanie i pośredni masaż serca wykonywać naprzemiennie  do  czasu powrotu samoistnych czynności życiowych lub do momentu  przybycia pomocy. </a:t>
            </a:r>
            <a:r>
              <a:rPr lang="pl-PL" b="1" dirty="0">
                <a:solidFill>
                  <a:schemeClr val="accent4">
                    <a:lumMod val="60000"/>
                    <a:lumOff val="40000"/>
                  </a:schemeClr>
                </a:solidFill>
              </a:rPr>
              <a:t>(Częste zmiany ratowników pozwalają na uniknięcie przemęczenia). </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869006"/>
          </a:xfrm>
          <a:noFill/>
        </p:spPr>
        <p:txBody>
          <a:bodyPr/>
          <a:lstStyle/>
          <a:p>
            <a:pPr algn="ctr"/>
            <a:r>
              <a:rPr lang="pl-PL" sz="4000" b="1" dirty="0" smtClean="0">
                <a:solidFill>
                  <a:srgbClr val="FF0000"/>
                </a:solidFill>
              </a:rPr>
              <a:t>Jeżeli osoba poszkodowana utraciła dużo krwi, to po założeniu opatrunków należy ułożyć jej kończyny wyżej niż poziom ciała. Może to nieco zwiększyć ciśnienie krwi w głowie i tułowiu</a:t>
            </a:r>
            <a:r>
              <a:rPr lang="pl-PL" b="1" dirty="0" smtClean="0">
                <a:solidFill>
                  <a:srgbClr val="FF0000"/>
                </a:solidFill>
              </a:rPr>
              <a:t>.</a:t>
            </a:r>
            <a:endParaRPr lang="pl-PL" b="1" dirty="0">
              <a:solidFill>
                <a:srgbClr val="FF0000"/>
              </a:solidFill>
            </a:endParaRPr>
          </a:p>
        </p:txBody>
      </p:sp>
      <p:sp>
        <p:nvSpPr>
          <p:cNvPr id="3" name="Symbol zastępczy stopki 2"/>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Ochrona przed stratami ciepła</a:t>
            </a:r>
            <a:endParaRPr lang="pl-PL" dirty="0">
              <a:solidFill>
                <a:srgbClr val="FF0000"/>
              </a:solidFill>
            </a:endParaRPr>
          </a:p>
        </p:txBody>
      </p:sp>
      <p:sp>
        <p:nvSpPr>
          <p:cNvPr id="3" name="Symbol zastępczy zawartości 2"/>
          <p:cNvSpPr>
            <a:spLocks noGrp="1"/>
          </p:cNvSpPr>
          <p:nvPr>
            <p:ph idx="1"/>
          </p:nvPr>
        </p:nvSpPr>
        <p:spPr>
          <a:xfrm>
            <a:off x="457200" y="2204864"/>
            <a:ext cx="8686800" cy="4438846"/>
          </a:xfrm>
          <a:noFill/>
        </p:spPr>
        <p:txBody>
          <a:bodyPr>
            <a:normAutofit fontScale="92500" lnSpcReduction="10000"/>
          </a:bodyPr>
          <a:lstStyle/>
          <a:p>
            <a:r>
              <a:rPr lang="pl-PL" dirty="0" smtClean="0"/>
              <a:t>Marznąca ofiara mobilizuje większość energii ustroju do ogrzewania ciała, przez co szybciej wyczerpują się mechanizmy obronne. Przyczynia się to znacząco do pogłębienia wstrząsu i pogarsza stan ogólny poszkodowanego w następstwie urazu. Podczas oczekiwania na pomoc pogotowia i transport do szpitala osoba poszkodowana zawsze jest narażona na znaczną utratę ciepła - </a:t>
            </a:r>
            <a:r>
              <a:rPr lang="pl-PL" u="sng" dirty="0" smtClean="0"/>
              <a:t>nie tylko w zimie! </a:t>
            </a:r>
          </a:p>
          <a:p>
            <a:pPr>
              <a:buNone/>
            </a:pPr>
            <a:endParaRPr lang="pl-PL" dirty="0" smtClean="0"/>
          </a:p>
          <a:p>
            <a:r>
              <a:rPr lang="pl-PL" dirty="0" smtClean="0">
                <a:solidFill>
                  <a:srgbClr val="FF0000"/>
                </a:solidFill>
              </a:rPr>
              <a:t>Nie powinno się ogrzewać aktywnie osób poszkodowanych we wstrząsie (np. przez gorące okłady, termofory), ponieważ rozszerzenie skórnych naczyń krwionośnych pogarsza ukrwienie narządów wewnętrznych</a:t>
            </a:r>
          </a:p>
          <a:p>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p:txBody>
          <a:bodyPr/>
          <a:lstStyle/>
          <a:p>
            <a:r>
              <a:rPr lang="pl-PL" b="1"/>
              <a:t>NUMERY ALARMOWE</a:t>
            </a:r>
          </a:p>
        </p:txBody>
      </p:sp>
      <p:graphicFrame>
        <p:nvGraphicFramePr>
          <p:cNvPr id="79954" name="Group 82"/>
          <p:cNvGraphicFramePr>
            <a:graphicFrameLocks noGrp="1"/>
          </p:cNvGraphicFramePr>
          <p:nvPr>
            <p:ph type="tbl" idx="1"/>
          </p:nvPr>
        </p:nvGraphicFramePr>
        <p:xfrm>
          <a:off x="179388" y="1500173"/>
          <a:ext cx="8393140" cy="5060012"/>
        </p:xfrm>
        <a:graphic>
          <a:graphicData uri="http://schemas.openxmlformats.org/drawingml/2006/table">
            <a:tbl>
              <a:tblPr/>
              <a:tblGrid>
                <a:gridCol w="2233069"/>
                <a:gridCol w="6160071"/>
              </a:tblGrid>
              <a:tr h="4794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1" i="0" u="none" strike="noStrike" cap="none" normalizeH="0" baseline="0" dirty="0" smtClean="0">
                          <a:ln>
                            <a:noFill/>
                          </a:ln>
                          <a:solidFill>
                            <a:schemeClr val="tx1">
                              <a:lumMod val="95000"/>
                              <a:lumOff val="5000"/>
                            </a:schemeClr>
                          </a:solidFill>
                          <a:effectLst/>
                          <a:latin typeface="Arial" charset="0"/>
                        </a:rPr>
                        <a:t>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dirty="0" smtClean="0">
                          <a:ln>
                            <a:noFill/>
                          </a:ln>
                          <a:solidFill>
                            <a:schemeClr val="tx1">
                              <a:lumMod val="95000"/>
                              <a:lumOff val="5000"/>
                            </a:schemeClr>
                          </a:solidFill>
                          <a:effectLst/>
                          <a:latin typeface="Arial" charset="0"/>
                        </a:rPr>
                        <a:t>POGOTOWIE RATUNKOWE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1" i="0" u="none" strike="noStrike" cap="none" normalizeH="0" baseline="0" smtClean="0">
                          <a:ln>
                            <a:noFill/>
                          </a:ln>
                          <a:solidFill>
                            <a:schemeClr val="tx1">
                              <a:lumMod val="95000"/>
                              <a:lumOff val="5000"/>
                            </a:schemeClr>
                          </a:solidFill>
                          <a:effectLst/>
                          <a:latin typeface="Arial" charset="0"/>
                        </a:rPr>
                        <a:t>998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smtClean="0">
                          <a:ln>
                            <a:noFill/>
                          </a:ln>
                          <a:solidFill>
                            <a:schemeClr val="tx1">
                              <a:lumMod val="95000"/>
                              <a:lumOff val="5000"/>
                            </a:schemeClr>
                          </a:solidFill>
                          <a:effectLst/>
                          <a:latin typeface="Arial" charset="0"/>
                        </a:rPr>
                        <a:t>STRAŻ POŻARNA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1" i="0" u="none" strike="noStrike" cap="none" normalizeH="0" baseline="0" smtClean="0">
                          <a:ln>
                            <a:noFill/>
                          </a:ln>
                          <a:solidFill>
                            <a:schemeClr val="tx1">
                              <a:lumMod val="95000"/>
                              <a:lumOff val="5000"/>
                            </a:schemeClr>
                          </a:solidFill>
                          <a:effectLst/>
                          <a:latin typeface="Arial" charset="0"/>
                        </a:rPr>
                        <a:t>997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smtClean="0">
                          <a:ln>
                            <a:noFill/>
                          </a:ln>
                          <a:solidFill>
                            <a:schemeClr val="tx1">
                              <a:lumMod val="95000"/>
                              <a:lumOff val="5000"/>
                            </a:schemeClr>
                          </a:solidFill>
                          <a:effectLst/>
                          <a:latin typeface="Arial" charset="0"/>
                        </a:rPr>
                        <a:t>POLICJA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9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1" i="0" u="none" strike="noStrike" cap="none" normalizeH="0" baseline="0" smtClean="0">
                          <a:ln>
                            <a:noFill/>
                          </a:ln>
                          <a:solidFill>
                            <a:schemeClr val="tx1">
                              <a:lumMod val="95000"/>
                              <a:lumOff val="5000"/>
                            </a:schemeClr>
                          </a:solidFill>
                          <a:effectLst/>
                          <a:latin typeface="Arial" charset="0"/>
                        </a:rPr>
                        <a:t>112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dirty="0" smtClean="0">
                          <a:ln>
                            <a:noFill/>
                          </a:ln>
                          <a:solidFill>
                            <a:schemeClr val="tx1">
                              <a:lumMod val="95000"/>
                              <a:lumOff val="5000"/>
                            </a:schemeClr>
                          </a:solidFill>
                          <a:effectLst/>
                          <a:latin typeface="Arial" charset="0"/>
                        </a:rPr>
                        <a:t>NUMER RATUNKOWY Z TELEFONU KOMÓRKOWEGO.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1" i="0" u="none" strike="noStrike" cap="none" normalizeH="0" baseline="0" dirty="0" smtClean="0">
                          <a:ln>
                            <a:noFill/>
                          </a:ln>
                          <a:solidFill>
                            <a:srgbClr val="FF0000"/>
                          </a:solidFill>
                          <a:effectLst/>
                          <a:latin typeface="Arial" charset="0"/>
                        </a:rPr>
                        <a:t>UWAGA NIE WSZĘDZIE JESZCZE FUNKCJONUJE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1" i="0" u="none" strike="noStrike" cap="none" normalizeH="0" baseline="0" smtClean="0">
                          <a:ln>
                            <a:noFill/>
                          </a:ln>
                          <a:solidFill>
                            <a:schemeClr val="tx1">
                              <a:lumMod val="95000"/>
                              <a:lumOff val="5000"/>
                            </a:schemeClr>
                          </a:solidFill>
                          <a:effectLst/>
                          <a:latin typeface="Arial" charset="0"/>
                        </a:rPr>
                        <a:t>986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dirty="0" smtClean="0">
                          <a:ln>
                            <a:noFill/>
                          </a:ln>
                          <a:solidFill>
                            <a:schemeClr val="tx1">
                              <a:lumMod val="95000"/>
                              <a:lumOff val="5000"/>
                            </a:schemeClr>
                          </a:solidFill>
                          <a:effectLst/>
                          <a:latin typeface="Arial" charset="0"/>
                        </a:rPr>
                        <a:t>STRAŻ MIEJSKA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4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1" i="0" u="none" strike="noStrike" cap="none" normalizeH="0" baseline="0" smtClean="0">
                          <a:ln>
                            <a:noFill/>
                          </a:ln>
                          <a:solidFill>
                            <a:schemeClr val="tx1">
                              <a:lumMod val="95000"/>
                              <a:lumOff val="5000"/>
                            </a:schemeClr>
                          </a:solidFill>
                          <a:effectLst/>
                          <a:latin typeface="Arial" charset="0"/>
                        </a:rPr>
                        <a:t>601-100-100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smtClean="0">
                          <a:ln>
                            <a:noFill/>
                          </a:ln>
                          <a:solidFill>
                            <a:schemeClr val="tx1">
                              <a:lumMod val="95000"/>
                              <a:lumOff val="5000"/>
                            </a:schemeClr>
                          </a:solidFill>
                          <a:effectLst/>
                          <a:latin typeface="Arial" charset="0"/>
                        </a:rPr>
                        <a:t>NUMER RATUNKOWY WOPR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4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1" i="0" u="none" strike="noStrike" cap="none" normalizeH="0" baseline="0" smtClean="0">
                          <a:ln>
                            <a:noFill/>
                          </a:ln>
                          <a:solidFill>
                            <a:schemeClr val="tx1">
                              <a:lumMod val="95000"/>
                              <a:lumOff val="5000"/>
                            </a:schemeClr>
                          </a:solidFill>
                          <a:effectLst/>
                          <a:latin typeface="Arial" charset="0"/>
                        </a:rPr>
                        <a:t>601-100-300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dirty="0" smtClean="0">
                          <a:ln>
                            <a:noFill/>
                          </a:ln>
                          <a:solidFill>
                            <a:schemeClr val="tx1">
                              <a:lumMod val="95000"/>
                              <a:lumOff val="5000"/>
                            </a:schemeClr>
                          </a:solidFill>
                          <a:effectLst/>
                          <a:latin typeface="Arial" charset="0"/>
                        </a:rPr>
                        <a:t>NUMER RATUNKOWY GOPR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Warto wiedzieć</a:t>
            </a:r>
            <a:endParaRPr lang="pl-PL" dirty="0">
              <a:solidFill>
                <a:srgbClr val="FF0000"/>
              </a:solidFill>
            </a:endParaRPr>
          </a:p>
        </p:txBody>
      </p:sp>
      <p:sp>
        <p:nvSpPr>
          <p:cNvPr id="3" name="Symbol zastępczy zawartości 2"/>
          <p:cNvSpPr>
            <a:spLocks noGrp="1"/>
          </p:cNvSpPr>
          <p:nvPr>
            <p:ph idx="1"/>
          </p:nvPr>
        </p:nvSpPr>
        <p:spPr>
          <a:xfrm>
            <a:off x="457200" y="2276872"/>
            <a:ext cx="8229600" cy="4295400"/>
          </a:xfrm>
          <a:noFill/>
        </p:spPr>
        <p:txBody>
          <a:bodyPr>
            <a:normAutofit/>
          </a:bodyPr>
          <a:lstStyle/>
          <a:p>
            <a:pPr algn="ctr"/>
            <a:r>
              <a:rPr lang="pl-PL" b="1" dirty="0" smtClean="0"/>
              <a:t>Pacjenta można tanio i skutecznie okryć folią NRC. Folia termoizolacyjna stanowi rodzaj elastycznego ekranu odbijającego ok. 80% promieniowania podczerwonego. Na rynku funkcjonują różne nazwy folii termoizolacyjnej (np. płachta ratunkowa, koc przeżycia). </a:t>
            </a:r>
          </a:p>
          <a:p>
            <a:pPr algn="ctr"/>
            <a:r>
              <a:rPr lang="pl-PL" b="1" dirty="0" smtClean="0">
                <a:solidFill>
                  <a:srgbClr val="FF0000"/>
                </a:solidFill>
              </a:rPr>
              <a:t>Zastosowania folii termoizolacyjnej NRC to praktycznie najwygodniejsza technika ochrony przed wychłodzeniem podczas postępowania doraźnego.</a:t>
            </a:r>
            <a:endParaRPr lang="pl-PL" b="1" dirty="0">
              <a:solidFill>
                <a:srgbClr val="FF0000"/>
              </a:solidFill>
            </a:endParaRP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2060848"/>
            <a:ext cx="8229600" cy="4236786"/>
          </a:xfrm>
          <a:noFill/>
        </p:spPr>
        <p:txBody>
          <a:bodyPr>
            <a:normAutofit/>
          </a:bodyPr>
          <a:lstStyle/>
          <a:p>
            <a:pPr algn="ctr"/>
            <a:r>
              <a:rPr lang="pl-PL" sz="4000" b="1" dirty="0" smtClean="0">
                <a:solidFill>
                  <a:srgbClr val="FF0000"/>
                </a:solidFill>
              </a:rPr>
              <a:t>Brak zdecydowanego przeciwdziałania rozwijającemu się wstrząsowi może doprowadzić do postępującego niedotlenienia życiowo istotnych narządów, a w konsekwencji śmierci! </a:t>
            </a:r>
            <a:endParaRPr lang="pl-PL" sz="4000" b="1" dirty="0">
              <a:solidFill>
                <a:srgbClr val="FF0000"/>
              </a:solidFill>
            </a:endParaRPr>
          </a:p>
        </p:txBody>
      </p:sp>
      <p:sp>
        <p:nvSpPr>
          <p:cNvPr id="3" name="Symbol zastępczy stopki 2"/>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cstate="print"/>
          <a:srcRect/>
          <a:stretch>
            <a:fillRect/>
          </a:stretch>
        </p:blipFill>
        <p:spPr bwMode="auto">
          <a:xfrm>
            <a:off x="1000100" y="1643050"/>
            <a:ext cx="3089275" cy="3309938"/>
          </a:xfrm>
          <a:prstGeom prst="rect">
            <a:avLst/>
          </a:prstGeom>
          <a:noFill/>
        </p:spPr>
      </p:pic>
      <p:pic>
        <p:nvPicPr>
          <p:cNvPr id="3" name="Picture 11"/>
          <p:cNvPicPr>
            <a:picLocks noChangeAspect="1" noChangeArrowheads="1"/>
          </p:cNvPicPr>
          <p:nvPr/>
        </p:nvPicPr>
        <p:blipFill>
          <a:blip r:embed="rId3" cstate="print"/>
          <a:srcRect/>
          <a:stretch>
            <a:fillRect/>
          </a:stretch>
        </p:blipFill>
        <p:spPr bwMode="auto">
          <a:xfrm>
            <a:off x="4800600" y="1905000"/>
            <a:ext cx="4203700" cy="3098800"/>
          </a:xfrm>
          <a:prstGeom prst="rect">
            <a:avLst/>
          </a:prstGeom>
          <a:noFill/>
        </p:spPr>
      </p:pic>
      <p:sp>
        <p:nvSpPr>
          <p:cNvPr id="5" name="Symbol zastępczy stopki 4"/>
          <p:cNvSpPr>
            <a:spLocks noGrp="1"/>
          </p:cNvSpPr>
          <p:nvPr>
            <p:ph type="ftr" sz="quarter" idx="11"/>
          </p:nvPr>
        </p:nvSpPr>
        <p:spPr>
          <a:xfrm>
            <a:off x="714348" y="5214951"/>
            <a:ext cx="7572428" cy="928694"/>
          </a:xfrm>
        </p:spPr>
        <p:txBody>
          <a:bodyPr/>
          <a:lstStyle/>
          <a:p>
            <a:r>
              <a:rPr lang="pl-PL" sz="2800" b="1" smtClean="0">
                <a:solidFill>
                  <a:schemeClr val="tx1">
                    <a:lumMod val="95000"/>
                    <a:lumOff val="5000"/>
                  </a:schemeClr>
                </a:solidFill>
              </a:rPr>
              <a:t>Małgorzata Pietrzko-Zając,                                    Starszy Specjalista BHP i Specjalista P-POŻ</a:t>
            </a:r>
            <a:endParaRPr lang="pl-PL" sz="28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511816"/>
          </a:xfrm>
        </p:spPr>
        <p:txBody>
          <a:bodyPr/>
          <a:lstStyle/>
          <a:p>
            <a:endParaRPr lang="pl-PL" dirty="0"/>
          </a:p>
        </p:txBody>
      </p:sp>
      <p:pic>
        <p:nvPicPr>
          <p:cNvPr id="56322" name="Picture 2"/>
          <p:cNvPicPr>
            <a:picLocks noChangeAspect="1" noChangeArrowheads="1"/>
          </p:cNvPicPr>
          <p:nvPr/>
        </p:nvPicPr>
        <p:blipFill>
          <a:blip r:embed="rId2" cstate="print"/>
          <a:srcRect/>
          <a:stretch>
            <a:fillRect/>
          </a:stretch>
        </p:blipFill>
        <p:spPr bwMode="auto">
          <a:xfrm>
            <a:off x="1142976" y="428604"/>
            <a:ext cx="6572296" cy="5572164"/>
          </a:xfrm>
          <a:prstGeom prst="rect">
            <a:avLst/>
          </a:prstGeom>
          <a:noFill/>
          <a:ln w="9525">
            <a:noFill/>
            <a:miter lim="800000"/>
            <a:headEnd/>
            <a:tailEnd/>
          </a:ln>
          <a:effectLst/>
        </p:spPr>
      </p:pic>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pPr algn="ctr"/>
            <a:r>
              <a:rPr lang="pl-PL" b="1" dirty="0"/>
              <a:t>Technika sztucznej wentylacji metodą "usta-usta"</a:t>
            </a:r>
            <a:endParaRPr lang="pl-PL" dirty="0"/>
          </a:p>
        </p:txBody>
      </p:sp>
      <p:sp>
        <p:nvSpPr>
          <p:cNvPr id="3" name="Symbol zastępczy zawartości 2"/>
          <p:cNvSpPr>
            <a:spLocks noGrp="1"/>
          </p:cNvSpPr>
          <p:nvPr>
            <p:ph idx="1"/>
          </p:nvPr>
        </p:nvSpPr>
        <p:spPr>
          <a:xfrm>
            <a:off x="457200" y="2060848"/>
            <a:ext cx="8229600" cy="4511424"/>
          </a:xfrm>
          <a:noFill/>
        </p:spPr>
        <p:txBody>
          <a:bodyPr>
            <a:normAutofit/>
          </a:bodyPr>
          <a:lstStyle/>
          <a:p>
            <a:pPr>
              <a:buNone/>
            </a:pPr>
            <a:r>
              <a:rPr lang="pl-PL" b="1" dirty="0"/>
              <a:t>1. Klęknąć obok głowy poszkodowanego. </a:t>
            </a:r>
          </a:p>
          <a:p>
            <a:pPr>
              <a:buNone/>
            </a:pPr>
            <a:r>
              <a:rPr lang="pl-PL" b="1" dirty="0">
                <a:solidFill>
                  <a:schemeClr val="accent3">
                    <a:lumMod val="75000"/>
                  </a:schemeClr>
                </a:solidFill>
              </a:rPr>
              <a:t>2. Udrożnić drogi oddechowe </a:t>
            </a:r>
          </a:p>
          <a:p>
            <a:pPr>
              <a:buNone/>
            </a:pPr>
            <a:r>
              <a:rPr lang="pl-PL" b="1" dirty="0"/>
              <a:t>3.  Zacisnąć otwory nosowe kciukiem i palcem wskazującym ręki leżącej                 na czole.</a:t>
            </a:r>
          </a:p>
          <a:p>
            <a:pPr>
              <a:buNone/>
            </a:pPr>
            <a:r>
              <a:rPr lang="pl-PL" b="1" dirty="0">
                <a:solidFill>
                  <a:schemeClr val="accent3">
                    <a:lumMod val="75000"/>
                  </a:schemeClr>
                </a:solidFill>
              </a:rPr>
              <a:t>4.  Wykonać  normalny wdech, własnymi ustami objąć szczelnie usta poszkodowanego</a:t>
            </a:r>
          </a:p>
          <a:p>
            <a:pPr>
              <a:buNone/>
            </a:pPr>
            <a:r>
              <a:rPr lang="pl-PL" b="1" dirty="0"/>
              <a:t>5.  Wdmuchiwać powietrze wydechowe do ust poszkodowanego w czasie ok. 1sek. jednocześnie sprawdzając skuteczność przez obserwację ruchów klatki piersiowej</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757214" cy="298430"/>
          </a:xfrm>
        </p:spPr>
        <p:txBody>
          <a:bodyPr>
            <a:normAutofit fontScale="90000"/>
          </a:bodyPr>
          <a:lstStyle/>
          <a:p>
            <a:r>
              <a:rPr lang="pl-PL" dirty="0" smtClean="0"/>
              <a:t> c.d.</a:t>
            </a:r>
            <a:endParaRPr lang="pl-PL" dirty="0"/>
          </a:p>
        </p:txBody>
      </p:sp>
      <p:sp>
        <p:nvSpPr>
          <p:cNvPr id="4" name="Symbol zastępczy tekstu 3"/>
          <p:cNvSpPr>
            <a:spLocks noGrp="1"/>
          </p:cNvSpPr>
          <p:nvPr>
            <p:ph type="body" idx="2"/>
          </p:nvPr>
        </p:nvSpPr>
        <p:spPr>
          <a:xfrm>
            <a:off x="0" y="785794"/>
            <a:ext cx="3465513" cy="6072206"/>
          </a:xfrm>
        </p:spPr>
        <p:txBody>
          <a:bodyPr>
            <a:noAutofit/>
          </a:bodyPr>
          <a:lstStyle/>
          <a:p>
            <a:r>
              <a:rPr lang="pl-PL" sz="2800" b="1" dirty="0" smtClean="0"/>
              <a:t>Zaciśnij nos</a:t>
            </a:r>
          </a:p>
          <a:p>
            <a:r>
              <a:rPr lang="pl-PL" sz="2800" b="1" dirty="0" smtClean="0"/>
              <a:t>Obejmij wargami usta poszkodowanego</a:t>
            </a:r>
          </a:p>
          <a:p>
            <a:r>
              <a:rPr lang="pl-PL" sz="2800" b="1" dirty="0" smtClean="0"/>
              <a:t>Dmuchaj dopóki nie uniesie się klatka piersiowa</a:t>
            </a:r>
          </a:p>
          <a:p>
            <a:r>
              <a:rPr lang="pl-PL" sz="2800" b="1" dirty="0" smtClean="0"/>
              <a:t>Poświęć na to około       1 sekundę</a:t>
            </a:r>
          </a:p>
          <a:p>
            <a:r>
              <a:rPr lang="pl-PL" sz="2800" b="1" dirty="0" smtClean="0"/>
              <a:t>Pozwól klatce opaść</a:t>
            </a:r>
          </a:p>
          <a:p>
            <a:r>
              <a:rPr lang="pl-PL" sz="2800" b="1" dirty="0" smtClean="0"/>
              <a:t>Powtórz</a:t>
            </a:r>
            <a:endParaRPr lang="en-US" sz="2800" b="1" dirty="0"/>
          </a:p>
        </p:txBody>
      </p:sp>
      <p:pic>
        <p:nvPicPr>
          <p:cNvPr id="5" name="Picture 8"/>
          <p:cNvPicPr>
            <a:picLocks noGrp="1" noChangeAspect="1" noChangeArrowheads="1"/>
          </p:cNvPicPr>
          <p:nvPr>
            <p:ph sz="half" idx="1"/>
          </p:nvPr>
        </p:nvPicPr>
        <p:blipFill>
          <a:blip r:embed="rId2" cstate="print"/>
          <a:stretch>
            <a:fillRect/>
          </a:stretch>
        </p:blipFill>
        <p:spPr bwMode="auto">
          <a:xfrm>
            <a:off x="3575050" y="2077681"/>
            <a:ext cx="5111750" cy="3769437"/>
          </a:xfrm>
          <a:prstGeom prst="rect">
            <a:avLst/>
          </a:prstGeom>
          <a:noFill/>
        </p:spPr>
      </p:pic>
      <p:sp>
        <p:nvSpPr>
          <p:cNvPr id="6" name="Symbol zastępczy stopki 5"/>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r>
              <a:rPr lang="pl-PL" b="1" dirty="0" smtClean="0"/>
              <a:t>Technika sztucznej wentylacji metodą "usta-usta"</a:t>
            </a:r>
            <a:endParaRPr lang="pl-PL" dirty="0"/>
          </a:p>
        </p:txBody>
      </p:sp>
      <p:sp>
        <p:nvSpPr>
          <p:cNvPr id="3" name="Symbol zastępczy zawartości 2"/>
          <p:cNvSpPr>
            <a:spLocks noGrp="1"/>
          </p:cNvSpPr>
          <p:nvPr>
            <p:ph idx="1"/>
          </p:nvPr>
        </p:nvSpPr>
        <p:spPr>
          <a:xfrm>
            <a:off x="457200" y="1600200"/>
            <a:ext cx="8229600" cy="5043510"/>
          </a:xfrm>
        </p:spPr>
        <p:txBody>
          <a:bodyPr>
            <a:normAutofit/>
          </a:bodyPr>
          <a:lstStyle/>
          <a:p>
            <a:pPr>
              <a:buNone/>
            </a:pPr>
            <a:r>
              <a:rPr lang="pl-PL" b="1" dirty="0">
                <a:solidFill>
                  <a:schemeClr val="accent3">
                    <a:lumMod val="75000"/>
                  </a:schemeClr>
                </a:solidFill>
              </a:rPr>
              <a:t>6.  Po zakończeniu wdmuchiwania powietrza oddalić usta od ust ratowanego  (dokonując  własnego  wdechu),  jednocześnie obserwować klatkę  piersiową z równoległą obserwacją powietrza wydechowego w okolicy ust i nosa ratowanego.</a:t>
            </a:r>
          </a:p>
          <a:p>
            <a:pPr>
              <a:buNone/>
            </a:pPr>
            <a:r>
              <a:rPr lang="pl-PL" b="1" dirty="0"/>
              <a:t>7.  Sztuczne oddychanie prowadzić z częstością 8 oddechów na minutę.   </a:t>
            </a:r>
            <a:endParaRPr lang="pl-PL" b="1" dirty="0" smtClean="0"/>
          </a:p>
          <a:p>
            <a:endParaRPr lang="pl-PL" b="1" dirty="0"/>
          </a:p>
          <a:p>
            <a:r>
              <a:rPr lang="pl-PL" b="1" dirty="0" smtClean="0">
                <a:solidFill>
                  <a:srgbClr val="00B050"/>
                </a:solidFill>
              </a:rPr>
              <a:t>Objętość </a:t>
            </a:r>
            <a:r>
              <a:rPr lang="pl-PL" b="1" dirty="0">
                <a:solidFill>
                  <a:srgbClr val="00B050"/>
                </a:solidFill>
              </a:rPr>
              <a:t>wdmuchiwanego powietrza 500-600 ml. </a:t>
            </a:r>
            <a:endParaRPr lang="pl-PL" dirty="0">
              <a:solidFill>
                <a:srgbClr val="00B050"/>
              </a:solidFill>
            </a:endParaRP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04664"/>
            <a:ext cx="8229600" cy="1309824"/>
          </a:xfrm>
          <a:noFill/>
        </p:spPr>
        <p:txBody>
          <a:bodyPr>
            <a:normAutofit fontScale="90000"/>
          </a:bodyPr>
          <a:lstStyle/>
          <a:p>
            <a:pPr algn="ctr"/>
            <a:r>
              <a:rPr lang="pl-PL" b="1" dirty="0" smtClean="0"/>
              <a:t/>
            </a:r>
            <a:br>
              <a:rPr lang="pl-PL" b="1" dirty="0" smtClean="0"/>
            </a:br>
            <a:r>
              <a:rPr lang="pl-PL" b="1" dirty="0" smtClean="0"/>
              <a:t/>
            </a:r>
            <a:br>
              <a:rPr lang="pl-PL" b="1" dirty="0" smtClean="0"/>
            </a:br>
            <a:r>
              <a:rPr lang="pl-PL" b="1" dirty="0" smtClean="0"/>
              <a:t/>
            </a:r>
            <a:br>
              <a:rPr lang="pl-PL" b="1" dirty="0" smtClean="0"/>
            </a:br>
            <a:r>
              <a:rPr lang="pl-PL" b="1" dirty="0" smtClean="0"/>
              <a:t>Technika </a:t>
            </a:r>
            <a:r>
              <a:rPr lang="pl-PL" b="1" dirty="0"/>
              <a:t>sztucznej wentylacji metodą "usta-nos</a:t>
            </a:r>
            <a:r>
              <a:rPr lang="pl-PL" b="1" dirty="0" smtClean="0"/>
              <a:t>"</a:t>
            </a:r>
            <a:endParaRPr lang="pl-PL" dirty="0"/>
          </a:p>
        </p:txBody>
      </p:sp>
      <p:sp>
        <p:nvSpPr>
          <p:cNvPr id="3" name="Symbol zastępczy zawartości 2"/>
          <p:cNvSpPr>
            <a:spLocks noGrp="1"/>
          </p:cNvSpPr>
          <p:nvPr>
            <p:ph idx="1"/>
          </p:nvPr>
        </p:nvSpPr>
        <p:spPr>
          <a:xfrm>
            <a:off x="457200" y="1928802"/>
            <a:ext cx="8229600" cy="4643470"/>
          </a:xfrm>
        </p:spPr>
        <p:txBody>
          <a:bodyPr>
            <a:normAutofit lnSpcReduction="10000"/>
          </a:bodyPr>
          <a:lstStyle/>
          <a:p>
            <a:pPr>
              <a:buNone/>
            </a:pPr>
            <a:r>
              <a:rPr lang="pl-PL" b="1" dirty="0"/>
              <a:t>1. Klęknąć obok głowy ratowanego. </a:t>
            </a:r>
          </a:p>
          <a:p>
            <a:pPr>
              <a:buNone/>
            </a:pPr>
            <a:r>
              <a:rPr lang="pl-PL" b="1" dirty="0">
                <a:solidFill>
                  <a:schemeClr val="tx2">
                    <a:lumMod val="60000"/>
                    <a:lumOff val="40000"/>
                  </a:schemeClr>
                </a:solidFill>
              </a:rPr>
              <a:t>2.  Udrożnić  drogi  oddechowe, docisnąć żuchwę do szczęki (kciuk ręki  trzymającej brodę pacjenta dociska jego wargę dolną do górnej zamykając usta chorego). </a:t>
            </a:r>
          </a:p>
          <a:p>
            <a:pPr>
              <a:buNone/>
            </a:pPr>
            <a:r>
              <a:rPr lang="pl-PL" b="1" dirty="0"/>
              <a:t>3.  Wykonać  normalny wdech, nos pacjenta objąć szczelnie własnymi ustami. </a:t>
            </a:r>
          </a:p>
          <a:p>
            <a:pPr lvl="0">
              <a:buNone/>
            </a:pPr>
            <a:r>
              <a:rPr lang="pl-PL" b="1" dirty="0" smtClean="0">
                <a:solidFill>
                  <a:schemeClr val="tx2">
                    <a:lumMod val="60000"/>
                    <a:lumOff val="40000"/>
                  </a:schemeClr>
                </a:solidFill>
              </a:rPr>
              <a:t>4. Wdmuchnąć </a:t>
            </a:r>
            <a:r>
              <a:rPr lang="pl-PL" b="1" dirty="0">
                <a:solidFill>
                  <a:schemeClr val="tx2">
                    <a:lumMod val="60000"/>
                    <a:lumOff val="40000"/>
                  </a:schemeClr>
                </a:solidFill>
              </a:rPr>
              <a:t>powietrze wydechowe do nosa ratowanego w czasie ok. 1 sek. jednocześnie sprawdzając skuteczność przez obserwację klatki piersiowej (ruchy oddechowe).</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226196"/>
          </a:xfrm>
        </p:spPr>
        <p:txBody>
          <a:bodyPr>
            <a:normAutofit fontScale="90000"/>
          </a:bodyPr>
          <a:lstStyle/>
          <a:p>
            <a:r>
              <a:rPr lang="pl-PL" b="1" dirty="0">
                <a:solidFill>
                  <a:srgbClr val="FF0000"/>
                </a:solidFill>
              </a:rPr>
              <a:t>Najczęstsze  błędy,  które można popełnić w czasie sztucznej wentylacji  płuc to:  </a:t>
            </a:r>
            <a:r>
              <a:rPr lang="pl-PL" b="1" i="1" dirty="0">
                <a:solidFill>
                  <a:srgbClr val="FF0000"/>
                </a:solidFill>
              </a:rPr>
              <a:t>niewłaściwe  udrożnienie </a:t>
            </a:r>
            <a:r>
              <a:rPr lang="pl-PL" b="1" i="1" dirty="0" err="1">
                <a:solidFill>
                  <a:srgbClr val="FF0000"/>
                </a:solidFill>
              </a:rPr>
              <a:t>g.d.o</a:t>
            </a:r>
            <a:r>
              <a:rPr lang="pl-PL" b="1" i="1" dirty="0">
                <a:solidFill>
                  <a:srgbClr val="FF0000"/>
                </a:solidFill>
              </a:rPr>
              <a:t>., </a:t>
            </a:r>
            <a:r>
              <a:rPr lang="pl-PL" b="1" dirty="0">
                <a:solidFill>
                  <a:schemeClr val="tx1">
                    <a:lumMod val="50000"/>
                    <a:lumOff val="50000"/>
                  </a:schemeClr>
                </a:solidFill>
              </a:rPr>
              <a:t>zbyt mała lub nadmierna objętość wdechowa</a:t>
            </a:r>
            <a:r>
              <a:rPr lang="pl-PL" b="1" i="1" dirty="0">
                <a:solidFill>
                  <a:srgbClr val="FF0000"/>
                </a:solidFill>
              </a:rPr>
              <a:t>, zbyt szybkie wdmuchiwanie powietrza</a:t>
            </a:r>
            <a:r>
              <a:rPr lang="pl-PL" b="1" dirty="0">
                <a:solidFill>
                  <a:srgbClr val="FF0000"/>
                </a:solidFill>
              </a:rPr>
              <a:t>, </a:t>
            </a:r>
            <a:r>
              <a:rPr lang="pl-PL" b="1" dirty="0">
                <a:solidFill>
                  <a:schemeClr val="tx1">
                    <a:lumMod val="50000"/>
                    <a:lumOff val="50000"/>
                  </a:schemeClr>
                </a:solidFill>
              </a:rPr>
              <a:t>wypełnienie  żołądka powietrzem (niebezpieczeństwo wymiotów), </a:t>
            </a:r>
            <a:r>
              <a:rPr lang="pl-PL" b="1" dirty="0">
                <a:solidFill>
                  <a:srgbClr val="FF0000"/>
                </a:solidFill>
              </a:rPr>
              <a:t>niewłaściwa częstość wentylacji.</a:t>
            </a:r>
          </a:p>
        </p:txBody>
      </p:sp>
      <p:sp>
        <p:nvSpPr>
          <p:cNvPr id="3" name="Symbol zastępczy stopki 2"/>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pPr algn="ctr"/>
            <a:r>
              <a:rPr lang="pl-PL" b="1" dirty="0"/>
              <a:t>Technika sztucznej wentylacji metodą "usta-nos"</a:t>
            </a:r>
            <a:endParaRPr lang="pl-PL" dirty="0"/>
          </a:p>
        </p:txBody>
      </p:sp>
      <p:sp>
        <p:nvSpPr>
          <p:cNvPr id="3" name="Symbol zastępczy zawartości 2"/>
          <p:cNvSpPr>
            <a:spLocks noGrp="1"/>
          </p:cNvSpPr>
          <p:nvPr>
            <p:ph idx="1"/>
          </p:nvPr>
        </p:nvSpPr>
        <p:spPr>
          <a:xfrm>
            <a:off x="457200" y="2348880"/>
            <a:ext cx="8229600" cy="4223392"/>
          </a:xfrm>
        </p:spPr>
        <p:txBody>
          <a:bodyPr>
            <a:normAutofit/>
          </a:bodyPr>
          <a:lstStyle/>
          <a:p>
            <a:r>
              <a:rPr lang="pl-PL" b="1" i="1" dirty="0">
                <a:solidFill>
                  <a:schemeClr val="tx2">
                    <a:lumMod val="60000"/>
                    <a:lumOff val="40000"/>
                  </a:schemeClr>
                </a:solidFill>
              </a:rPr>
              <a:t>Po zakończeniu wdmuchiwania powietrza oddalić usta od nosa ratowanego  (dokonując własnego wdechu), otworzyć usta pacjenta aby powietrze mogło swobodnie opuścić jego drogi oddechowe jednocześnie obserwować klatkę piersiową z równoległą obserwacją powietrza wydechowego w okolicy ust i nosa ratowanego. </a:t>
            </a:r>
          </a:p>
          <a:p>
            <a:pPr lvl="0"/>
            <a:r>
              <a:rPr lang="pl-PL" b="1" dirty="0"/>
              <a:t>Sztuczne oddychanie prowadzić z częstością 8 oddechów na minutę   Objętość wdmuchiwanego powietrza 500-600 ml. </a:t>
            </a:r>
          </a:p>
          <a:p>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a:xfrm>
            <a:off x="684213" y="188913"/>
            <a:ext cx="7772400" cy="1143000"/>
          </a:xfrm>
        </p:spPr>
        <p:txBody>
          <a:bodyPr/>
          <a:lstStyle/>
          <a:p>
            <a:r>
              <a:rPr lang="pl-PL" b="1">
                <a:solidFill>
                  <a:schemeClr val="folHlink"/>
                </a:solidFill>
              </a:rPr>
              <a:t>SCHEMAT POSTĘPOWANIA</a:t>
            </a:r>
            <a:r>
              <a:rPr lang="pl-PL"/>
              <a:t> </a:t>
            </a:r>
          </a:p>
        </p:txBody>
      </p:sp>
      <p:graphicFrame>
        <p:nvGraphicFramePr>
          <p:cNvPr id="219136" name="Organization Chart 1024"/>
          <p:cNvGraphicFramePr>
            <a:graphicFrameLocks/>
          </p:cNvGraphicFramePr>
          <p:nvPr>
            <p:ph type="dgm" idx="1"/>
          </p:nvPr>
        </p:nvGraphicFramePr>
        <p:xfrm>
          <a:off x="179388" y="1412875"/>
          <a:ext cx="8785225" cy="4464050"/>
        </p:xfrm>
        <a:graphic>
          <a:graphicData uri="http://schemas.openxmlformats.org/drawingml/2006/compatibility">
            <com:legacyDrawing xmlns:com="http://schemas.openxmlformats.org/drawingml/2006/compatibility" spid="_x0000_s1026"/>
          </a:graphicData>
        </a:graphic>
      </p:graphicFrame>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583254"/>
          </a:xfrm>
        </p:spPr>
        <p:txBody>
          <a:bodyPr>
            <a:normAutofit/>
          </a:bodyPr>
          <a:lstStyle/>
          <a:p>
            <a:r>
              <a:rPr lang="pl-PL" dirty="0" smtClean="0"/>
              <a:t>PODSUMOWANIE</a:t>
            </a:r>
            <a:br>
              <a:rPr lang="pl-PL" dirty="0" smtClean="0"/>
            </a:br>
            <a:r>
              <a:rPr lang="pl-PL" dirty="0" smtClean="0"/>
              <a:t/>
            </a:r>
            <a:br>
              <a:rPr lang="pl-PL" dirty="0" smtClean="0"/>
            </a:br>
            <a:r>
              <a:rPr lang="pl-PL" dirty="0" smtClean="0"/>
              <a:t>REANIMACJA</a:t>
            </a:r>
            <a:br>
              <a:rPr lang="pl-PL" dirty="0" smtClean="0"/>
            </a:br>
            <a:r>
              <a:rPr lang="pl-PL" dirty="0" smtClean="0"/>
              <a:t>KRĄŻENIOWO-ODDECHOWA</a:t>
            </a:r>
            <a:br>
              <a:rPr lang="pl-PL" dirty="0" smtClean="0"/>
            </a:br>
            <a:endParaRPr lang="pl-PL" dirty="0"/>
          </a:p>
        </p:txBody>
      </p:sp>
      <p:sp>
        <p:nvSpPr>
          <p:cNvPr id="3" name="Symbol zastępczy stopki 2"/>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226196"/>
          </a:xfrm>
        </p:spPr>
        <p:txBody>
          <a:bodyPr>
            <a:normAutofit fontScale="90000"/>
          </a:bodyPr>
          <a:lstStyle/>
          <a:p>
            <a:r>
              <a:rPr lang="pl-PL" sz="3600" dirty="0" smtClean="0"/>
              <a:t>Pod pojęciem pierwszej pomocy rozumiemy szybkie, zorganizowane działanie prowadzone</a:t>
            </a:r>
            <a:br>
              <a:rPr lang="pl-PL" sz="3600" dirty="0" smtClean="0"/>
            </a:br>
            <a:r>
              <a:rPr lang="pl-PL" sz="3600" dirty="0" smtClean="0"/>
              <a:t>przez osoby (osobę) z otoczenia ofiary nieszczęśliwego wypadku. Sprawne</a:t>
            </a:r>
            <a:br>
              <a:rPr lang="pl-PL" sz="3600" dirty="0" smtClean="0"/>
            </a:br>
            <a:r>
              <a:rPr lang="pl-PL" sz="3600" dirty="0" smtClean="0"/>
              <a:t>działanie przy udzielaniu pierwszej pomocy ma bardzo często decydujące znaczenie dla</a:t>
            </a:r>
            <a:br>
              <a:rPr lang="pl-PL" sz="3600" dirty="0" smtClean="0"/>
            </a:br>
            <a:r>
              <a:rPr lang="pl-PL" sz="3600" dirty="0" smtClean="0"/>
              <a:t>dalszych rezultatów leczenia przez personel medyczny , często decyduje o życiu osoby</a:t>
            </a:r>
            <a:br>
              <a:rPr lang="pl-PL" sz="3600" dirty="0" smtClean="0"/>
            </a:br>
            <a:r>
              <a:rPr lang="pl-PL" sz="3600" dirty="0" smtClean="0"/>
              <a:t>poszkodowanej. Pierwszej pomocy zwykle udziela się na miejscu wypadku</a:t>
            </a:r>
            <a:r>
              <a:rPr lang="pl-PL" dirty="0" smtClean="0"/>
              <a:t>.</a:t>
            </a:r>
            <a:endParaRPr lang="pl-PL" dirty="0"/>
          </a:p>
        </p:txBody>
      </p:sp>
      <p:sp>
        <p:nvSpPr>
          <p:cNvPr id="3" name="Symbol zastępczy stopki 2"/>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OGÓLNE ZASADY UDZIELANIA PIERWSZEJ POMOCY</a:t>
            </a:r>
            <a:endParaRPr lang="pl-PL" dirty="0"/>
          </a:p>
        </p:txBody>
      </p:sp>
      <p:sp>
        <p:nvSpPr>
          <p:cNvPr id="3" name="Symbol zastępczy zawartości 2"/>
          <p:cNvSpPr>
            <a:spLocks noGrp="1"/>
          </p:cNvSpPr>
          <p:nvPr>
            <p:ph idx="1"/>
          </p:nvPr>
        </p:nvSpPr>
        <p:spPr/>
        <p:txBody>
          <a:bodyPr>
            <a:normAutofit/>
          </a:bodyPr>
          <a:lstStyle/>
          <a:p>
            <a:r>
              <a:rPr lang="pl-PL" dirty="0" smtClean="0"/>
              <a:t>świadoma ocena zdarzenia, podjęcie działania wynikłego z powstałych wniosków,</a:t>
            </a:r>
          </a:p>
          <a:p>
            <a:r>
              <a:rPr lang="pl-PL" dirty="0" smtClean="0"/>
              <a:t>jak najszybsze usunięcie czynnika działającego na poszkodowanego,</a:t>
            </a:r>
          </a:p>
          <a:p>
            <a:r>
              <a:rPr lang="pl-PL" dirty="0" smtClean="0"/>
              <a:t>ocena zaistniałego zagrożenia dla życia poszkodowanego,</a:t>
            </a:r>
          </a:p>
          <a:p>
            <a:r>
              <a:rPr lang="pl-PL" dirty="0" smtClean="0"/>
              <a:t>sprawdzenie tętna,</a:t>
            </a:r>
          </a:p>
          <a:p>
            <a:r>
              <a:rPr lang="pl-PL" dirty="0" smtClean="0"/>
              <a:t>sprawdzenie oddechu oraz drożności dróg oddechowych,</a:t>
            </a:r>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OGÓLNE ZASADY UDZIELANIA PIERWSZEJ POMOCY</a:t>
            </a:r>
            <a:endParaRPr lang="pl-PL" dirty="0"/>
          </a:p>
        </p:txBody>
      </p:sp>
      <p:sp>
        <p:nvSpPr>
          <p:cNvPr id="3" name="Symbol zastępczy zawartości 2"/>
          <p:cNvSpPr>
            <a:spLocks noGrp="1"/>
          </p:cNvSpPr>
          <p:nvPr>
            <p:ph idx="1"/>
          </p:nvPr>
        </p:nvSpPr>
        <p:spPr>
          <a:xfrm>
            <a:off x="457200" y="1600200"/>
            <a:ext cx="8229600" cy="4829196"/>
          </a:xfrm>
        </p:spPr>
        <p:txBody>
          <a:bodyPr>
            <a:normAutofit/>
          </a:bodyPr>
          <a:lstStyle/>
          <a:p>
            <a:r>
              <a:rPr lang="pl-PL" dirty="0" smtClean="0"/>
              <a:t>ocena stanu przytomności,</a:t>
            </a:r>
          </a:p>
          <a:p>
            <a:r>
              <a:rPr lang="pl-PL" dirty="0" smtClean="0"/>
              <a:t>ustalenie rodzaju urazu,</a:t>
            </a:r>
          </a:p>
          <a:p>
            <a:r>
              <a:rPr lang="pl-PL" dirty="0" smtClean="0"/>
              <a:t>zabezpieczenie chorego przed możliwością odniesienia dodatkowego urazu lub innego zagrożenia (np. wyniesienie poszkodowanego z pola działania czynników silnie toksycznych),</a:t>
            </a:r>
          </a:p>
          <a:p>
            <a:r>
              <a:rPr lang="pl-PL" dirty="0" smtClean="0"/>
              <a:t>wezwanie fachowej pomocy (np. pogotowie ratunkowe, TOPR, WOPR, GOPR).</a:t>
            </a:r>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725602"/>
          </a:xfrm>
        </p:spPr>
        <p:txBody>
          <a:bodyPr>
            <a:normAutofit fontScale="90000"/>
          </a:bodyPr>
          <a:lstStyle/>
          <a:p>
            <a:r>
              <a:rPr lang="pl-PL" dirty="0" smtClean="0"/>
              <a:t>DZIAŁANIA REANIMACYJNE</a:t>
            </a:r>
            <a:br>
              <a:rPr lang="pl-PL" dirty="0" smtClean="0"/>
            </a:br>
            <a:r>
              <a:rPr lang="pl-PL" dirty="0" smtClean="0"/>
              <a:t>ZAMYKAJĄ SIĘ W TRZECH PUNKTACH A, B, C:</a:t>
            </a:r>
            <a:endParaRPr lang="pl-PL" dirty="0"/>
          </a:p>
        </p:txBody>
      </p:sp>
      <p:sp>
        <p:nvSpPr>
          <p:cNvPr id="3" name="Symbol zastępczy zawartości 2"/>
          <p:cNvSpPr>
            <a:spLocks noGrp="1"/>
          </p:cNvSpPr>
          <p:nvPr>
            <p:ph idx="1"/>
          </p:nvPr>
        </p:nvSpPr>
        <p:spPr>
          <a:xfrm>
            <a:off x="457200" y="2428868"/>
            <a:ext cx="8229600" cy="3697295"/>
          </a:xfrm>
        </p:spPr>
        <p:txBody>
          <a:bodyPr>
            <a:normAutofit fontScale="92500"/>
          </a:bodyPr>
          <a:lstStyle/>
          <a:p>
            <a:r>
              <a:rPr lang="pl-PL" sz="4000" b="1" dirty="0" smtClean="0"/>
              <a:t>A - udrożnienie dróg oddechowych </a:t>
            </a:r>
          </a:p>
          <a:p>
            <a:endParaRPr lang="pl-PL" sz="4000" b="1" dirty="0" smtClean="0"/>
          </a:p>
          <a:p>
            <a:r>
              <a:rPr lang="pl-PL" sz="4000" b="1" dirty="0" smtClean="0"/>
              <a:t>B - sztuczna wentylacja </a:t>
            </a:r>
          </a:p>
          <a:p>
            <a:endParaRPr lang="pl-PL" sz="4000" b="1" dirty="0" smtClean="0"/>
          </a:p>
          <a:p>
            <a:r>
              <a:rPr lang="pl-PL" sz="4000" b="1" dirty="0" smtClean="0"/>
              <a:t>C - masaż pośredni serca</a:t>
            </a:r>
            <a:endParaRPr lang="pl-PL" sz="4000" b="1"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ZABURZENIE ODDYCHANIA</a:t>
            </a:r>
            <a:endParaRPr lang="pl-PL" dirty="0"/>
          </a:p>
        </p:txBody>
      </p:sp>
      <p:sp>
        <p:nvSpPr>
          <p:cNvPr id="3" name="Symbol zastępczy zawartości 2"/>
          <p:cNvSpPr>
            <a:spLocks noGrp="1"/>
          </p:cNvSpPr>
          <p:nvPr>
            <p:ph idx="1"/>
          </p:nvPr>
        </p:nvSpPr>
        <p:spPr>
          <a:xfrm>
            <a:off x="457200" y="2276872"/>
            <a:ext cx="8229600" cy="4295400"/>
          </a:xfrm>
        </p:spPr>
        <p:txBody>
          <a:bodyPr>
            <a:normAutofit/>
          </a:bodyPr>
          <a:lstStyle/>
          <a:p>
            <a:pPr algn="ctr"/>
            <a:r>
              <a:rPr lang="pl-PL" dirty="0" smtClean="0"/>
              <a:t>Częstą przyczyną braku oddechu jest zapadnięcie się nasady języka u nieprzytomnego leżącego na wznak. </a:t>
            </a:r>
          </a:p>
          <a:p>
            <a:pPr algn="ctr"/>
            <a:r>
              <a:rPr lang="pl-PL" dirty="0" smtClean="0"/>
              <a:t>Zaburzenie oddechu staje się groźne dla życia wówczas, gdy czynność oddechowa nie wystarcza już do nasycenia krwi tlenem w ilości wystarczającej na pokrycie zapotrzebowania narządów. </a:t>
            </a:r>
          </a:p>
          <a:p>
            <a:pPr algn="ctr"/>
            <a:r>
              <a:rPr lang="pl-PL" dirty="0" smtClean="0"/>
              <a:t>Jeśli nie dostarczy się natychmiast powietrza w dostatecznej ilości - chory umrze w ciągu kilku minut.</a:t>
            </a:r>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725734"/>
          </a:xfrm>
        </p:spPr>
        <p:txBody>
          <a:bodyPr>
            <a:normAutofit/>
          </a:bodyPr>
          <a:lstStyle/>
          <a:p>
            <a:pPr algn="ctr"/>
            <a:r>
              <a:rPr lang="pl-PL" sz="4000" b="1" dirty="0" smtClean="0">
                <a:solidFill>
                  <a:srgbClr val="FF0000"/>
                </a:solidFill>
              </a:rPr>
              <a:t>Jeśli nie dostarczy się natychmiast powietrza w dostatecznej ilości - chory umrze w ciągu kilku minut.</a:t>
            </a:r>
            <a:r>
              <a:rPr lang="pl-PL" dirty="0" smtClean="0"/>
              <a:t/>
            </a:r>
            <a:br>
              <a:rPr lang="pl-PL" dirty="0" smtClean="0"/>
            </a:br>
            <a:endParaRPr lang="pl-PL" dirty="0"/>
          </a:p>
        </p:txBody>
      </p:sp>
      <p:sp>
        <p:nvSpPr>
          <p:cNvPr id="3" name="Symbol zastępczy zawartości 2"/>
          <p:cNvSpPr>
            <a:spLocks noGrp="1"/>
          </p:cNvSpPr>
          <p:nvPr>
            <p:ph idx="1"/>
          </p:nvPr>
        </p:nvSpPr>
        <p:spPr>
          <a:xfrm>
            <a:off x="457200" y="3429000"/>
            <a:ext cx="8229600" cy="2697163"/>
          </a:xfrm>
        </p:spPr>
        <p:txBody>
          <a:bodyPr>
            <a:normAutofit/>
          </a:bodyPr>
          <a:lstStyle/>
          <a:p>
            <a:r>
              <a:rPr lang="pl-PL" dirty="0" smtClean="0"/>
              <a:t>Wskazówki te dotyczą również utonięć. W przypadku ukąszeń (użądleń) jamy ustnej stosuje się zimne okłady (ssanie kawałka lodu) i stałą  kontrole oddechu.</a:t>
            </a:r>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011354"/>
          </a:xfrm>
        </p:spPr>
        <p:txBody>
          <a:bodyPr/>
          <a:lstStyle/>
          <a:p>
            <a:r>
              <a:rPr lang="pl-PL" dirty="0" smtClean="0"/>
              <a:t>OBJAWY BEZDECHU:</a:t>
            </a:r>
            <a:endParaRPr lang="pl-PL" dirty="0"/>
          </a:p>
        </p:txBody>
      </p:sp>
      <p:sp>
        <p:nvSpPr>
          <p:cNvPr id="3" name="Symbol zastępczy zawartości 2"/>
          <p:cNvSpPr>
            <a:spLocks noGrp="1"/>
          </p:cNvSpPr>
          <p:nvPr>
            <p:ph idx="1"/>
          </p:nvPr>
        </p:nvSpPr>
        <p:spPr>
          <a:xfrm>
            <a:off x="457200" y="2996952"/>
            <a:ext cx="8229600" cy="3503882"/>
          </a:xfrm>
        </p:spPr>
        <p:txBody>
          <a:bodyPr>
            <a:normAutofit/>
          </a:bodyPr>
          <a:lstStyle/>
          <a:p>
            <a:pPr algn="ctr"/>
            <a:r>
              <a:rPr lang="pl-PL" dirty="0" smtClean="0"/>
              <a:t>utrata przytomności,</a:t>
            </a:r>
          </a:p>
          <a:p>
            <a:pPr algn="ctr"/>
            <a:r>
              <a:rPr lang="pl-PL" dirty="0" smtClean="0"/>
              <a:t>Sino blade zabarwienie twarzy (nie występuje przy zatruciu tlenkiem węgla- czadu lub cyjanowodorem),</a:t>
            </a:r>
          </a:p>
          <a:p>
            <a:pPr algn="ctr"/>
            <a:r>
              <a:rPr lang="pl-PL" dirty="0" smtClean="0"/>
              <a:t>nie wyczuwalny przepływ powietrza przez nos i usta,</a:t>
            </a:r>
          </a:p>
          <a:p>
            <a:pPr algn="ctr"/>
            <a:r>
              <a:rPr lang="pl-PL" dirty="0" smtClean="0"/>
              <a:t>niewidoczne i nie wyczuwalne ruchy oddechowe.</a:t>
            </a:r>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CZYNNOŚCI RATUJĄCE ŻYCIE:</a:t>
            </a:r>
            <a:endParaRPr lang="pl-PL" dirty="0"/>
          </a:p>
        </p:txBody>
      </p:sp>
      <p:sp>
        <p:nvSpPr>
          <p:cNvPr id="3" name="Symbol zastępczy zawartości 2"/>
          <p:cNvSpPr>
            <a:spLocks noGrp="1"/>
          </p:cNvSpPr>
          <p:nvPr>
            <p:ph idx="1"/>
          </p:nvPr>
        </p:nvSpPr>
        <p:spPr/>
        <p:txBody>
          <a:bodyPr>
            <a:normAutofit/>
          </a:bodyPr>
          <a:lstStyle/>
          <a:p>
            <a:r>
              <a:rPr lang="pl-PL" dirty="0" smtClean="0"/>
              <a:t>sprawdzamy, czy w jamie ustnej nie ma większych ciał obcych, które mogłyby zatkać drogi oddechowe,</a:t>
            </a:r>
          </a:p>
          <a:p>
            <a:r>
              <a:rPr lang="pl-PL" dirty="0" smtClean="0"/>
              <a:t>odchylamy ostrożnie głowę ku tyłowi - często w tym momencie oddech wraca samoistnie,</a:t>
            </a:r>
          </a:p>
          <a:p>
            <a:r>
              <a:rPr lang="pl-PL" dirty="0" smtClean="0"/>
              <a:t>sztuczne oddychanie metodą usta-nos lub sztuczne oddychanie metod usta-usta.</a:t>
            </a:r>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SZTUCZNE ODDYCHANIE</a:t>
            </a:r>
            <a:endParaRPr lang="pl-PL" dirty="0"/>
          </a:p>
        </p:txBody>
      </p:sp>
      <p:sp>
        <p:nvSpPr>
          <p:cNvPr id="3" name="Symbol zastępczy zawartości 2"/>
          <p:cNvSpPr>
            <a:spLocks noGrp="1"/>
          </p:cNvSpPr>
          <p:nvPr>
            <p:ph idx="1"/>
          </p:nvPr>
        </p:nvSpPr>
        <p:spPr/>
        <p:txBody>
          <a:bodyPr/>
          <a:lstStyle/>
          <a:p>
            <a:endParaRPr lang="pl-PL" dirty="0" smtClean="0"/>
          </a:p>
          <a:p>
            <a:endParaRPr lang="pl-PL" dirty="0" smtClean="0"/>
          </a:p>
          <a:p>
            <a:pPr algn="ctr"/>
            <a:r>
              <a:rPr lang="pl-PL" dirty="0" smtClean="0"/>
              <a:t>Postępowanie w zależności od wieku poszkodowanego </a:t>
            </a:r>
          </a:p>
          <a:p>
            <a:pPr algn="ctr">
              <a:buNone/>
            </a:pPr>
            <a:r>
              <a:rPr lang="pl-PL" dirty="0" smtClean="0"/>
              <a:t>(zgodnie z obecnie obowiązującymi wytycznymi ILCOR z 2005 roku)</a:t>
            </a:r>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pl-PL" b="1">
                <a:solidFill>
                  <a:schemeClr val="folHlink"/>
                </a:solidFill>
              </a:rPr>
              <a:t>ZADANIA RATOWNIKA</a:t>
            </a:r>
          </a:p>
        </p:txBody>
      </p:sp>
      <p:sp>
        <p:nvSpPr>
          <p:cNvPr id="83971" name="Rectangle 3"/>
          <p:cNvSpPr>
            <a:spLocks noGrp="1" noChangeArrowheads="1"/>
          </p:cNvSpPr>
          <p:nvPr>
            <p:ph type="body" sz="half" idx="1"/>
          </p:nvPr>
        </p:nvSpPr>
        <p:spPr>
          <a:xfrm>
            <a:off x="263525" y="1598613"/>
            <a:ext cx="4165599" cy="4973659"/>
          </a:xfrm>
        </p:spPr>
        <p:txBody>
          <a:bodyPr>
            <a:normAutofit fontScale="92500" lnSpcReduction="10000"/>
          </a:bodyPr>
          <a:lstStyle/>
          <a:p>
            <a:pPr marL="533400" indent="-533400">
              <a:lnSpc>
                <a:spcPct val="90000"/>
              </a:lnSpc>
              <a:buFontTx/>
              <a:buAutoNum type="arabicPeriod"/>
            </a:pPr>
            <a:r>
              <a:rPr lang="pl-PL" sz="2600" b="1" dirty="0">
                <a:effectLst>
                  <a:outerShdw blurRad="38100" dist="38100" dir="2700000" algn="tl">
                    <a:srgbClr val="000000"/>
                  </a:outerShdw>
                </a:effectLst>
              </a:rPr>
              <a:t>ZABEZPIECZENIE SIEBIE </a:t>
            </a:r>
            <a:br>
              <a:rPr lang="pl-PL" sz="2600" b="1" dirty="0">
                <a:effectLst>
                  <a:outerShdw blurRad="38100" dist="38100" dir="2700000" algn="tl">
                    <a:srgbClr val="000000"/>
                  </a:outerShdw>
                </a:effectLst>
              </a:rPr>
            </a:br>
            <a:r>
              <a:rPr lang="pl-PL" sz="2600" b="1" dirty="0">
                <a:effectLst>
                  <a:outerShdw blurRad="38100" dist="38100" dir="2700000" algn="tl">
                    <a:srgbClr val="000000"/>
                  </a:outerShdw>
                </a:effectLst>
              </a:rPr>
              <a:t>I POSZKODOWANEGO.</a:t>
            </a:r>
          </a:p>
          <a:p>
            <a:pPr marL="533400" indent="-533400">
              <a:lnSpc>
                <a:spcPct val="90000"/>
              </a:lnSpc>
              <a:buFontTx/>
              <a:buAutoNum type="arabicPeriod"/>
            </a:pPr>
            <a:r>
              <a:rPr lang="pl-PL" sz="2600" b="1" dirty="0">
                <a:solidFill>
                  <a:schemeClr val="tx2">
                    <a:lumMod val="60000"/>
                    <a:lumOff val="40000"/>
                  </a:schemeClr>
                </a:solidFill>
                <a:effectLst>
                  <a:outerShdw blurRad="38100" dist="38100" dir="2700000" algn="tl">
                    <a:srgbClr val="000000"/>
                  </a:outerShdw>
                </a:effectLst>
              </a:rPr>
              <a:t>EWAKUACJA POSZKODOWANEGO </a:t>
            </a:r>
            <a:br>
              <a:rPr lang="pl-PL" sz="2600" b="1" dirty="0">
                <a:solidFill>
                  <a:schemeClr val="tx2">
                    <a:lumMod val="60000"/>
                    <a:lumOff val="40000"/>
                  </a:schemeClr>
                </a:solidFill>
                <a:effectLst>
                  <a:outerShdw blurRad="38100" dist="38100" dir="2700000" algn="tl">
                    <a:srgbClr val="000000"/>
                  </a:outerShdw>
                </a:effectLst>
              </a:rPr>
            </a:br>
            <a:r>
              <a:rPr lang="pl-PL" sz="2600" b="1" dirty="0">
                <a:solidFill>
                  <a:schemeClr val="tx2">
                    <a:lumMod val="60000"/>
                    <a:lumOff val="40000"/>
                  </a:schemeClr>
                </a:solidFill>
                <a:effectLst>
                  <a:outerShdw blurRad="38100" dist="38100" dir="2700000" algn="tl">
                    <a:srgbClr val="000000"/>
                  </a:outerShdw>
                </a:effectLst>
              </a:rPr>
              <a:t>Z MIEJSCA ZDARZENIA (JEŚLI JEST KONIECZNA).</a:t>
            </a:r>
          </a:p>
          <a:p>
            <a:pPr marL="533400" indent="-533400">
              <a:lnSpc>
                <a:spcPct val="90000"/>
              </a:lnSpc>
              <a:buFontTx/>
              <a:buAutoNum type="arabicPeriod"/>
            </a:pPr>
            <a:r>
              <a:rPr lang="pl-PL" sz="2600" b="1" dirty="0">
                <a:effectLst>
                  <a:outerShdw blurRad="38100" dist="38100" dir="2700000" algn="tl">
                    <a:srgbClr val="000000"/>
                  </a:outerShdw>
                </a:effectLst>
              </a:rPr>
              <a:t>WEZWANIE LEKARZA.</a:t>
            </a:r>
          </a:p>
          <a:p>
            <a:pPr marL="533400" indent="-533400">
              <a:lnSpc>
                <a:spcPct val="90000"/>
              </a:lnSpc>
              <a:buFontTx/>
              <a:buAutoNum type="arabicPeriod"/>
            </a:pPr>
            <a:r>
              <a:rPr lang="pl-PL" sz="2600" b="1" dirty="0">
                <a:solidFill>
                  <a:schemeClr val="tx2">
                    <a:lumMod val="60000"/>
                    <a:lumOff val="40000"/>
                  </a:schemeClr>
                </a:solidFill>
                <a:effectLst>
                  <a:outerShdw blurRad="38100" dist="38100" dir="2700000" algn="tl">
                    <a:srgbClr val="000000"/>
                  </a:outerShdw>
                </a:effectLst>
              </a:rPr>
              <a:t>OPIEKA NAD POSZKODOWANYM DO PRZYJAZDU LEKARZA.</a:t>
            </a:r>
          </a:p>
          <a:p>
            <a:pPr marL="533400" indent="-533400">
              <a:lnSpc>
                <a:spcPct val="90000"/>
              </a:lnSpc>
              <a:buFontTx/>
              <a:buAutoNum type="arabicPeriod"/>
            </a:pPr>
            <a:r>
              <a:rPr lang="pl-PL" sz="2600" b="1" dirty="0">
                <a:effectLst>
                  <a:outerShdw blurRad="38100" dist="38100" dir="2700000" algn="tl">
                    <a:srgbClr val="000000"/>
                  </a:outerShdw>
                </a:effectLst>
              </a:rPr>
              <a:t>DZIAŁANIA RATUNKOWE .</a:t>
            </a:r>
          </a:p>
          <a:p>
            <a:pPr marL="533400" indent="-533400">
              <a:lnSpc>
                <a:spcPct val="90000"/>
              </a:lnSpc>
              <a:buFontTx/>
              <a:buAutoNum type="arabicPeriod"/>
            </a:pPr>
            <a:endParaRPr lang="pl-PL" sz="2000" b="1" dirty="0">
              <a:effectLst>
                <a:outerShdw blurRad="38100" dist="38100" dir="2700000" algn="tl">
                  <a:srgbClr val="000000"/>
                </a:outerShdw>
              </a:effectLst>
            </a:endParaRPr>
          </a:p>
        </p:txBody>
      </p:sp>
      <p:pic>
        <p:nvPicPr>
          <p:cNvPr id="83973" name="Picture 5" descr="IMG_0005">
            <a:hlinkClick r:id="rId2" action="ppaction://hlinkfile"/>
          </p:cNvPr>
          <p:cNvPicPr>
            <a:picLocks noGrp="1" noChangeAspect="1" noChangeArrowheads="1"/>
          </p:cNvPicPr>
          <p:nvPr>
            <p:ph type="clipArt" sz="half" idx="2"/>
          </p:nvPr>
        </p:nvPicPr>
        <p:blipFill>
          <a:blip r:embed="rId3" cstate="print"/>
          <a:stretch>
            <a:fillRect/>
          </a:stretch>
        </p:blipFill>
        <p:spPr>
          <a:xfrm>
            <a:off x="4032250" y="2572891"/>
            <a:ext cx="3617913" cy="2548830"/>
          </a:xfrm>
        </p:spPr>
      </p:pic>
      <p:sp>
        <p:nvSpPr>
          <p:cNvPr id="5" name="Symbol zastępczy stopki 4"/>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ransition>
    <p:zoom dir="in"/>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7355160" cy="1143000"/>
          </a:xfrm>
        </p:spPr>
        <p:txBody>
          <a:bodyPr/>
          <a:lstStyle/>
          <a:p>
            <a:r>
              <a:rPr lang="pl-PL" dirty="0" smtClean="0"/>
              <a:t>Zaburzenia oddychania</a:t>
            </a:r>
            <a:endParaRPr lang="pl-PL" dirty="0"/>
          </a:p>
        </p:txBody>
      </p:sp>
      <p:sp>
        <p:nvSpPr>
          <p:cNvPr id="3" name="Symbol zastępczy tekstu 2"/>
          <p:cNvSpPr>
            <a:spLocks noGrp="1"/>
          </p:cNvSpPr>
          <p:nvPr>
            <p:ph type="body" idx="1"/>
          </p:nvPr>
        </p:nvSpPr>
        <p:spPr>
          <a:xfrm>
            <a:off x="457200" y="1535113"/>
            <a:ext cx="7472386" cy="639762"/>
          </a:xfrm>
        </p:spPr>
        <p:txBody>
          <a:bodyPr/>
          <a:lstStyle/>
          <a:p>
            <a:r>
              <a:rPr lang="pl-PL" dirty="0" smtClean="0"/>
              <a:t>                       </a:t>
            </a:r>
            <a:r>
              <a:rPr lang="pl-PL" sz="3200" dirty="0" smtClean="0">
                <a:solidFill>
                  <a:srgbClr val="FF0000"/>
                </a:solidFill>
              </a:rPr>
              <a:t>niemowlę do 1 roku życia</a:t>
            </a:r>
            <a:endParaRPr lang="pl-PL" sz="3200" dirty="0">
              <a:solidFill>
                <a:srgbClr val="FF0000"/>
              </a:solidFill>
            </a:endParaRPr>
          </a:p>
        </p:txBody>
      </p:sp>
      <p:sp>
        <p:nvSpPr>
          <p:cNvPr id="5" name="Symbol zastępczy tekstu 4"/>
          <p:cNvSpPr>
            <a:spLocks noGrp="1"/>
          </p:cNvSpPr>
          <p:nvPr>
            <p:ph type="body" sz="half" idx="3"/>
          </p:nvPr>
        </p:nvSpPr>
        <p:spPr>
          <a:xfrm flipV="1">
            <a:off x="8143900" y="1454456"/>
            <a:ext cx="142876" cy="45719"/>
          </a:xfrm>
        </p:spPr>
        <p:txBody>
          <a:bodyPr>
            <a:normAutofit fontScale="25000" lnSpcReduction="20000"/>
          </a:bodyPr>
          <a:lstStyle/>
          <a:p>
            <a:endParaRPr lang="pl-PL" dirty="0"/>
          </a:p>
        </p:txBody>
      </p:sp>
      <p:sp>
        <p:nvSpPr>
          <p:cNvPr id="4" name="Symbol zastępczy zawartości 3"/>
          <p:cNvSpPr>
            <a:spLocks noGrp="1"/>
          </p:cNvSpPr>
          <p:nvPr>
            <p:ph sz="quarter" idx="2"/>
          </p:nvPr>
        </p:nvSpPr>
        <p:spPr/>
        <p:txBody>
          <a:bodyPr>
            <a:normAutofit lnSpcReduction="10000"/>
          </a:bodyPr>
          <a:lstStyle/>
          <a:p>
            <a:r>
              <a:rPr lang="pl-PL" sz="3200" dirty="0" smtClean="0"/>
              <a:t>sztuczna wentylacja</a:t>
            </a:r>
          </a:p>
          <a:p>
            <a:r>
              <a:rPr lang="pl-PL" sz="3200" dirty="0" smtClean="0"/>
              <a:t>Wdech</a:t>
            </a:r>
          </a:p>
          <a:p>
            <a:r>
              <a:rPr lang="pl-PL" sz="3200" dirty="0" smtClean="0"/>
              <a:t>Metoda</a:t>
            </a:r>
          </a:p>
          <a:p>
            <a:endParaRPr lang="pl-PL" sz="3200" dirty="0" smtClean="0"/>
          </a:p>
          <a:p>
            <a:r>
              <a:rPr lang="pl-PL" sz="3200" dirty="0" smtClean="0"/>
              <a:t>objętość ( jednorazowy wdech)-</a:t>
            </a:r>
          </a:p>
          <a:p>
            <a:endParaRPr lang="pl-PL" dirty="0"/>
          </a:p>
        </p:txBody>
      </p:sp>
      <p:sp>
        <p:nvSpPr>
          <p:cNvPr id="6" name="Symbol zastępczy zawartości 5"/>
          <p:cNvSpPr>
            <a:spLocks noGrp="1"/>
          </p:cNvSpPr>
          <p:nvPr>
            <p:ph sz="quarter" idx="4"/>
          </p:nvPr>
        </p:nvSpPr>
        <p:spPr/>
        <p:txBody>
          <a:bodyPr>
            <a:normAutofit/>
          </a:bodyPr>
          <a:lstStyle/>
          <a:p>
            <a:r>
              <a:rPr lang="pl-PL" sz="3200" dirty="0" smtClean="0"/>
              <a:t>30/min</a:t>
            </a:r>
          </a:p>
          <a:p>
            <a:r>
              <a:rPr lang="pl-PL" sz="3200" dirty="0" smtClean="0"/>
              <a:t>co 2 sekundy</a:t>
            </a:r>
          </a:p>
          <a:p>
            <a:r>
              <a:rPr lang="pl-PL" sz="3200" dirty="0" err="1" smtClean="0"/>
              <a:t>usta-nos-usta</a:t>
            </a:r>
            <a:endParaRPr lang="pl-PL" sz="3200" dirty="0" smtClean="0"/>
          </a:p>
          <a:p>
            <a:endParaRPr lang="pl-PL" sz="3200" dirty="0" smtClean="0"/>
          </a:p>
          <a:p>
            <a:r>
              <a:rPr lang="pl-PL" sz="3200" dirty="0" smtClean="0"/>
              <a:t>6-7 ml/ 1 kg masy ciała</a:t>
            </a:r>
            <a:endParaRPr lang="pl-PL" sz="3200" dirty="0"/>
          </a:p>
        </p:txBody>
      </p:sp>
      <p:sp>
        <p:nvSpPr>
          <p:cNvPr id="7" name="Symbol zastępczy stopki 6"/>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Zaburzenia oddychania</a:t>
            </a:r>
            <a:endParaRPr lang="pl-PL" dirty="0"/>
          </a:p>
        </p:txBody>
      </p:sp>
      <p:sp>
        <p:nvSpPr>
          <p:cNvPr id="3" name="Symbol zastępczy tekstu 2"/>
          <p:cNvSpPr>
            <a:spLocks noGrp="1"/>
          </p:cNvSpPr>
          <p:nvPr>
            <p:ph type="body" idx="1"/>
          </p:nvPr>
        </p:nvSpPr>
        <p:spPr>
          <a:xfrm>
            <a:off x="457200" y="1428736"/>
            <a:ext cx="7901014" cy="746139"/>
          </a:xfrm>
        </p:spPr>
        <p:txBody>
          <a:bodyPr/>
          <a:lstStyle/>
          <a:p>
            <a:r>
              <a:rPr lang="pl-PL" dirty="0" smtClean="0"/>
              <a:t>                          </a:t>
            </a:r>
            <a:r>
              <a:rPr lang="pl-PL" sz="3200" dirty="0" smtClean="0">
                <a:solidFill>
                  <a:srgbClr val="FF0000"/>
                </a:solidFill>
              </a:rPr>
              <a:t>Dziecko do okresu pokwitania</a:t>
            </a:r>
            <a:endParaRPr lang="pl-PL" sz="3200" dirty="0">
              <a:solidFill>
                <a:srgbClr val="FF0000"/>
              </a:solidFill>
            </a:endParaRPr>
          </a:p>
        </p:txBody>
      </p:sp>
      <p:sp>
        <p:nvSpPr>
          <p:cNvPr id="5" name="Symbol zastępczy tekstu 4"/>
          <p:cNvSpPr>
            <a:spLocks noGrp="1"/>
          </p:cNvSpPr>
          <p:nvPr>
            <p:ph type="body" sz="half" idx="3"/>
          </p:nvPr>
        </p:nvSpPr>
        <p:spPr>
          <a:xfrm flipH="1">
            <a:off x="8686800" y="1535113"/>
            <a:ext cx="45719" cy="45719"/>
          </a:xfrm>
        </p:spPr>
        <p:txBody>
          <a:bodyPr>
            <a:normAutofit fontScale="25000" lnSpcReduction="20000"/>
          </a:bodyPr>
          <a:lstStyle/>
          <a:p>
            <a:endParaRPr lang="pl-PL" dirty="0"/>
          </a:p>
        </p:txBody>
      </p:sp>
      <p:sp>
        <p:nvSpPr>
          <p:cNvPr id="4" name="Symbol zastępczy zawartości 3"/>
          <p:cNvSpPr>
            <a:spLocks noGrp="1"/>
          </p:cNvSpPr>
          <p:nvPr>
            <p:ph sz="quarter" idx="2"/>
          </p:nvPr>
        </p:nvSpPr>
        <p:spPr/>
        <p:txBody>
          <a:bodyPr>
            <a:normAutofit lnSpcReduction="10000"/>
          </a:bodyPr>
          <a:lstStyle/>
          <a:p>
            <a:r>
              <a:rPr lang="pl-PL" sz="3200" dirty="0" smtClean="0"/>
              <a:t>sztuczna wentylacja</a:t>
            </a:r>
          </a:p>
          <a:p>
            <a:r>
              <a:rPr lang="pl-PL" sz="3200" dirty="0" smtClean="0"/>
              <a:t>Wdech</a:t>
            </a:r>
          </a:p>
          <a:p>
            <a:r>
              <a:rPr lang="pl-PL" sz="3200" dirty="0" smtClean="0"/>
              <a:t>Metoda</a:t>
            </a:r>
          </a:p>
          <a:p>
            <a:endParaRPr lang="pl-PL" sz="3200" dirty="0" smtClean="0"/>
          </a:p>
          <a:p>
            <a:r>
              <a:rPr lang="pl-PL" sz="3200" dirty="0" smtClean="0"/>
              <a:t>objętość ( jednorazowy wdech)-</a:t>
            </a:r>
          </a:p>
          <a:p>
            <a:endParaRPr lang="pl-PL" dirty="0"/>
          </a:p>
        </p:txBody>
      </p:sp>
      <p:sp>
        <p:nvSpPr>
          <p:cNvPr id="6" name="Symbol zastępczy zawartości 5"/>
          <p:cNvSpPr>
            <a:spLocks noGrp="1"/>
          </p:cNvSpPr>
          <p:nvPr>
            <p:ph sz="quarter" idx="4"/>
          </p:nvPr>
        </p:nvSpPr>
        <p:spPr/>
        <p:txBody>
          <a:bodyPr/>
          <a:lstStyle/>
          <a:p>
            <a:r>
              <a:rPr lang="pl-PL" sz="3200" dirty="0" smtClean="0"/>
              <a:t>20/min</a:t>
            </a:r>
          </a:p>
          <a:p>
            <a:r>
              <a:rPr lang="pl-PL" sz="3200" dirty="0" smtClean="0"/>
              <a:t>co 2 sekundy</a:t>
            </a:r>
          </a:p>
          <a:p>
            <a:r>
              <a:rPr lang="pl-PL" sz="3200" dirty="0" smtClean="0"/>
              <a:t>usta-usta</a:t>
            </a:r>
          </a:p>
          <a:p>
            <a:endParaRPr lang="pl-PL" sz="3200" dirty="0" smtClean="0"/>
          </a:p>
          <a:p>
            <a:r>
              <a:rPr lang="pl-PL" sz="3200" dirty="0" smtClean="0"/>
              <a:t>6-7 ml/ 1 kg masy ciała</a:t>
            </a:r>
          </a:p>
          <a:p>
            <a:endParaRPr lang="pl-PL" dirty="0"/>
          </a:p>
        </p:txBody>
      </p:sp>
      <p:sp>
        <p:nvSpPr>
          <p:cNvPr id="7" name="Symbol zastępczy stopki 6"/>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Zaburzenia oddychania</a:t>
            </a:r>
            <a:endParaRPr lang="pl-PL" dirty="0"/>
          </a:p>
        </p:txBody>
      </p:sp>
      <p:sp>
        <p:nvSpPr>
          <p:cNvPr id="3" name="Symbol zastępczy tekstu 2"/>
          <p:cNvSpPr>
            <a:spLocks noGrp="1"/>
          </p:cNvSpPr>
          <p:nvPr>
            <p:ph type="body" idx="1"/>
          </p:nvPr>
        </p:nvSpPr>
        <p:spPr>
          <a:xfrm>
            <a:off x="457200" y="1428736"/>
            <a:ext cx="7901014" cy="746139"/>
          </a:xfrm>
        </p:spPr>
        <p:txBody>
          <a:bodyPr/>
          <a:lstStyle/>
          <a:p>
            <a:r>
              <a:rPr lang="pl-PL" dirty="0" smtClean="0"/>
              <a:t>                          </a:t>
            </a:r>
            <a:r>
              <a:rPr lang="pl-PL" sz="3200" dirty="0" smtClean="0">
                <a:solidFill>
                  <a:srgbClr val="FF0000"/>
                </a:solidFill>
              </a:rPr>
              <a:t>dorosły od okresu pokwitania</a:t>
            </a:r>
            <a:endParaRPr lang="pl-PL" sz="3200" dirty="0">
              <a:solidFill>
                <a:srgbClr val="FF0000"/>
              </a:solidFill>
            </a:endParaRPr>
          </a:p>
        </p:txBody>
      </p:sp>
      <p:sp>
        <p:nvSpPr>
          <p:cNvPr id="5" name="Symbol zastępczy tekstu 4"/>
          <p:cNvSpPr>
            <a:spLocks noGrp="1"/>
          </p:cNvSpPr>
          <p:nvPr>
            <p:ph type="body" sz="half" idx="3"/>
          </p:nvPr>
        </p:nvSpPr>
        <p:spPr>
          <a:xfrm flipH="1">
            <a:off x="8686800" y="1535113"/>
            <a:ext cx="45719" cy="45719"/>
          </a:xfrm>
        </p:spPr>
        <p:txBody>
          <a:bodyPr>
            <a:normAutofit fontScale="25000" lnSpcReduction="20000"/>
          </a:bodyPr>
          <a:lstStyle/>
          <a:p>
            <a:endParaRPr lang="pl-PL" dirty="0"/>
          </a:p>
        </p:txBody>
      </p:sp>
      <p:sp>
        <p:nvSpPr>
          <p:cNvPr id="4" name="Symbol zastępczy zawartości 3"/>
          <p:cNvSpPr>
            <a:spLocks noGrp="1"/>
          </p:cNvSpPr>
          <p:nvPr>
            <p:ph sz="quarter" idx="2"/>
          </p:nvPr>
        </p:nvSpPr>
        <p:spPr/>
        <p:txBody>
          <a:bodyPr>
            <a:normAutofit lnSpcReduction="10000"/>
          </a:bodyPr>
          <a:lstStyle/>
          <a:p>
            <a:r>
              <a:rPr lang="pl-PL" sz="3200" dirty="0" smtClean="0"/>
              <a:t>sztuczna wentylacja</a:t>
            </a:r>
          </a:p>
          <a:p>
            <a:r>
              <a:rPr lang="pl-PL" sz="3200" dirty="0" smtClean="0"/>
              <a:t>Wdech</a:t>
            </a:r>
          </a:p>
          <a:p>
            <a:r>
              <a:rPr lang="pl-PL" sz="3200" dirty="0" smtClean="0"/>
              <a:t>Metoda</a:t>
            </a:r>
          </a:p>
          <a:p>
            <a:endParaRPr lang="pl-PL" sz="3200" dirty="0" smtClean="0"/>
          </a:p>
          <a:p>
            <a:r>
              <a:rPr lang="pl-PL" sz="3200" dirty="0" smtClean="0"/>
              <a:t>objętość ( jednorazowy wdech)-</a:t>
            </a:r>
          </a:p>
          <a:p>
            <a:endParaRPr lang="pl-PL" dirty="0"/>
          </a:p>
        </p:txBody>
      </p:sp>
      <p:sp>
        <p:nvSpPr>
          <p:cNvPr id="6" name="Symbol zastępczy zawartości 5"/>
          <p:cNvSpPr>
            <a:spLocks noGrp="1"/>
          </p:cNvSpPr>
          <p:nvPr>
            <p:ph sz="quarter" idx="4"/>
          </p:nvPr>
        </p:nvSpPr>
        <p:spPr/>
        <p:txBody>
          <a:bodyPr/>
          <a:lstStyle/>
          <a:p>
            <a:r>
              <a:rPr lang="pl-PL" sz="3200" dirty="0" smtClean="0"/>
              <a:t>12/min</a:t>
            </a:r>
          </a:p>
          <a:p>
            <a:r>
              <a:rPr lang="pl-PL" sz="3200" dirty="0" smtClean="0"/>
              <a:t>co 2 sekundy</a:t>
            </a:r>
          </a:p>
          <a:p>
            <a:r>
              <a:rPr lang="pl-PL" sz="3200" dirty="0" smtClean="0"/>
              <a:t>usta-usta</a:t>
            </a:r>
          </a:p>
          <a:p>
            <a:endParaRPr lang="pl-PL" sz="3200" dirty="0" smtClean="0"/>
          </a:p>
          <a:p>
            <a:r>
              <a:rPr lang="pl-PL" sz="3200" dirty="0" smtClean="0"/>
              <a:t>6-7 ml/ 1 kg masy ciała</a:t>
            </a:r>
          </a:p>
          <a:p>
            <a:endParaRPr lang="pl-PL" dirty="0"/>
          </a:p>
        </p:txBody>
      </p:sp>
      <p:sp>
        <p:nvSpPr>
          <p:cNvPr id="7" name="Symbol zastępczy stopki 6"/>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083320"/>
          </a:xfrm>
        </p:spPr>
        <p:txBody>
          <a:bodyPr>
            <a:normAutofit/>
          </a:bodyPr>
          <a:lstStyle/>
          <a:p>
            <a:pPr algn="ctr"/>
            <a:r>
              <a:rPr lang="pl-PL" sz="4000" dirty="0" smtClean="0">
                <a:solidFill>
                  <a:srgbClr val="FF0000"/>
                </a:solidFill>
              </a:rPr>
              <a:t>Przed wykonaniem masażu serca sprawdzamy oznaki zatrzymanego</a:t>
            </a:r>
            <a:br>
              <a:rPr lang="pl-PL" sz="4000" dirty="0" smtClean="0">
                <a:solidFill>
                  <a:srgbClr val="FF0000"/>
                </a:solidFill>
              </a:rPr>
            </a:br>
            <a:r>
              <a:rPr lang="pl-PL" sz="4000" dirty="0" smtClean="0">
                <a:solidFill>
                  <a:srgbClr val="FF0000"/>
                </a:solidFill>
              </a:rPr>
              <a:t>krążenia (nie dłużej niż 10 s): brak normalnego oddechu, kaszlu lub ruchu</a:t>
            </a:r>
            <a:br>
              <a:rPr lang="pl-PL" sz="4000" dirty="0" smtClean="0">
                <a:solidFill>
                  <a:srgbClr val="FF0000"/>
                </a:solidFill>
              </a:rPr>
            </a:br>
            <a:r>
              <a:rPr lang="pl-PL" sz="4000" dirty="0" smtClean="0">
                <a:solidFill>
                  <a:srgbClr val="FF0000"/>
                </a:solidFill>
              </a:rPr>
              <a:t>są sygnałem do rozpoczęcia reanimacji.</a:t>
            </a:r>
            <a:endParaRPr lang="pl-PL" sz="4000" dirty="0">
              <a:solidFill>
                <a:srgbClr val="FF0000"/>
              </a:solidFill>
            </a:endParaRPr>
          </a:p>
        </p:txBody>
      </p:sp>
      <p:sp>
        <p:nvSpPr>
          <p:cNvPr id="3" name="Symbol zastępczy stopki 2"/>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628800"/>
          </a:xfrm>
          <a:noFill/>
        </p:spPr>
        <p:txBody>
          <a:bodyPr>
            <a:normAutofit fontScale="90000"/>
          </a:bodyPr>
          <a:lstStyle/>
          <a:p>
            <a:r>
              <a:rPr lang="pl-PL" b="1" dirty="0" smtClean="0"/>
              <a:t/>
            </a:r>
            <a:br>
              <a:rPr lang="pl-PL" b="1" dirty="0" smtClean="0"/>
            </a:br>
            <a:r>
              <a:rPr lang="pl-PL" b="1" dirty="0" smtClean="0"/>
              <a:t>POSTĘPOWANIE </a:t>
            </a:r>
            <a:r>
              <a:rPr lang="pl-PL" b="1" dirty="0"/>
              <a:t>W ZADŁAWIENIU</a:t>
            </a:r>
            <a:r>
              <a:rPr lang="pl-PL" dirty="0"/>
              <a:t/>
            </a:r>
            <a:br>
              <a:rPr lang="pl-PL" dirty="0"/>
            </a:br>
            <a:endParaRPr lang="pl-PL" dirty="0"/>
          </a:p>
        </p:txBody>
      </p:sp>
      <p:sp>
        <p:nvSpPr>
          <p:cNvPr id="3" name="Symbol zastępczy zawartości 2"/>
          <p:cNvSpPr>
            <a:spLocks noGrp="1"/>
          </p:cNvSpPr>
          <p:nvPr>
            <p:ph idx="1"/>
          </p:nvPr>
        </p:nvSpPr>
        <p:spPr>
          <a:xfrm>
            <a:off x="457200" y="1988840"/>
            <a:ext cx="8229600" cy="4869160"/>
          </a:xfrm>
        </p:spPr>
        <p:txBody>
          <a:bodyPr>
            <a:normAutofit/>
          </a:bodyPr>
          <a:lstStyle/>
          <a:p>
            <a:r>
              <a:rPr lang="pl-PL" b="1" dirty="0">
                <a:solidFill>
                  <a:srgbClr val="33CC33"/>
                </a:solidFill>
              </a:rPr>
              <a:t>Najczęściej zadławieniu ulegają osoby jedzące lub dzieci, które biorą drobne ciała obce do ust</a:t>
            </a:r>
            <a:r>
              <a:rPr lang="pl-PL" b="1" dirty="0">
                <a:solidFill>
                  <a:srgbClr val="99FF33"/>
                </a:solidFill>
              </a:rPr>
              <a:t>. </a:t>
            </a:r>
            <a:endParaRPr lang="pl-PL" b="1" dirty="0" smtClean="0">
              <a:solidFill>
                <a:srgbClr val="99FF33"/>
              </a:solidFill>
            </a:endParaRPr>
          </a:p>
          <a:p>
            <a:r>
              <a:rPr lang="pl-PL" b="1" dirty="0" smtClean="0"/>
              <a:t>Osoba </a:t>
            </a:r>
            <a:r>
              <a:rPr lang="pl-PL" b="1" dirty="0"/>
              <a:t>dławiąca się zazwyczaj chwyta się rękoma za szyję. Przy częściowym zatkaniu dróg oddechowych u ratowanego występuje lęk i dość intensywnie </a:t>
            </a:r>
            <a:r>
              <a:rPr lang="pl-PL" b="1" dirty="0" smtClean="0"/>
              <a:t>kaszle</a:t>
            </a:r>
          </a:p>
          <a:p>
            <a:r>
              <a:rPr lang="pl-PL" b="1" dirty="0">
                <a:solidFill>
                  <a:srgbClr val="33CC33"/>
                </a:solidFill>
              </a:rPr>
              <a:t>Natomiast przy całkowitym zatkaniu dróg oddechowych zadławiony nie może mówić, oddychać ani kaszleć, kurczowo trzyma się rękoma za szyję, aż wreszcie traci przytomność</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511816"/>
          </a:xfrm>
        </p:spPr>
        <p:txBody>
          <a:bodyPr/>
          <a:lstStyle/>
          <a:p>
            <a:endParaRPr lang="pl-PL" dirty="0"/>
          </a:p>
        </p:txBody>
      </p:sp>
      <p:pic>
        <p:nvPicPr>
          <p:cNvPr id="55298" name="Picture 2"/>
          <p:cNvPicPr>
            <a:picLocks noChangeAspect="1" noChangeArrowheads="1"/>
          </p:cNvPicPr>
          <p:nvPr/>
        </p:nvPicPr>
        <p:blipFill>
          <a:blip r:embed="rId2" cstate="print"/>
          <a:srcRect/>
          <a:stretch>
            <a:fillRect/>
          </a:stretch>
        </p:blipFill>
        <p:spPr bwMode="auto">
          <a:xfrm>
            <a:off x="539552" y="571480"/>
            <a:ext cx="7390034" cy="5643602"/>
          </a:xfrm>
          <a:prstGeom prst="rect">
            <a:avLst/>
          </a:prstGeom>
          <a:noFill/>
          <a:ln w="9525">
            <a:noFill/>
            <a:miter lim="800000"/>
            <a:headEnd/>
            <a:tailEnd/>
          </a:ln>
          <a:effectLst/>
        </p:spPr>
      </p:pic>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r>
              <a:rPr lang="pl-PL" b="1" dirty="0" smtClean="0"/>
              <a:t>POSTĘPOWANIE W ZADŁAWIENIU</a:t>
            </a:r>
            <a:endParaRPr lang="pl-PL" dirty="0"/>
          </a:p>
        </p:txBody>
      </p:sp>
      <p:sp>
        <p:nvSpPr>
          <p:cNvPr id="3" name="Symbol zastępczy zawartości 2"/>
          <p:cNvSpPr>
            <a:spLocks noGrp="1"/>
          </p:cNvSpPr>
          <p:nvPr>
            <p:ph idx="1"/>
          </p:nvPr>
        </p:nvSpPr>
        <p:spPr/>
        <p:txBody>
          <a:bodyPr/>
          <a:lstStyle/>
          <a:p>
            <a:r>
              <a:rPr lang="pl-PL" b="1" dirty="0"/>
              <a:t>Jeśli ratowany oddycha należy zachęcać go do jak najgłębszego kaszlu.</a:t>
            </a:r>
            <a:r>
              <a:rPr lang="pl-PL" dirty="0"/>
              <a:t> Gdy kaszel jest nieskuteczny, a poszkodowany traci siły, </a:t>
            </a:r>
            <a:r>
              <a:rPr lang="pl-PL" b="1" dirty="0"/>
              <a:t>przestaje kaszleć lub oddychać należy przystąpić do </a:t>
            </a:r>
            <a:r>
              <a:rPr lang="pl-PL" b="1" dirty="0">
                <a:solidFill>
                  <a:srgbClr val="33CC33"/>
                </a:solidFill>
              </a:rPr>
              <a:t>uderzeń między </a:t>
            </a:r>
            <a:r>
              <a:rPr lang="pl-PL" b="1" dirty="0" smtClean="0">
                <a:solidFill>
                  <a:srgbClr val="33CC33"/>
                </a:solidFill>
              </a:rPr>
              <a:t>łopatki</a:t>
            </a:r>
            <a:r>
              <a:rPr lang="pl-PL" b="1" dirty="0" smtClean="0"/>
              <a:t>.</a:t>
            </a:r>
          </a:p>
          <a:p>
            <a:endParaRPr lang="pl-PL" b="1" dirty="0" smtClean="0"/>
          </a:p>
          <a:p>
            <a:pPr lvl="0"/>
            <a:r>
              <a:rPr lang="pl-PL" b="1" dirty="0" smtClean="0"/>
              <a:t>usunąć z jamy ustnej widoczne fragmenty ciał obcych lub luźne protezy zębowe</a:t>
            </a:r>
          </a:p>
          <a:p>
            <a:endParaRPr lang="pl-PL" b="1" dirty="0" smtClean="0"/>
          </a:p>
          <a:p>
            <a:endParaRPr lang="pl-PL" b="1" dirty="0" smtClean="0"/>
          </a:p>
          <a:p>
            <a:endParaRPr lang="pl-PL" dirty="0"/>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noFill/>
        </p:spPr>
        <p:txBody>
          <a:bodyPr>
            <a:normAutofit fontScale="90000"/>
          </a:bodyPr>
          <a:lstStyle/>
          <a:p>
            <a:r>
              <a:rPr lang="pl-PL" b="1" dirty="0" smtClean="0"/>
              <a:t>POSTĘPOWANIE W ZADŁAWIENIU</a:t>
            </a:r>
            <a:endParaRPr lang="pl-PL" dirty="0"/>
          </a:p>
        </p:txBody>
      </p:sp>
      <p:sp>
        <p:nvSpPr>
          <p:cNvPr id="3" name="Symbol zastępczy zawartości 2"/>
          <p:cNvSpPr>
            <a:spLocks noGrp="1"/>
          </p:cNvSpPr>
          <p:nvPr>
            <p:ph idx="1"/>
          </p:nvPr>
        </p:nvSpPr>
        <p:spPr/>
        <p:txBody>
          <a:bodyPr>
            <a:normAutofit/>
          </a:bodyPr>
          <a:lstStyle/>
          <a:p>
            <a:pPr lvl="0"/>
            <a:r>
              <a:rPr lang="pl-PL" b="1" dirty="0" smtClean="0"/>
              <a:t>stanąć </a:t>
            </a:r>
            <a:r>
              <a:rPr lang="pl-PL" b="1" dirty="0"/>
              <a:t>z boku i nieco z tyłu za poszkodowanym</a:t>
            </a:r>
          </a:p>
          <a:p>
            <a:pPr lvl="0"/>
            <a:r>
              <a:rPr lang="pl-PL" b="1" dirty="0">
                <a:solidFill>
                  <a:srgbClr val="33CC33"/>
                </a:solidFill>
              </a:rPr>
              <a:t>pochylić mocno poszkodowanego do przodu, tak aby przemieszczające się ciało obce wydostało się na zewnątrz, zamiast przesunąć się głębiej do dróg oddechowych</a:t>
            </a:r>
          </a:p>
          <a:p>
            <a:pPr lvl="0"/>
            <a:r>
              <a:rPr lang="pl-PL" b="1" dirty="0"/>
              <a:t>nadgarstkiem ręki wykonać 5 silnych uderzeń między łopatkami aby przemieścić ciało obce na zewnątrz.</a:t>
            </a:r>
          </a:p>
        </p:txBody>
      </p:sp>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932824"/>
          </a:xfrm>
        </p:spPr>
        <p:txBody>
          <a:bodyPr>
            <a:normAutofit/>
          </a:bodyPr>
          <a:lstStyle/>
          <a:p>
            <a:pPr algn="ctr"/>
            <a:r>
              <a:rPr lang="pl-PL" sz="4000" dirty="0" smtClean="0"/>
              <a:t> pochyl poszkodowanego i uderzaj między łopatki</a:t>
            </a:r>
            <a:endParaRPr lang="pl-PL" sz="4000" dirty="0"/>
          </a:p>
        </p:txBody>
      </p:sp>
      <p:pic>
        <p:nvPicPr>
          <p:cNvPr id="53250" name="Picture 2"/>
          <p:cNvPicPr>
            <a:picLocks noGrp="1" noChangeAspect="1" noChangeArrowheads="1"/>
          </p:cNvPicPr>
          <p:nvPr>
            <p:ph idx="1"/>
          </p:nvPr>
        </p:nvPicPr>
        <p:blipFill>
          <a:blip r:embed="rId2" cstate="print"/>
          <a:stretch>
            <a:fillRect/>
          </a:stretch>
        </p:blipFill>
        <p:spPr bwMode="auto">
          <a:xfrm>
            <a:off x="3357562" y="3186906"/>
            <a:ext cx="2428875" cy="1885950"/>
          </a:xfrm>
          <a:prstGeom prst="rect">
            <a:avLst/>
          </a:prstGeom>
          <a:noFill/>
          <a:ln w="9525">
            <a:noFill/>
            <a:miter lim="800000"/>
            <a:headEnd/>
            <a:tailEnd/>
          </a:ln>
          <a:effectLst/>
        </p:spPr>
      </p:pic>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próbuj, aby wykrztusił zawartość </a:t>
            </a:r>
            <a:endParaRPr lang="pl-PL" dirty="0"/>
          </a:p>
        </p:txBody>
      </p:sp>
      <p:pic>
        <p:nvPicPr>
          <p:cNvPr id="54274" name="Picture 2"/>
          <p:cNvPicPr>
            <a:picLocks noGrp="1" noChangeAspect="1" noChangeArrowheads="1"/>
          </p:cNvPicPr>
          <p:nvPr>
            <p:ph idx="1"/>
          </p:nvPr>
        </p:nvPicPr>
        <p:blipFill>
          <a:blip r:embed="rId2" cstate="print"/>
          <a:srcRect/>
          <a:stretch>
            <a:fillRect/>
          </a:stretch>
        </p:blipFill>
        <p:spPr bwMode="auto">
          <a:xfrm>
            <a:off x="714348" y="2204864"/>
            <a:ext cx="7314036" cy="3938780"/>
          </a:xfrm>
          <a:prstGeom prst="rect">
            <a:avLst/>
          </a:prstGeom>
          <a:noFill/>
          <a:ln w="9525">
            <a:noFill/>
            <a:miter lim="800000"/>
            <a:headEnd/>
            <a:tailEnd/>
          </a:ln>
          <a:effectLst/>
        </p:spPr>
      </p:pic>
      <p:sp>
        <p:nvSpPr>
          <p:cNvPr id="4" name="Symbol zastępczy stopki 3"/>
          <p:cNvSpPr>
            <a:spLocks noGrp="1"/>
          </p:cNvSpPr>
          <p:nvPr>
            <p:ph type="ftr" sz="quarter" idx="11"/>
          </p:nvPr>
        </p:nvSpPr>
        <p:spPr/>
        <p:txBody>
          <a:bodyPr/>
          <a:lstStyle/>
          <a:p>
            <a:r>
              <a:rPr lang="pl-PL" smtClean="0"/>
              <a:t>Małgorzata Pietrzko-Zając,                                    Starszy Specjalista BHP i Specjalista P-POŻ</a:t>
            </a:r>
            <a:endParaRPr lang="pl-PL"/>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1082</TotalTime>
  <Words>5977</Words>
  <Application>Microsoft Office PowerPoint</Application>
  <PresentationFormat>Pokaz na ekranie (4:3)</PresentationFormat>
  <Paragraphs>666</Paragraphs>
  <Slides>125</Slides>
  <Notes>0</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125</vt:i4>
      </vt:variant>
    </vt:vector>
  </HeadingPairs>
  <TitlesOfParts>
    <vt:vector size="127" baseType="lpstr">
      <vt:lpstr>Przepływ</vt:lpstr>
      <vt:lpstr>Obraz - mapa bitowa</vt:lpstr>
      <vt:lpstr>PIERWSZA POMOC</vt:lpstr>
      <vt:lpstr>PIERWSZA POMOC – ZAGADNIENIA OGÓLNE  O WIELE ŁATWIEJ ZAPOBIEGAĆ WYPADKOM NIŻ PÓŹNIEJ LECZYĆ ICH SKUTKI !!!  </vt:lpstr>
      <vt:lpstr>ZAPOBIEGAĆ !!!</vt:lpstr>
      <vt:lpstr>SCHEMAT WEZWANIA POMOCY</vt:lpstr>
      <vt:lpstr>SZCZEGÓŁOWE INFORMACJE</vt:lpstr>
      <vt:lpstr>Slajd 6</vt:lpstr>
      <vt:lpstr>NUMERY ALARMOWE</vt:lpstr>
      <vt:lpstr>SCHEMAT POSTĘPOWANIA </vt:lpstr>
      <vt:lpstr>ZADANIA RATOWNIKA</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RATOWNICTWO MEDYCZNE</vt:lpstr>
      <vt:lpstr>Sytuacje wymagające doraźnej pomocy najczęściej są wynikiem</vt:lpstr>
      <vt:lpstr>RATOWNICTWO MEDYCZNE</vt:lpstr>
      <vt:lpstr>Czynności doraźne ratujące życie to:</vt:lpstr>
      <vt:lpstr>Pierwsze czynności ratownicze powinni podjąć świadkowie zdarzenia, nie tylko ze względów moralno –etycznych, ale także prawnych (art.162 kk).</vt:lpstr>
      <vt:lpstr>RATOWNICTWO MEDYCZNE</vt:lpstr>
      <vt:lpstr>W pierwszej kolejności należy dbać o bezpieczeństwo własne  i poszkodowanego. Przed przystąpieniem do udzielania pomocy poszkodowanym należy właściwie i szybko ocenić stan zagrożenia.</vt:lpstr>
      <vt:lpstr>OCENA STANU PRZYTOMNOŚCI</vt:lpstr>
      <vt:lpstr>OCENA STANU PRZYTOMNOŚCI</vt:lpstr>
      <vt:lpstr>Objawy utraty przytomności.</vt:lpstr>
      <vt:lpstr>Postępowanie z chorym nieprzytomnym.</vt:lpstr>
      <vt:lpstr>Slajd 44</vt:lpstr>
      <vt:lpstr>Postępowanie z chorym nieprzytomnym</vt:lpstr>
      <vt:lpstr> Technika układania w pozycji bocznej ustalonej ("bezpiecznej").</vt:lpstr>
      <vt:lpstr>Technika układania w pozycji bocznej ustalonej ("bezpiecznej").</vt:lpstr>
      <vt:lpstr>Technika układania w pozycji bocznej ustalonej ("bezpiecznej").</vt:lpstr>
      <vt:lpstr>Technika układania w pozycji bocznej ustalonej ("bezpiecznej").</vt:lpstr>
      <vt:lpstr>Slajd 50</vt:lpstr>
      <vt:lpstr>Metody przywracania drożności dróg oddechowych</vt:lpstr>
      <vt:lpstr>Bezdech  jest krańcową formą niewydolności oddechowej. Przyczyną  bezdechu  może być toczący się proces chorobowy, zatrucie, utonięcie,  porażenie  prądem,  uraz, zamknięcie dróg oddechowych przez  ciało  obce lub najczęściej opadnięcie żuchwy wraz z językiem. </vt:lpstr>
      <vt:lpstr>Kliniczne  objawy bezdechu </vt:lpstr>
      <vt:lpstr>Aby  ocenić  strumień powietrza wydechowego, badający, po udrożnieniu górnych dróg oddechowych, zbliża policzek i ucho do ust i nosa  poszkodowanego  i stara się wyczuć ciepło  i  ruch powietrza, wysłuchać szmery oddechowe, jednocześnie kątem oka obserwuje ruchy klatki piersiowej. To samo badanie możemy wykonać przez zbliżenie grzbietu  jednej  ręki do ust i nosa chorego, drugą rękę układamy na klatce piersiowej badanego. Badanie oddechu powinno trwać nie dłużej niż 10 sekund</vt:lpstr>
      <vt:lpstr>WSTRZĄS </vt:lpstr>
      <vt:lpstr>WSTRZĄS</vt:lpstr>
      <vt:lpstr>WSTRZĄS</vt:lpstr>
      <vt:lpstr>WSTRZĄS</vt:lpstr>
      <vt:lpstr>WSTRZĄS</vt:lpstr>
      <vt:lpstr>WSTRZĄS</vt:lpstr>
      <vt:lpstr>Objawy wstrząsu  </vt:lpstr>
      <vt:lpstr> Przeciwdziałanie reakcji wstrząsowej </vt:lpstr>
      <vt:lpstr>WSTRZĄS</vt:lpstr>
      <vt:lpstr>  Stopniowo kontakt z poszkodowanym może się pogarszać, pojawiają się kłopoty z porozumiewaniem, senność, sinica ust i paznokci, spłycenie oddychania oraz zwolnienie częstości tętna.   Załamanie mechanizmów obronnych ustroju powoduje utratę przytomności, bladość i (lub) sinicę skóry i śluzówek, tętno jest wolne (lub bardzo szybkie), słabo wyczuwalne, mięśnie stają się wiotkie, dochodzi do zwolnienia i zatrzymania oddychania i następnie również krążenia.  </vt:lpstr>
      <vt:lpstr>Technika uciskania klatki piersiowej</vt:lpstr>
      <vt:lpstr>Slajd 66</vt:lpstr>
      <vt:lpstr>Technika uciskania klatki piersiowej</vt:lpstr>
      <vt:lpstr>Jeżeli osoba poszkodowana utraciła dużo krwi, to po założeniu opatrunków należy ułożyć jej kończyny wyżej niż poziom ciała. Może to nieco zwiększyć ciśnienie krwi w głowie i tułowiu.</vt:lpstr>
      <vt:lpstr>Ochrona przed stratami ciepła</vt:lpstr>
      <vt:lpstr>Warto wiedzieć</vt:lpstr>
      <vt:lpstr>Brak zdecydowanego przeciwdziałania rozwijającemu się wstrząsowi może doprowadzić do postępującego niedotlenienia życiowo istotnych narządów, a w konsekwencji śmierci! </vt:lpstr>
      <vt:lpstr>Slajd 72</vt:lpstr>
      <vt:lpstr>Slajd 73</vt:lpstr>
      <vt:lpstr>Technika sztucznej wentylacji metodą "usta-usta"</vt:lpstr>
      <vt:lpstr> c.d.</vt:lpstr>
      <vt:lpstr>Technika sztucznej wentylacji metodą "usta-usta"</vt:lpstr>
      <vt:lpstr>   Technika sztucznej wentylacji metodą "usta-nos"</vt:lpstr>
      <vt:lpstr>Najczęstsze  błędy,  które można popełnić w czasie sztucznej wentylacji  płuc to:  niewłaściwe  udrożnienie g.d.o., zbyt mała lub nadmierna objętość wdechowa, zbyt szybkie wdmuchiwanie powietrza, wypełnienie  żołądka powietrzem (niebezpieczeństwo wymiotów), niewłaściwa częstość wentylacji.</vt:lpstr>
      <vt:lpstr>Technika sztucznej wentylacji metodą "usta-nos"</vt:lpstr>
      <vt:lpstr>PODSUMOWANIE  REANIMACJA KRĄŻENIOWO-ODDECHOWA </vt:lpstr>
      <vt:lpstr>Pod pojęciem pierwszej pomocy rozumiemy szybkie, zorganizowane działanie prowadzone przez osoby (osobę) z otoczenia ofiary nieszczęśliwego wypadku. Sprawne działanie przy udzielaniu pierwszej pomocy ma bardzo często decydujące znaczenie dla dalszych rezultatów leczenia przez personel medyczny , często decyduje o życiu osoby poszkodowanej. Pierwszej pomocy zwykle udziela się na miejscu wypadku.</vt:lpstr>
      <vt:lpstr>OGÓLNE ZASADY UDZIELANIA PIERWSZEJ POMOCY</vt:lpstr>
      <vt:lpstr>OGÓLNE ZASADY UDZIELANIA PIERWSZEJ POMOCY</vt:lpstr>
      <vt:lpstr>DZIAŁANIA REANIMACYJNE ZAMYKAJĄ SIĘ W TRZECH PUNKTACH A, B, C:</vt:lpstr>
      <vt:lpstr>ZABURZENIE ODDYCHANIA</vt:lpstr>
      <vt:lpstr>Jeśli nie dostarczy się natychmiast powietrza w dostatecznej ilości - chory umrze w ciągu kilku minut. </vt:lpstr>
      <vt:lpstr>OBJAWY BEZDECHU:</vt:lpstr>
      <vt:lpstr>CZYNNOŚCI RATUJĄCE ŻYCIE:</vt:lpstr>
      <vt:lpstr>SZTUCZNE ODDYCHANIE</vt:lpstr>
      <vt:lpstr>Zaburzenia oddychania</vt:lpstr>
      <vt:lpstr>Zaburzenia oddychania</vt:lpstr>
      <vt:lpstr>Zaburzenia oddychania</vt:lpstr>
      <vt:lpstr>Przed wykonaniem masażu serca sprawdzamy oznaki zatrzymanego krążenia (nie dłużej niż 10 s): brak normalnego oddechu, kaszlu lub ruchu są sygnałem do rozpoczęcia reanimacji.</vt:lpstr>
      <vt:lpstr> POSTĘPOWANIE W ZADŁAWIENIU </vt:lpstr>
      <vt:lpstr>Slajd 95</vt:lpstr>
      <vt:lpstr>POSTĘPOWANIE W ZADŁAWIENIU</vt:lpstr>
      <vt:lpstr>POSTĘPOWANIE W ZADŁAWIENIU</vt:lpstr>
      <vt:lpstr> pochyl poszkodowanego i uderzaj między łopatki</vt:lpstr>
      <vt:lpstr> próbuj, aby wykrztusił zawartość </vt:lpstr>
      <vt:lpstr>POSTĘPOWANIE W ZADŁAWIENIU</vt:lpstr>
      <vt:lpstr>POSTĘPOWANIE W ZADŁAWIENIU</vt:lpstr>
      <vt:lpstr>POSTĘPOWANIE W ZADŁAWIENIU</vt:lpstr>
      <vt:lpstr>POSTĘPOWANIE W ZADŁAWIENIU</vt:lpstr>
      <vt:lpstr>POSTĘPOWANIE W ZADŁAWIENIU</vt:lpstr>
      <vt:lpstr>POSTĘPOWANIE W ZRANIENIACH</vt:lpstr>
      <vt:lpstr>POSTĘPOWANIE W ZRANIENIACH</vt:lpstr>
      <vt:lpstr>POSTĘPOWANIE W ZRANIENIACH</vt:lpstr>
      <vt:lpstr>POSTĘPOWANIE W ZRANIENIACH</vt:lpstr>
      <vt:lpstr>POSTĘPOWANIE W ZRANIENIACH</vt:lpstr>
      <vt:lpstr>KRWOTOK</vt:lpstr>
      <vt:lpstr> krwotok</vt:lpstr>
      <vt:lpstr>KRWOTOK</vt:lpstr>
      <vt:lpstr>KRWOTOK</vt:lpstr>
      <vt:lpstr>NAŁOŻENIE OPATRUNKU UCISKOWEGO W MIEJSCU KRWAWIENIA !</vt:lpstr>
      <vt:lpstr>Opaskę  zaciskową  można stosować na kończynach. Powinna ona mieć  kilka cm. szerokości (ok.8-10), aby nie wrzynała się głęboko  w tkanki tworząc nieodwracalne zmiany w naczyniach i nerwach. Po założeniu opaski  zaciskowej dokładnie zapisać czas założenia ucisku. Zwolnienia  ucisku może dokonać dopiero lekarz, gdyż przy każdym rozluźnieniu  opaski  dochodzi  do  uwolnienia szkodliwych produktów przemiany  materii  i przedostanie się ich do organizmu. Krótkotrwałe zdjęcie zacisku nie gwarantuje dostatecznego ukrwienia zranionej kończyny. </vt:lpstr>
      <vt:lpstr>Krwawienie z nosa</vt:lpstr>
      <vt:lpstr>Oparzenia termiczne</vt:lpstr>
      <vt:lpstr>Oparzenia termiczne</vt:lpstr>
      <vt:lpstr>Oparzenia termiczne</vt:lpstr>
      <vt:lpstr>W OPARZENIACH NIE WOLNO:</vt:lpstr>
      <vt:lpstr>W OPARZENIACH NIE WOLNO</vt:lpstr>
      <vt:lpstr>Oparzenia chemiczne</vt:lpstr>
      <vt:lpstr>Oparzenie oka</vt:lpstr>
      <vt:lpstr>OMDLENIA</vt:lpstr>
      <vt:lpstr>OMDLENIA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PIERWSZA POMOC</dc:title>
  <dc:creator>ja</dc:creator>
  <cp:lastModifiedBy>ja</cp:lastModifiedBy>
  <cp:revision>120</cp:revision>
  <dcterms:created xsi:type="dcterms:W3CDTF">2010-08-28T05:37:31Z</dcterms:created>
  <dcterms:modified xsi:type="dcterms:W3CDTF">2013-07-08T13:11:47Z</dcterms:modified>
</cp:coreProperties>
</file>